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71"/>
  </p:notesMasterIdLst>
  <p:handoutMasterIdLst>
    <p:handoutMasterId r:id="rId72"/>
  </p:handoutMasterIdLst>
  <p:sldIdLst>
    <p:sldId id="4345" r:id="rId5"/>
    <p:sldId id="4306" r:id="rId6"/>
    <p:sldId id="4434" r:id="rId7"/>
    <p:sldId id="4364" r:id="rId8"/>
    <p:sldId id="4323" r:id="rId9"/>
    <p:sldId id="4361" r:id="rId10"/>
    <p:sldId id="257" r:id="rId11"/>
    <p:sldId id="258" r:id="rId12"/>
    <p:sldId id="259" r:id="rId13"/>
    <p:sldId id="260" r:id="rId14"/>
    <p:sldId id="261" r:id="rId15"/>
    <p:sldId id="262" r:id="rId16"/>
    <p:sldId id="4428" r:id="rId17"/>
    <p:sldId id="264" r:id="rId18"/>
    <p:sldId id="4380" r:id="rId19"/>
    <p:sldId id="4427" r:id="rId20"/>
    <p:sldId id="4429" r:id="rId21"/>
    <p:sldId id="4365" r:id="rId22"/>
    <p:sldId id="4368" r:id="rId23"/>
    <p:sldId id="4370" r:id="rId24"/>
    <p:sldId id="4372" r:id="rId25"/>
    <p:sldId id="4371" r:id="rId26"/>
    <p:sldId id="4373" r:id="rId27"/>
    <p:sldId id="4374" r:id="rId28"/>
    <p:sldId id="4375" r:id="rId29"/>
    <p:sldId id="4376" r:id="rId30"/>
    <p:sldId id="4377" r:id="rId31"/>
    <p:sldId id="266" r:id="rId32"/>
    <p:sldId id="4381" r:id="rId33"/>
    <p:sldId id="4430" r:id="rId34"/>
    <p:sldId id="4384" r:id="rId35"/>
    <p:sldId id="4386" r:id="rId36"/>
    <p:sldId id="4388" r:id="rId37"/>
    <p:sldId id="4387" r:id="rId38"/>
    <p:sldId id="4389" r:id="rId39"/>
    <p:sldId id="4390" r:id="rId40"/>
    <p:sldId id="4391" r:id="rId41"/>
    <p:sldId id="4392" r:id="rId42"/>
    <p:sldId id="4393" r:id="rId43"/>
    <p:sldId id="4408" r:id="rId44"/>
    <p:sldId id="4409" r:id="rId45"/>
    <p:sldId id="4431" r:id="rId46"/>
    <p:sldId id="4411" r:id="rId47"/>
    <p:sldId id="4400" r:id="rId48"/>
    <p:sldId id="4406" r:id="rId49"/>
    <p:sldId id="4415" r:id="rId50"/>
    <p:sldId id="4418" r:id="rId51"/>
    <p:sldId id="4419" r:id="rId52"/>
    <p:sldId id="4420" r:id="rId53"/>
    <p:sldId id="4417" r:id="rId54"/>
    <p:sldId id="4421" r:id="rId55"/>
    <p:sldId id="4404" r:id="rId56"/>
    <p:sldId id="4402" r:id="rId57"/>
    <p:sldId id="4412" r:id="rId58"/>
    <p:sldId id="4407" r:id="rId59"/>
    <p:sldId id="4422" r:id="rId60"/>
    <p:sldId id="4424" r:id="rId61"/>
    <p:sldId id="4425" r:id="rId62"/>
    <p:sldId id="4426" r:id="rId63"/>
    <p:sldId id="4423" r:id="rId64"/>
    <p:sldId id="4413" r:id="rId65"/>
    <p:sldId id="4432" r:id="rId66"/>
    <p:sldId id="4433" r:id="rId67"/>
    <p:sldId id="4358" r:id="rId68"/>
    <p:sldId id="4435" r:id="rId69"/>
    <p:sldId id="438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98250306-4080-4F68-A171-05EFD47B8B06}">
          <p14:sldIdLst>
            <p14:sldId id="4345"/>
            <p14:sldId id="4306"/>
            <p14:sldId id="4434"/>
            <p14:sldId id="4364"/>
            <p14:sldId id="4323"/>
            <p14:sldId id="4361"/>
            <p14:sldId id="257"/>
            <p14:sldId id="258"/>
            <p14:sldId id="259"/>
            <p14:sldId id="260"/>
            <p14:sldId id="261"/>
            <p14:sldId id="262"/>
            <p14:sldId id="4428"/>
            <p14:sldId id="264"/>
            <p14:sldId id="4380"/>
            <p14:sldId id="4427"/>
            <p14:sldId id="4429"/>
            <p14:sldId id="4365"/>
            <p14:sldId id="4368"/>
            <p14:sldId id="4370"/>
            <p14:sldId id="4372"/>
            <p14:sldId id="4371"/>
            <p14:sldId id="4373"/>
            <p14:sldId id="4374"/>
            <p14:sldId id="4375"/>
            <p14:sldId id="4376"/>
            <p14:sldId id="4377"/>
            <p14:sldId id="266"/>
            <p14:sldId id="4381"/>
            <p14:sldId id="4430"/>
            <p14:sldId id="4384"/>
            <p14:sldId id="4386"/>
            <p14:sldId id="4388"/>
            <p14:sldId id="4387"/>
            <p14:sldId id="4389"/>
            <p14:sldId id="4390"/>
            <p14:sldId id="4391"/>
            <p14:sldId id="4392"/>
            <p14:sldId id="4393"/>
            <p14:sldId id="4408"/>
            <p14:sldId id="4409"/>
            <p14:sldId id="4431"/>
            <p14:sldId id="4411"/>
            <p14:sldId id="4400"/>
            <p14:sldId id="4406"/>
            <p14:sldId id="4415"/>
            <p14:sldId id="4418"/>
            <p14:sldId id="4419"/>
            <p14:sldId id="4420"/>
            <p14:sldId id="4417"/>
            <p14:sldId id="4421"/>
          </p14:sldIdLst>
        </p14:section>
        <p14:section name="Sección sin título" id="{0D112851-D43E-48E4-868C-0A18EA9E316C}">
          <p14:sldIdLst>
            <p14:sldId id="4404"/>
            <p14:sldId id="4402"/>
            <p14:sldId id="4412"/>
            <p14:sldId id="4407"/>
            <p14:sldId id="4422"/>
            <p14:sldId id="4424"/>
            <p14:sldId id="4425"/>
            <p14:sldId id="4426"/>
            <p14:sldId id="4423"/>
            <p14:sldId id="4413"/>
            <p14:sldId id="4432"/>
            <p14:sldId id="4433"/>
            <p14:sldId id="4358"/>
            <p14:sldId id="4435"/>
            <p14:sldId id="43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21616"/>
    <a:srgbClr val="75B543"/>
    <a:srgbClr val="2C6756"/>
    <a:srgbClr val="ECECEC"/>
    <a:srgbClr val="81CCB2"/>
    <a:srgbClr val="E63275"/>
    <a:srgbClr val="084260"/>
    <a:srgbClr val="10B1A2"/>
    <a:srgbClr val="CED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85E7A-2813-EDCF-7FC6-D9DB53F1C055}" v="52" dt="2025-12-19T12:55:58.472"/>
    <p1510:client id="{C127EBED-189D-56CC-A2D2-FBEB7E904415}" v="204" dt="2025-12-17T14:40:23.45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48"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597A7A-3211-A271-2548-6AC8B09A18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8A50ED-1031-85F4-E6BB-66DF23A40B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71867D-3A55-714C-8966-73499EC94494}" type="datetimeFigureOut">
              <a:rPr lang="en-US" smtClean="0"/>
              <a:t>12/19/2025</a:t>
            </a:fld>
            <a:endParaRPr lang="en-US"/>
          </a:p>
        </p:txBody>
      </p:sp>
      <p:sp>
        <p:nvSpPr>
          <p:cNvPr id="4" name="Footer Placeholder 3">
            <a:extLst>
              <a:ext uri="{FF2B5EF4-FFF2-40B4-BE49-F238E27FC236}">
                <a16:creationId xmlns:a16="http://schemas.microsoft.com/office/drawing/2014/main" id="{57C83080-7EE5-0B71-B8FF-624D8FE262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E97694-97BA-948A-A37E-3D2C54FE69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745810-0676-6A4F-8EE7-F3BEF003DE48}" type="slidenum">
              <a:rPr lang="en-US" smtClean="0"/>
              <a:t>‹#›</a:t>
            </a:fld>
            <a:endParaRPr lang="en-US"/>
          </a:p>
        </p:txBody>
      </p:sp>
    </p:spTree>
    <p:extLst>
      <p:ext uri="{BB962C8B-B14F-4D97-AF65-F5344CB8AC3E}">
        <p14:creationId xmlns:p14="http://schemas.microsoft.com/office/powerpoint/2010/main" val="2312401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0072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140989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770951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144252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68871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1889695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1789088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424665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3312294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4142743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663093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2707961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736666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442273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3006685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731333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2624092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B240B-CEDE-CE89-0266-547AA1840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AE747-7262-6994-9260-2E77A46179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A350BC-08F6-92E6-CE16-D586C15D40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0CAB4B-D73C-70B0-3D00-F06B2F1FA8AF}"/>
              </a:ext>
            </a:extLst>
          </p:cNvPr>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75723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611597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64816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351354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2404015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2311556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694042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2825123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2175239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54</a:t>
            </a:fld>
            <a:endParaRPr lang="en-US"/>
          </a:p>
        </p:txBody>
      </p:sp>
    </p:spTree>
    <p:extLst>
      <p:ext uri="{BB962C8B-B14F-4D97-AF65-F5344CB8AC3E}">
        <p14:creationId xmlns:p14="http://schemas.microsoft.com/office/powerpoint/2010/main" val="1600562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51377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2187554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C6C1B-53CF-0E58-B19D-D9E401AF1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B0A26-E6B9-F8F8-2FC3-2D03898E5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F7CEA-917E-5AD1-579A-B0ABBFA37C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8ED673-AC80-C198-574E-999177693C41}"/>
              </a:ext>
            </a:extLst>
          </p:cNvPr>
          <p:cNvSpPr>
            <a:spLocks noGrp="1"/>
          </p:cNvSpPr>
          <p:nvPr>
            <p:ph type="sldNum" sz="quarter" idx="5"/>
          </p:nvPr>
        </p:nvSpPr>
        <p:spPr/>
        <p:txBody>
          <a:bodyPr/>
          <a:lstStyle/>
          <a:p>
            <a:fld id="{4BE5DE82-CF29-044D-9158-06A811149881}" type="slidenum">
              <a:rPr lang="en-US" smtClean="0"/>
              <a:t>63</a:t>
            </a:fld>
            <a:endParaRPr lang="en-US"/>
          </a:p>
        </p:txBody>
      </p:sp>
    </p:spTree>
    <p:extLst>
      <p:ext uri="{BB962C8B-B14F-4D97-AF65-F5344CB8AC3E}">
        <p14:creationId xmlns:p14="http://schemas.microsoft.com/office/powerpoint/2010/main" val="1799720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66</a:t>
            </a:fld>
            <a:endParaRPr lang="en-US"/>
          </a:p>
        </p:txBody>
      </p:sp>
    </p:spTree>
    <p:extLst>
      <p:ext uri="{BB962C8B-B14F-4D97-AF65-F5344CB8AC3E}">
        <p14:creationId xmlns:p14="http://schemas.microsoft.com/office/powerpoint/2010/main" val="46640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Plant Power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442941" y="1353243"/>
            <a:ext cx="11371107" cy="465305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2C6756"/>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32688" y="189544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2C6756"/>
          </a:solidFill>
          <a:ln w="3598" cap="flat">
            <a:noFill/>
            <a:prstDash val="solid"/>
            <a:miter/>
          </a:ln>
        </p:spPr>
        <p:txBody>
          <a:bodyPr rtlCol="0" anchor="ctr"/>
          <a:lstStyle/>
          <a:p>
            <a:endParaRPr lang="en-US" b="0" i="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270782" y="92643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270781" y="2849569"/>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286279" y="471336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a:t>03</a:t>
            </a:r>
          </a:p>
        </p:txBody>
      </p:sp>
      <p:grpSp>
        <p:nvGrpSpPr>
          <p:cNvPr id="2" name="Group 1">
            <a:extLst>
              <a:ext uri="{FF2B5EF4-FFF2-40B4-BE49-F238E27FC236}">
                <a16:creationId xmlns:a16="http://schemas.microsoft.com/office/drawing/2014/main" id="{3907B889-B445-BA14-51DF-F25B8EE3061C}"/>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333744" y="0"/>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6" name="Text Placeholder 17">
            <a:extLst>
              <a:ext uri="{FF2B5EF4-FFF2-40B4-BE49-F238E27FC236}">
                <a16:creationId xmlns:a16="http://schemas.microsoft.com/office/drawing/2014/main" id="{F2B89A3E-4C54-D5A9-474C-29813C5BD4C6}"/>
              </a:ext>
            </a:extLst>
          </p:cNvPr>
          <p:cNvSpPr>
            <a:spLocks noGrp="1"/>
          </p:cNvSpPr>
          <p:nvPr>
            <p:ph type="body" sz="quarter" idx="18" hasCustomPrompt="1"/>
          </p:nvPr>
        </p:nvSpPr>
        <p:spPr>
          <a:xfrm>
            <a:off x="856356" y="2428158"/>
            <a:ext cx="4867011"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 name="Text Placeholder 23">
            <a:extLst>
              <a:ext uri="{FF2B5EF4-FFF2-40B4-BE49-F238E27FC236}">
                <a16:creationId xmlns:a16="http://schemas.microsoft.com/office/drawing/2014/main" id="{99A41E16-FF66-BABE-7492-FC7CDD63E15B}"/>
              </a:ext>
            </a:extLst>
          </p:cNvPr>
          <p:cNvSpPr>
            <a:spLocks noGrp="1"/>
          </p:cNvSpPr>
          <p:nvPr>
            <p:ph type="body" sz="quarter" idx="16" hasCustomPrompt="1"/>
          </p:nvPr>
        </p:nvSpPr>
        <p:spPr>
          <a:xfrm>
            <a:off x="856357" y="999099"/>
            <a:ext cx="4990998" cy="992652"/>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spTree>
    <p:extLst>
      <p:ext uri="{BB962C8B-B14F-4D97-AF65-F5344CB8AC3E}">
        <p14:creationId xmlns:p14="http://schemas.microsoft.com/office/powerpoint/2010/main" val="649323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EE16AB-BFF7-CBC5-6211-765BCE6776F1}"/>
              </a:ext>
            </a:extLst>
          </p:cNvPr>
          <p:cNvGrpSpPr/>
          <p:nvPr userDrawn="1"/>
        </p:nvGrpSpPr>
        <p:grpSpPr>
          <a:xfrm>
            <a:off x="10236899" y="164593"/>
            <a:ext cx="1638786" cy="3803904"/>
            <a:chOff x="4413794" y="4725223"/>
            <a:chExt cx="421607" cy="978622"/>
          </a:xfrm>
        </p:grpSpPr>
        <p:grpSp>
          <p:nvGrpSpPr>
            <p:cNvPr id="5" name="Graphic 2">
              <a:extLst>
                <a:ext uri="{FF2B5EF4-FFF2-40B4-BE49-F238E27FC236}">
                  <a16:creationId xmlns:a16="http://schemas.microsoft.com/office/drawing/2014/main" id="{8C730DED-AE4A-61F2-3769-DE260BA404B0}"/>
                </a:ext>
              </a:extLst>
            </p:cNvPr>
            <p:cNvGrpSpPr/>
            <p:nvPr/>
          </p:nvGrpSpPr>
          <p:grpSpPr>
            <a:xfrm>
              <a:off x="4413794" y="4757590"/>
              <a:ext cx="421607" cy="535957"/>
              <a:chOff x="4413794" y="4757590"/>
              <a:chExt cx="421607" cy="535957"/>
            </a:xfrm>
            <a:solidFill>
              <a:srgbClr val="75B543"/>
            </a:solidFill>
          </p:grpSpPr>
          <p:sp>
            <p:nvSpPr>
              <p:cNvPr id="19" name="Freeform 18">
                <a:extLst>
                  <a:ext uri="{FF2B5EF4-FFF2-40B4-BE49-F238E27FC236}">
                    <a16:creationId xmlns:a16="http://schemas.microsoft.com/office/drawing/2014/main" id="{ECE06773-925A-B0EE-566A-D51A79AF53E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62B808C-3817-D6D4-D03F-E3C6E1204D72}"/>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ECD548FD-9E05-5F71-98D8-9E1B09188BF3}"/>
                </a:ext>
              </a:extLst>
            </p:cNvPr>
            <p:cNvGrpSpPr/>
            <p:nvPr/>
          </p:nvGrpSpPr>
          <p:grpSpPr>
            <a:xfrm>
              <a:off x="4539076" y="4725223"/>
              <a:ext cx="126381" cy="222760"/>
              <a:chOff x="4539076" y="4725223"/>
              <a:chExt cx="126381" cy="222760"/>
            </a:xfrm>
            <a:solidFill>
              <a:srgbClr val="81CCB2"/>
            </a:solidFill>
          </p:grpSpPr>
          <p:sp>
            <p:nvSpPr>
              <p:cNvPr id="15" name="Freeform 14">
                <a:extLst>
                  <a:ext uri="{FF2B5EF4-FFF2-40B4-BE49-F238E27FC236}">
                    <a16:creationId xmlns:a16="http://schemas.microsoft.com/office/drawing/2014/main" id="{75154C87-A2B3-6296-808F-D91034A59A4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370AB55-FBD3-FB6D-CEE7-934134DAD82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3764E88-D41A-824E-9F06-8D23F5C0AAB6}"/>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EFDB6ED-9CD8-E95E-04A1-D592BD276A0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66079BC4-A799-0902-25B3-18CB5800F68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3CBD470-5F0C-8576-C84D-C616B6F4D10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2" name="Text Placeholder 17">
            <a:extLst>
              <a:ext uri="{FF2B5EF4-FFF2-40B4-BE49-F238E27FC236}">
                <a16:creationId xmlns:a16="http://schemas.microsoft.com/office/drawing/2014/main" id="{3864577F-1943-D509-E782-7256A6A3A7D9}"/>
              </a:ext>
            </a:extLst>
          </p:cNvPr>
          <p:cNvSpPr>
            <a:spLocks noGrp="1"/>
          </p:cNvSpPr>
          <p:nvPr>
            <p:ph type="body" sz="quarter" idx="18" hasCustomPrompt="1"/>
          </p:nvPr>
        </p:nvSpPr>
        <p:spPr>
          <a:xfrm>
            <a:off x="835671" y="2319301"/>
            <a:ext cx="5418825"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B6CCAE4E-58FE-018D-346A-9BC3F912E5E0}"/>
              </a:ext>
            </a:extLst>
          </p:cNvPr>
          <p:cNvSpPr>
            <a:spLocks noGrp="1"/>
          </p:cNvSpPr>
          <p:nvPr>
            <p:ph type="body" sz="quarter" idx="16" hasCustomPrompt="1"/>
          </p:nvPr>
        </p:nvSpPr>
        <p:spPr>
          <a:xfrm>
            <a:off x="835671" y="1104338"/>
            <a:ext cx="5332964" cy="992652"/>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7215652"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101321" cy="992652"/>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grpSp>
        <p:nvGrpSpPr>
          <p:cNvPr id="2" name="Group 1">
            <a:extLst>
              <a:ext uri="{FF2B5EF4-FFF2-40B4-BE49-F238E27FC236}">
                <a16:creationId xmlns:a16="http://schemas.microsoft.com/office/drawing/2014/main" id="{4CA09265-0D77-D495-F471-C32C09E33903}"/>
              </a:ext>
            </a:extLst>
          </p:cNvPr>
          <p:cNvGrpSpPr/>
          <p:nvPr userDrawn="1"/>
        </p:nvGrpSpPr>
        <p:grpSpPr>
          <a:xfrm>
            <a:off x="10236899" y="164589"/>
            <a:ext cx="1638786" cy="2209075"/>
            <a:chOff x="4413794" y="4725223"/>
            <a:chExt cx="421607" cy="568324"/>
          </a:xfrm>
        </p:grpSpPr>
        <p:grpSp>
          <p:nvGrpSpPr>
            <p:cNvPr id="3" name="Graphic 2">
              <a:extLst>
                <a:ext uri="{FF2B5EF4-FFF2-40B4-BE49-F238E27FC236}">
                  <a16:creationId xmlns:a16="http://schemas.microsoft.com/office/drawing/2014/main" id="{D33DB547-18AA-05B4-B318-A73AC40F69E2}"/>
                </a:ext>
              </a:extLst>
            </p:cNvPr>
            <p:cNvGrpSpPr/>
            <p:nvPr/>
          </p:nvGrpSpPr>
          <p:grpSpPr>
            <a:xfrm>
              <a:off x="4413794" y="4757590"/>
              <a:ext cx="421607" cy="535957"/>
              <a:chOff x="4413794" y="4757590"/>
              <a:chExt cx="421607" cy="535957"/>
            </a:xfrm>
            <a:solidFill>
              <a:srgbClr val="75B543"/>
            </a:solidFill>
          </p:grpSpPr>
          <p:sp>
            <p:nvSpPr>
              <p:cNvPr id="11" name="Freeform 10">
                <a:extLst>
                  <a:ext uri="{FF2B5EF4-FFF2-40B4-BE49-F238E27FC236}">
                    <a16:creationId xmlns:a16="http://schemas.microsoft.com/office/drawing/2014/main" id="{FB8D5E10-B25D-5789-08B0-408ED409A20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413562-EEEB-0F00-D256-7F6CDDBF220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AC03E805-3016-824B-BEBC-F9866A416494}"/>
                </a:ext>
              </a:extLst>
            </p:cNvPr>
            <p:cNvGrpSpPr/>
            <p:nvPr/>
          </p:nvGrpSpPr>
          <p:grpSpPr>
            <a:xfrm>
              <a:off x="4539076" y="4725223"/>
              <a:ext cx="126381" cy="222760"/>
              <a:chOff x="4539076" y="4725223"/>
              <a:chExt cx="126381" cy="222760"/>
            </a:xfrm>
            <a:solidFill>
              <a:srgbClr val="81CCB2"/>
            </a:solidFill>
          </p:grpSpPr>
          <p:sp>
            <p:nvSpPr>
              <p:cNvPr id="7" name="Freeform 6">
                <a:extLst>
                  <a:ext uri="{FF2B5EF4-FFF2-40B4-BE49-F238E27FC236}">
                    <a16:creationId xmlns:a16="http://schemas.microsoft.com/office/drawing/2014/main" id="{A492CE0E-E1FF-9BEA-21B8-C7CE8CE8906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F0645E4-645D-B7F2-6B03-DD44E434B42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0114582-B200-7273-6366-C3DB48874D2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A16F48A-F58D-8DF6-1264-43983A4788B2}"/>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grpSp>
      <p:pic>
        <p:nvPicPr>
          <p:cNvPr id="15" name="Picture 14" descr="iPhone6_mockup_front_white.png">
            <a:extLst>
              <a:ext uri="{FF2B5EF4-FFF2-40B4-BE49-F238E27FC236}">
                <a16:creationId xmlns:a16="http://schemas.microsoft.com/office/drawing/2014/main" id="{D17DCA28-D898-0F70-60E9-F33A7FA38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3154" y="453836"/>
            <a:ext cx="4094254" cy="6404164"/>
          </a:xfrm>
          <a:prstGeom prst="rect">
            <a:avLst/>
          </a:prstGeom>
        </p:spPr>
      </p:pic>
      <p:sp>
        <p:nvSpPr>
          <p:cNvPr id="17" name="Picture Placeholder 17">
            <a:extLst>
              <a:ext uri="{FF2B5EF4-FFF2-40B4-BE49-F238E27FC236}">
                <a16:creationId xmlns:a16="http://schemas.microsoft.com/office/drawing/2014/main" id="{9EC03C65-C18C-B770-7BB4-A4DA9DC96F22}"/>
              </a:ext>
            </a:extLst>
          </p:cNvPr>
          <p:cNvSpPr>
            <a:spLocks noGrp="1"/>
          </p:cNvSpPr>
          <p:nvPr>
            <p:ph type="pic" sz="quarter" idx="10"/>
          </p:nvPr>
        </p:nvSpPr>
        <p:spPr>
          <a:xfrm>
            <a:off x="8747610" y="1473613"/>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2430532"/>
            <a:ext cx="11356551" cy="306978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2C6756"/>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69827" y="383082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a:t>Any </a:t>
            </a:r>
            <a:r>
              <a:rPr lang="en-US" err="1"/>
              <a:t>Questionas</a:t>
            </a:r>
            <a:r>
              <a:rPr lang="en-US"/>
              <a:t>?</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69827" y="3021250"/>
            <a:ext cx="4845757"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a:t>Thank You</a:t>
            </a:r>
          </a:p>
        </p:txBody>
      </p:sp>
      <p:sp>
        <p:nvSpPr>
          <p:cNvPr id="199" name="Freeform 198">
            <a:extLst>
              <a:ext uri="{FF2B5EF4-FFF2-40B4-BE49-F238E27FC236}">
                <a16:creationId xmlns:a16="http://schemas.microsoft.com/office/drawing/2014/main" id="{B3373C8E-B134-D9FC-5B31-DCF206000F0A}"/>
              </a:ext>
            </a:extLst>
          </p:cNvPr>
          <p:cNvSpPr/>
          <p:nvPr userDrawn="1"/>
        </p:nvSpPr>
        <p:spPr>
          <a:xfrm rot="10800000">
            <a:off x="0" y="4973821"/>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a:p>
        </p:txBody>
      </p:sp>
      <p:sp>
        <p:nvSpPr>
          <p:cNvPr id="202" name="Text Placeholder 23">
            <a:extLst>
              <a:ext uri="{FF2B5EF4-FFF2-40B4-BE49-F238E27FC236}">
                <a16:creationId xmlns:a16="http://schemas.microsoft.com/office/drawing/2014/main" id="{8C2F8A31-621F-7CB6-4E35-9FC69E7E5147}"/>
              </a:ext>
            </a:extLst>
          </p:cNvPr>
          <p:cNvSpPr>
            <a:spLocks noGrp="1"/>
          </p:cNvSpPr>
          <p:nvPr>
            <p:ph type="body" sz="quarter" idx="21" hasCustomPrompt="1"/>
          </p:nvPr>
        </p:nvSpPr>
        <p:spPr>
          <a:xfrm>
            <a:off x="836161" y="499829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err="1"/>
              <a:t>www.website.eu</a:t>
            </a:r>
            <a:endParaRPr lang="en-US"/>
          </a:p>
        </p:txBody>
      </p:sp>
      <p:pic>
        <p:nvPicPr>
          <p:cNvPr id="2" name="Picture 1">
            <a:extLst>
              <a:ext uri="{FF2B5EF4-FFF2-40B4-BE49-F238E27FC236}">
                <a16:creationId xmlns:a16="http://schemas.microsoft.com/office/drawing/2014/main" id="{FD9669D4-D778-09EA-A223-BBD94C454119}"/>
              </a:ext>
            </a:extLst>
          </p:cNvPr>
          <p:cNvPicPr>
            <a:picLocks noChangeAspect="1"/>
          </p:cNvPicPr>
          <p:nvPr userDrawn="1"/>
        </p:nvPicPr>
        <p:blipFill>
          <a:blip r:embed="rId2"/>
          <a:stretch>
            <a:fillRect/>
          </a:stretch>
        </p:blipFill>
        <p:spPr>
          <a:xfrm>
            <a:off x="8063423" y="184427"/>
            <a:ext cx="3347109" cy="1980629"/>
          </a:xfrm>
          <a:prstGeom prst="rect">
            <a:avLst/>
          </a:prstGeom>
        </p:spPr>
      </p:pic>
      <p:pic>
        <p:nvPicPr>
          <p:cNvPr id="3" name="Picture 2" descr="Co-funded by the European Union logo in png for web usage">
            <a:extLst>
              <a:ext uri="{FF2B5EF4-FFF2-40B4-BE49-F238E27FC236}">
                <a16:creationId xmlns:a16="http://schemas.microsoft.com/office/drawing/2014/main" id="{287DD4A6-00FF-C1BD-5E67-D173B7EE58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983" y="6007313"/>
            <a:ext cx="2160286" cy="451290"/>
          </a:xfrm>
          <a:prstGeom prst="rect">
            <a:avLst/>
          </a:prstGeom>
          <a:noFill/>
          <a:ln>
            <a:noFill/>
          </a:ln>
        </p:spPr>
      </p:pic>
    </p:spTree>
    <p:extLst>
      <p:ext uri="{BB962C8B-B14F-4D97-AF65-F5344CB8AC3E}">
        <p14:creationId xmlns:p14="http://schemas.microsoft.com/office/powerpoint/2010/main" val="309706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521468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25840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869736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34398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96941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602879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826368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6E6"/>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033481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Qutoe 01">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6" name="Text Placeholder 23">
            <a:extLst>
              <a:ext uri="{FF2B5EF4-FFF2-40B4-BE49-F238E27FC236}">
                <a16:creationId xmlns:a16="http://schemas.microsoft.com/office/drawing/2014/main" id="{8856CC06-AA5E-60D0-885F-F6A6306A42B8}"/>
              </a:ext>
            </a:extLst>
          </p:cNvPr>
          <p:cNvSpPr>
            <a:spLocks noGrp="1"/>
          </p:cNvSpPr>
          <p:nvPr>
            <p:ph type="body" sz="quarter" idx="13" hasCustomPrompt="1"/>
          </p:nvPr>
        </p:nvSpPr>
        <p:spPr>
          <a:xfrm>
            <a:off x="521076" y="1552204"/>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a:t>Quote Slide</a:t>
            </a:r>
          </a:p>
        </p:txBody>
      </p:sp>
      <p:sp>
        <p:nvSpPr>
          <p:cNvPr id="7" name="Text Placeholder 23">
            <a:extLst>
              <a:ext uri="{FF2B5EF4-FFF2-40B4-BE49-F238E27FC236}">
                <a16:creationId xmlns:a16="http://schemas.microsoft.com/office/drawing/2014/main" id="{3AA70FBA-79D2-C07D-0D32-ED6E69378CA0}"/>
              </a:ext>
            </a:extLst>
          </p:cNvPr>
          <p:cNvSpPr>
            <a:spLocks noGrp="1"/>
          </p:cNvSpPr>
          <p:nvPr>
            <p:ph type="body" sz="quarter" idx="43" hasCustomPrompt="1"/>
          </p:nvPr>
        </p:nvSpPr>
        <p:spPr>
          <a:xfrm>
            <a:off x="521076" y="4401170"/>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a:t>Name</a:t>
            </a:r>
          </a:p>
        </p:txBody>
      </p:sp>
    </p:spTree>
    <p:extLst>
      <p:ext uri="{BB962C8B-B14F-4D97-AF65-F5344CB8AC3E}">
        <p14:creationId xmlns:p14="http://schemas.microsoft.com/office/powerpoint/2010/main" val="214650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78" name="Freeform 177">
            <a:extLst>
              <a:ext uri="{FF2B5EF4-FFF2-40B4-BE49-F238E27FC236}">
                <a16:creationId xmlns:a16="http://schemas.microsoft.com/office/drawing/2014/main" id="{D3659C8F-DA1E-110E-3A20-DD6AD07FC5C5}"/>
              </a:ext>
            </a:extLst>
          </p:cNvPr>
          <p:cNvSpPr/>
          <p:nvPr userDrawn="1"/>
        </p:nvSpPr>
        <p:spPr>
          <a:xfrm>
            <a:off x="0" y="2979174"/>
            <a:ext cx="12172692" cy="290804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sp>
        <p:nvSpPr>
          <p:cNvPr id="179" name="Text Placeholder 32">
            <a:extLst>
              <a:ext uri="{FF2B5EF4-FFF2-40B4-BE49-F238E27FC236}">
                <a16:creationId xmlns:a16="http://schemas.microsoft.com/office/drawing/2014/main" id="{8203FC12-B9A3-8C1B-21A1-30DB322BD123}"/>
              </a:ext>
            </a:extLst>
          </p:cNvPr>
          <p:cNvSpPr>
            <a:spLocks noGrp="1"/>
          </p:cNvSpPr>
          <p:nvPr>
            <p:ph type="body" sz="quarter" idx="16" hasCustomPrompt="1"/>
          </p:nvPr>
        </p:nvSpPr>
        <p:spPr>
          <a:xfrm>
            <a:off x="576692" y="4062591"/>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Heading</a:t>
            </a:r>
            <a:endParaRPr lang="en-US"/>
          </a:p>
        </p:txBody>
      </p:sp>
      <p:sp>
        <p:nvSpPr>
          <p:cNvPr id="180" name="Text Placeholder 32">
            <a:extLst>
              <a:ext uri="{FF2B5EF4-FFF2-40B4-BE49-F238E27FC236}">
                <a16:creationId xmlns:a16="http://schemas.microsoft.com/office/drawing/2014/main" id="{61D4901D-361C-9AFB-6BA3-9AB62FC92669}"/>
              </a:ext>
            </a:extLst>
          </p:cNvPr>
          <p:cNvSpPr>
            <a:spLocks noGrp="1"/>
          </p:cNvSpPr>
          <p:nvPr>
            <p:ph type="body" sz="quarter" idx="19" hasCustomPrompt="1"/>
          </p:nvPr>
        </p:nvSpPr>
        <p:spPr>
          <a:xfrm>
            <a:off x="576692" y="3372128"/>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guide to </a:t>
            </a:r>
          </a:p>
        </p:txBody>
      </p:sp>
      <p:sp>
        <p:nvSpPr>
          <p:cNvPr id="181" name="Freeform 180">
            <a:extLst>
              <a:ext uri="{FF2B5EF4-FFF2-40B4-BE49-F238E27FC236}">
                <a16:creationId xmlns:a16="http://schemas.microsoft.com/office/drawing/2014/main" id="{8BAF0647-3D6F-E695-EE86-F4B5B620E413}"/>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247" name="Freeform 246">
            <a:extLst>
              <a:ext uri="{FF2B5EF4-FFF2-40B4-BE49-F238E27FC236}">
                <a16:creationId xmlns:a16="http://schemas.microsoft.com/office/drawing/2014/main" id="{1EED751A-33EA-AE70-AB49-9A5755AB268D}"/>
              </a:ext>
            </a:extLst>
          </p:cNvPr>
          <p:cNvSpPr/>
          <p:nvPr userDrawn="1"/>
        </p:nvSpPr>
        <p:spPr>
          <a:xfrm rot="10800000" flipH="1">
            <a:off x="7273270" y="5618470"/>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a:p>
        </p:txBody>
      </p:sp>
      <p:sp>
        <p:nvSpPr>
          <p:cNvPr id="248" name="Text Placeholder 23">
            <a:extLst>
              <a:ext uri="{FF2B5EF4-FFF2-40B4-BE49-F238E27FC236}">
                <a16:creationId xmlns:a16="http://schemas.microsoft.com/office/drawing/2014/main" id="{1BB11152-FCB2-DA1E-101A-E06B72B90574}"/>
              </a:ext>
            </a:extLst>
          </p:cNvPr>
          <p:cNvSpPr>
            <a:spLocks noGrp="1"/>
          </p:cNvSpPr>
          <p:nvPr>
            <p:ph type="body" sz="quarter" idx="21" hasCustomPrompt="1"/>
          </p:nvPr>
        </p:nvSpPr>
        <p:spPr>
          <a:xfrm>
            <a:off x="7924800" y="5642940"/>
            <a:ext cx="338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err="1"/>
              <a:t>www.website.eu</a:t>
            </a:r>
            <a:endParaRPr lang="en-US"/>
          </a:p>
        </p:txBody>
      </p:sp>
      <p:sp>
        <p:nvSpPr>
          <p:cNvPr id="250" name="Picture Placeholder 249">
            <a:extLst>
              <a:ext uri="{FF2B5EF4-FFF2-40B4-BE49-F238E27FC236}">
                <a16:creationId xmlns:a16="http://schemas.microsoft.com/office/drawing/2014/main" id="{8000CB52-794F-2941-4571-7437B39F9460}"/>
              </a:ext>
            </a:extLst>
          </p:cNvPr>
          <p:cNvSpPr>
            <a:spLocks noGrp="1"/>
          </p:cNvSpPr>
          <p:nvPr>
            <p:ph type="pic" sz="quarter" idx="43"/>
          </p:nvPr>
        </p:nvSpPr>
        <p:spPr>
          <a:xfrm>
            <a:off x="4684644" y="474951"/>
            <a:ext cx="7149849" cy="4704418"/>
          </a:xfrm>
          <a:custGeom>
            <a:avLst/>
            <a:gdLst>
              <a:gd name="connsiteX0" fmla="*/ 0 w 7149849"/>
              <a:gd name="connsiteY0" fmla="*/ 0 h 4704418"/>
              <a:gd name="connsiteX1" fmla="*/ 1910205 w 7149849"/>
              <a:gd name="connsiteY1" fmla="*/ 0 h 4704418"/>
              <a:gd name="connsiteX2" fmla="*/ 4328540 w 7149849"/>
              <a:gd name="connsiteY2" fmla="*/ 0 h 4704418"/>
              <a:gd name="connsiteX3" fmla="*/ 6238745 w 7149849"/>
              <a:gd name="connsiteY3" fmla="*/ 0 h 4704418"/>
              <a:gd name="connsiteX4" fmla="*/ 7149849 w 7149849"/>
              <a:gd name="connsiteY4" fmla="*/ 910842 h 4704418"/>
              <a:gd name="connsiteX5" fmla="*/ 7149849 w 7149849"/>
              <a:gd name="connsiteY5" fmla="*/ 4704418 h 4704418"/>
              <a:gd name="connsiteX6" fmla="*/ 5239644 w 7149849"/>
              <a:gd name="connsiteY6" fmla="*/ 4704418 h 4704418"/>
              <a:gd name="connsiteX7" fmla="*/ 3248091 w 7149849"/>
              <a:gd name="connsiteY7" fmla="*/ 4704418 h 4704418"/>
              <a:gd name="connsiteX8" fmla="*/ 1337886 w 7149849"/>
              <a:gd name="connsiteY8" fmla="*/ 4704418 h 4704418"/>
              <a:gd name="connsiteX9" fmla="*/ 0 w 7149849"/>
              <a:gd name="connsiteY9"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9849" h="4704418">
                <a:moveTo>
                  <a:pt x="0" y="0"/>
                </a:moveTo>
                <a:lnTo>
                  <a:pt x="1910205" y="0"/>
                </a:lnTo>
                <a:lnTo>
                  <a:pt x="4328540" y="0"/>
                </a:lnTo>
                <a:lnTo>
                  <a:pt x="6238745" y="0"/>
                </a:lnTo>
                <a:cubicBezTo>
                  <a:pt x="6742252" y="0"/>
                  <a:pt x="7149849" y="407482"/>
                  <a:pt x="7149849" y="910842"/>
                </a:cubicBezTo>
                <a:lnTo>
                  <a:pt x="7149849" y="4704418"/>
                </a:lnTo>
                <a:lnTo>
                  <a:pt x="5239644" y="4704418"/>
                </a:lnTo>
                <a:lnTo>
                  <a:pt x="3248091" y="4704418"/>
                </a:lnTo>
                <a:lnTo>
                  <a:pt x="1337886" y="4704418"/>
                </a:lnTo>
                <a:cubicBezTo>
                  <a:pt x="599412" y="4704418"/>
                  <a:pt x="0" y="4105181"/>
                  <a:pt x="0" y="3366919"/>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pic>
        <p:nvPicPr>
          <p:cNvPr id="10" name="Picture 9">
            <a:extLst>
              <a:ext uri="{FF2B5EF4-FFF2-40B4-BE49-F238E27FC236}">
                <a16:creationId xmlns:a16="http://schemas.microsoft.com/office/drawing/2014/main" id="{49D5D8A3-A727-188D-F460-1B7D42141464}"/>
              </a:ext>
            </a:extLst>
          </p:cNvPr>
          <p:cNvPicPr>
            <a:picLocks noChangeAspect="1"/>
          </p:cNvPicPr>
          <p:nvPr userDrawn="1"/>
        </p:nvPicPr>
        <p:blipFill>
          <a:blip r:embed="rId2"/>
          <a:stretch>
            <a:fillRect/>
          </a:stretch>
        </p:blipFill>
        <p:spPr>
          <a:xfrm>
            <a:off x="620207" y="696491"/>
            <a:ext cx="3347109" cy="1980629"/>
          </a:xfrm>
          <a:prstGeom prst="rect">
            <a:avLst/>
          </a:prstGeom>
        </p:spPr>
      </p:pic>
      <p:pic>
        <p:nvPicPr>
          <p:cNvPr id="11" name="Picture 10" descr="Co-funded by the European Union logo in png for web usage">
            <a:extLst>
              <a:ext uri="{FF2B5EF4-FFF2-40B4-BE49-F238E27FC236}">
                <a16:creationId xmlns:a16="http://schemas.microsoft.com/office/drawing/2014/main" id="{A3226830-302F-FC02-E0D0-B6CB9EE658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3" y="345125"/>
            <a:ext cx="4531758" cy="79934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75B543"/>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BBA498B-B540-51D1-56B6-CB6C262A4F1B}"/>
              </a:ext>
            </a:extLst>
          </p:cNvPr>
          <p:cNvSpPr/>
          <p:nvPr userDrawn="1"/>
        </p:nvSpPr>
        <p:spPr>
          <a:xfrm>
            <a:off x="2835313" y="6114512"/>
            <a:ext cx="3855419" cy="504177"/>
          </a:xfrm>
          <a:prstGeom prst="rect">
            <a:avLst/>
          </a:prstGeom>
        </p:spPr>
        <p:txBody>
          <a:bodyPr wrap="square">
            <a:spAutoFit/>
          </a:bodyPr>
          <a:lstStyle/>
          <a:p>
            <a:pPr marL="0" marR="0" indent="0" algn="just" defTabSz="181904" rtl="0" eaLnBrk="1" fontAlgn="auto" latinLnBrk="0" hangingPunct="0">
              <a:lnSpc>
                <a:spcPts val="760"/>
              </a:lnSpc>
              <a:spcBef>
                <a:spcPts val="0"/>
              </a:spcBef>
              <a:spcAft>
                <a:spcPts val="0"/>
              </a:spcAft>
              <a:buClrTx/>
              <a:buSzTx/>
              <a:buFontTx/>
              <a:buNone/>
              <a:tabLst/>
              <a:defRPr/>
            </a:pPr>
            <a:r>
              <a:rPr lang="en-US" sz="800" b="0" i="0">
                <a:solidFill>
                  <a:srgbClr val="595959"/>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p:txBody>
      </p:sp>
      <p:pic>
        <p:nvPicPr>
          <p:cNvPr id="4" name="Picture 3" descr="Co-funded by the European Union logo in png for web usage">
            <a:extLst>
              <a:ext uri="{FF2B5EF4-FFF2-40B4-BE49-F238E27FC236}">
                <a16:creationId xmlns:a16="http://schemas.microsoft.com/office/drawing/2014/main" id="{7D078271-028A-08C6-3F5A-014FCDCDC9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9117983E-5A1D-D58C-2E50-99632595F5CF}"/>
              </a:ext>
            </a:extLst>
          </p:cNvPr>
          <p:cNvSpPr/>
          <p:nvPr userDrawn="1"/>
        </p:nvSpPr>
        <p:spPr>
          <a:xfrm rot="16200000" flipH="1">
            <a:off x="6093489" y="-596629"/>
            <a:ext cx="5103775" cy="7046979"/>
          </a:xfrm>
          <a:custGeom>
            <a:avLst/>
            <a:gdLst>
              <a:gd name="connsiteX0" fmla="*/ 0 w 5103775"/>
              <a:gd name="connsiteY0" fmla="*/ 0 h 7046979"/>
              <a:gd name="connsiteX1" fmla="*/ 0 w 5103775"/>
              <a:gd name="connsiteY1" fmla="*/ 1328928 h 7046979"/>
              <a:gd name="connsiteX2" fmla="*/ 0 w 5103775"/>
              <a:gd name="connsiteY2" fmla="*/ 4535643 h 7046979"/>
              <a:gd name="connsiteX3" fmla="*/ 0 w 5103775"/>
              <a:gd name="connsiteY3" fmla="*/ 5864571 h 7046979"/>
              <a:gd name="connsiteX4" fmla="*/ 1069492 w 5103775"/>
              <a:gd name="connsiteY4" fmla="*/ 7046979 h 7046979"/>
              <a:gd name="connsiteX5" fmla="*/ 1509281 w 5103775"/>
              <a:gd name="connsiteY5" fmla="*/ 7046979 h 7046979"/>
              <a:gd name="connsiteX6" fmla="*/ 4663986 w 5103775"/>
              <a:gd name="connsiteY6" fmla="*/ 7046979 h 7046979"/>
              <a:gd name="connsiteX7" fmla="*/ 5103775 w 5103775"/>
              <a:gd name="connsiteY7" fmla="*/ 7046979 h 7046979"/>
              <a:gd name="connsiteX8" fmla="*/ 5103775 w 5103775"/>
              <a:gd name="connsiteY8" fmla="*/ 5718051 h 7046979"/>
              <a:gd name="connsiteX9" fmla="*/ 5103775 w 5103775"/>
              <a:gd name="connsiteY9" fmla="*/ 1892419 h 7046979"/>
              <a:gd name="connsiteX10" fmla="*/ 5103775 w 5103775"/>
              <a:gd name="connsiteY10" fmla="*/ 563491 h 7046979"/>
              <a:gd name="connsiteX11" fmla="*/ 4594096 w 5103775"/>
              <a:gd name="connsiteY11" fmla="*/ 0 h 7046979"/>
              <a:gd name="connsiteX12" fmla="*/ 4154306 w 5103775"/>
              <a:gd name="connsiteY12" fmla="*/ 0 h 7046979"/>
              <a:gd name="connsiteX13" fmla="*/ 439789 w 5103775"/>
              <a:gd name="connsiteY13" fmla="*/ 0 h 704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03775" h="7046979">
                <a:moveTo>
                  <a:pt x="0" y="0"/>
                </a:moveTo>
                <a:lnTo>
                  <a:pt x="0" y="1328928"/>
                </a:lnTo>
                <a:lnTo>
                  <a:pt x="0" y="4535643"/>
                </a:lnTo>
                <a:lnTo>
                  <a:pt x="0" y="5864571"/>
                </a:lnTo>
                <a:cubicBezTo>
                  <a:pt x="0" y="6516743"/>
                  <a:pt x="479601" y="7046979"/>
                  <a:pt x="1069492" y="7046979"/>
                </a:cubicBezTo>
                <a:lnTo>
                  <a:pt x="1509281" y="7046979"/>
                </a:lnTo>
                <a:lnTo>
                  <a:pt x="4663986" y="7046979"/>
                </a:lnTo>
                <a:lnTo>
                  <a:pt x="5103775" y="7046979"/>
                </a:lnTo>
                <a:lnTo>
                  <a:pt x="5103775" y="5718051"/>
                </a:lnTo>
                <a:lnTo>
                  <a:pt x="5103775" y="1892419"/>
                </a:lnTo>
                <a:lnTo>
                  <a:pt x="5103775" y="563491"/>
                </a:lnTo>
                <a:cubicBezTo>
                  <a:pt x="5103775" y="251262"/>
                  <a:pt x="4874837" y="0"/>
                  <a:pt x="4594096" y="0"/>
                </a:cubicBezTo>
                <a:lnTo>
                  <a:pt x="4154306" y="0"/>
                </a:lnTo>
                <a:lnTo>
                  <a:pt x="439789" y="0"/>
                </a:lnTo>
                <a:close/>
              </a:path>
            </a:pathLst>
          </a:custGeom>
          <a:solidFill>
            <a:srgbClr val="2C6756"/>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7332000" y="2026129"/>
            <a:ext cx="48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75B543"/>
          </a:solidFill>
          <a:ln w="24491" cap="flat">
            <a:solidFill>
              <a:srgbClr val="75B54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7321888" y="2434188"/>
            <a:ext cx="4846976" cy="2942484"/>
          </a:xfrm>
          <a:prstGeom prst="rect">
            <a:avLst/>
          </a:prstGeom>
        </p:spPr>
        <p:txBody>
          <a:bodyPr>
            <a:normAutofit/>
          </a:bodyPr>
          <a:lstStyle>
            <a:lvl1pPr marL="0" indent="0" algn="l">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7213582" y="1028198"/>
            <a:ext cx="2066906" cy="583200"/>
          </a:xfrm>
          <a:prstGeom prst="rect">
            <a:avLst/>
          </a:prstGeom>
        </p:spPr>
        <p:txBody>
          <a:bodyPr>
            <a:noAutofit/>
          </a:bodyPr>
          <a:lstStyle>
            <a:lvl1pPr marL="0" indent="0" algn="l">
              <a:buNone/>
              <a:defRPr sz="9000" b="1" i="0">
                <a:solidFill>
                  <a:srgbClr val="75B543"/>
                </a:solidFill>
                <a:latin typeface="+mn-lt"/>
              </a:defRPr>
            </a:lvl1pPr>
          </a:lstStyle>
          <a:p>
            <a:pPr lvl="0"/>
            <a:r>
              <a:rPr lang="en-US"/>
              <a:t>01</a:t>
            </a:r>
          </a:p>
        </p:txBody>
      </p:sp>
      <p:grpSp>
        <p:nvGrpSpPr>
          <p:cNvPr id="4" name="Group 3">
            <a:extLst>
              <a:ext uri="{FF2B5EF4-FFF2-40B4-BE49-F238E27FC236}">
                <a16:creationId xmlns:a16="http://schemas.microsoft.com/office/drawing/2014/main" id="{82DF02D2-A545-F29E-D384-F1867B784C5A}"/>
              </a:ext>
            </a:extLst>
          </p:cNvPr>
          <p:cNvGrpSpPr/>
          <p:nvPr userDrawn="1"/>
        </p:nvGrpSpPr>
        <p:grpSpPr>
          <a:xfrm>
            <a:off x="4998212" y="384048"/>
            <a:ext cx="1720828" cy="3994335"/>
            <a:chOff x="4413794" y="4725223"/>
            <a:chExt cx="421607" cy="978622"/>
          </a:xfrm>
          <a:solidFill>
            <a:schemeClr val="bg1">
              <a:alpha val="18000"/>
            </a:schemeClr>
          </a:solidFill>
        </p:grpSpPr>
        <p:grpSp>
          <p:nvGrpSpPr>
            <p:cNvPr id="5" name="Graphic 2">
              <a:extLst>
                <a:ext uri="{FF2B5EF4-FFF2-40B4-BE49-F238E27FC236}">
                  <a16:creationId xmlns:a16="http://schemas.microsoft.com/office/drawing/2014/main" id="{DC7432D2-CAA4-A009-D248-5356A0C7C158}"/>
                </a:ext>
              </a:extLst>
            </p:cNvPr>
            <p:cNvGrpSpPr/>
            <p:nvPr/>
          </p:nvGrpSpPr>
          <p:grpSpPr>
            <a:xfrm>
              <a:off x="4413794" y="4757590"/>
              <a:ext cx="421607" cy="535957"/>
              <a:chOff x="4413794" y="4757590"/>
              <a:chExt cx="421607" cy="535957"/>
            </a:xfrm>
            <a:grpFill/>
          </p:grpSpPr>
          <p:sp>
            <p:nvSpPr>
              <p:cNvPr id="15" name="Freeform 14">
                <a:extLst>
                  <a:ext uri="{FF2B5EF4-FFF2-40B4-BE49-F238E27FC236}">
                    <a16:creationId xmlns:a16="http://schemas.microsoft.com/office/drawing/2014/main" id="{4BB4D8FF-9CBC-03A2-F4D8-A0F062D1815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5403927-05C9-DC2E-9906-293C6DF4E83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0A02741E-6863-44C6-93A8-47B749C55D9C}"/>
                </a:ext>
              </a:extLst>
            </p:cNvPr>
            <p:cNvGrpSpPr/>
            <p:nvPr/>
          </p:nvGrpSpPr>
          <p:grpSpPr>
            <a:xfrm>
              <a:off x="4539076" y="4725223"/>
              <a:ext cx="126381" cy="222760"/>
              <a:chOff x="4539076" y="4725223"/>
              <a:chExt cx="126381" cy="222760"/>
            </a:xfrm>
            <a:grpFill/>
          </p:grpSpPr>
          <p:sp>
            <p:nvSpPr>
              <p:cNvPr id="11" name="Freeform 10">
                <a:extLst>
                  <a:ext uri="{FF2B5EF4-FFF2-40B4-BE49-F238E27FC236}">
                    <a16:creationId xmlns:a16="http://schemas.microsoft.com/office/drawing/2014/main" id="{38489AE9-FC2A-AEF2-1ABA-BCFE170EE38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C8DEFF9-4E11-DC88-54CB-5F374D56A08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F91D8BC-F388-12C5-5A47-C7C40646B12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CF48B7F-3859-D318-13A5-662532A150DF}"/>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1F1560F3-7FB6-9C5C-7075-E05682FDF0F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250EFE-484A-550F-3225-355BB5C185BB}"/>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9" name="Picture Placeholder 11">
            <a:extLst>
              <a:ext uri="{FF2B5EF4-FFF2-40B4-BE49-F238E27FC236}">
                <a16:creationId xmlns:a16="http://schemas.microsoft.com/office/drawing/2014/main" id="{6D1C3571-B1D9-D66D-6172-6B26E34CB69D}"/>
              </a:ext>
            </a:extLst>
          </p:cNvPr>
          <p:cNvSpPr>
            <a:spLocks noGrp="1"/>
          </p:cNvSpPr>
          <p:nvPr>
            <p:ph type="pic" sz="quarter" idx="43"/>
          </p:nvPr>
        </p:nvSpPr>
        <p:spPr>
          <a:xfrm flipH="1">
            <a:off x="0" y="1878014"/>
            <a:ext cx="6609125" cy="4669090"/>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toe 02">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C01628B-ED43-222A-7FB6-2D514DC803AC}"/>
              </a:ext>
            </a:extLst>
          </p:cNvPr>
          <p:cNvSpPr/>
          <p:nvPr userDrawn="1"/>
        </p:nvSpPr>
        <p:spPr>
          <a:xfrm>
            <a:off x="0" y="178250"/>
            <a:ext cx="4648200" cy="6501501"/>
          </a:xfrm>
          <a:custGeom>
            <a:avLst/>
            <a:gdLst>
              <a:gd name="connsiteX0" fmla="*/ 1397450 w 4648200"/>
              <a:gd name="connsiteY0" fmla="*/ 0 h 6501501"/>
              <a:gd name="connsiteX1" fmla="*/ 4648200 w 4648200"/>
              <a:gd name="connsiteY1" fmla="*/ 3250751 h 6501501"/>
              <a:gd name="connsiteX2" fmla="*/ 1397450 w 4648200"/>
              <a:gd name="connsiteY2" fmla="*/ 6501501 h 6501501"/>
              <a:gd name="connsiteX3" fmla="*/ 205481 w 4648200"/>
              <a:gd name="connsiteY3" fmla="*/ 6276018 h 6501501"/>
              <a:gd name="connsiteX4" fmla="*/ 0 w 4648200"/>
              <a:gd name="connsiteY4" fmla="*/ 6186141 h 6501501"/>
              <a:gd name="connsiteX5" fmla="*/ 0 w 4648200"/>
              <a:gd name="connsiteY5" fmla="*/ 315361 h 6501501"/>
              <a:gd name="connsiteX6" fmla="*/ 205481 w 4648200"/>
              <a:gd name="connsiteY6" fmla="*/ 225483 h 6501501"/>
              <a:gd name="connsiteX7" fmla="*/ 1397450 w 4648200"/>
              <a:gd name="connsiteY7" fmla="*/ 0 h 65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8200" h="6501501">
                <a:moveTo>
                  <a:pt x="1397450" y="0"/>
                </a:moveTo>
                <a:cubicBezTo>
                  <a:pt x="3192789" y="0"/>
                  <a:pt x="4648200" y="1455411"/>
                  <a:pt x="4648200" y="3250751"/>
                </a:cubicBezTo>
                <a:cubicBezTo>
                  <a:pt x="4648200" y="5046090"/>
                  <a:pt x="3192789" y="6501501"/>
                  <a:pt x="1397450" y="6501501"/>
                </a:cubicBezTo>
                <a:cubicBezTo>
                  <a:pt x="976667" y="6501501"/>
                  <a:pt x="574557" y="6421553"/>
                  <a:pt x="205481" y="6276018"/>
                </a:cubicBezTo>
                <a:lnTo>
                  <a:pt x="0" y="6186141"/>
                </a:lnTo>
                <a:lnTo>
                  <a:pt x="0" y="315361"/>
                </a:lnTo>
                <a:lnTo>
                  <a:pt x="205481" y="225483"/>
                </a:lnTo>
                <a:cubicBezTo>
                  <a:pt x="574557" y="79948"/>
                  <a:pt x="976667" y="0"/>
                  <a:pt x="1397450" y="0"/>
                </a:cubicBezTo>
                <a:close/>
              </a:path>
            </a:pathLst>
          </a:cu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19">
            <a:extLst>
              <a:ext uri="{FF2B5EF4-FFF2-40B4-BE49-F238E27FC236}">
                <a16:creationId xmlns:a16="http://schemas.microsoft.com/office/drawing/2014/main" id="{104E34E3-DA4E-EDD3-87F8-C886A946830B}"/>
              </a:ext>
            </a:extLst>
          </p:cNvPr>
          <p:cNvSpPr>
            <a:spLocks noGrp="1"/>
          </p:cNvSpPr>
          <p:nvPr>
            <p:ph type="pic" sz="quarter" idx="44"/>
          </p:nvPr>
        </p:nvSpPr>
        <p:spPr>
          <a:xfrm>
            <a:off x="2621740" y="418686"/>
            <a:ext cx="9189260" cy="6020628"/>
          </a:xfrm>
          <a:custGeom>
            <a:avLst/>
            <a:gdLst>
              <a:gd name="connsiteX0" fmla="*/ 0 w 9189260"/>
              <a:gd name="connsiteY0" fmla="*/ 0 h 6020628"/>
              <a:gd name="connsiteX1" fmla="*/ 2483660 w 9189260"/>
              <a:gd name="connsiteY1" fmla="*/ 0 h 6020628"/>
              <a:gd name="connsiteX2" fmla="*/ 3298846 w 9189260"/>
              <a:gd name="connsiteY2" fmla="*/ 0 h 6020628"/>
              <a:gd name="connsiteX3" fmla="*/ 8023246 w 9189260"/>
              <a:gd name="connsiteY3" fmla="*/ 0 h 6020628"/>
              <a:gd name="connsiteX4" fmla="*/ 9189260 w 9189260"/>
              <a:gd name="connsiteY4" fmla="*/ 1165679 h 6020628"/>
              <a:gd name="connsiteX5" fmla="*/ 9189260 w 9189260"/>
              <a:gd name="connsiteY5" fmla="*/ 6020628 h 6020628"/>
              <a:gd name="connsiteX6" fmla="*/ 4464860 w 9189260"/>
              <a:gd name="connsiteY6" fmla="*/ 6020628 h 6020628"/>
              <a:gd name="connsiteX7" fmla="*/ 4195861 w 9189260"/>
              <a:gd name="connsiteY7" fmla="*/ 6020628 h 6020628"/>
              <a:gd name="connsiteX8" fmla="*/ 2 w 9189260"/>
              <a:gd name="connsiteY8" fmla="*/ 6020628 h 6020628"/>
              <a:gd name="connsiteX9" fmla="*/ 41049 w 9189260"/>
              <a:gd name="connsiteY9" fmla="*/ 6005605 h 6020628"/>
              <a:gd name="connsiteX10" fmla="*/ 2026460 w 9189260"/>
              <a:gd name="connsiteY10" fmla="*/ 3010315 h 6020628"/>
              <a:gd name="connsiteX11" fmla="*/ 41049 w 9189260"/>
              <a:gd name="connsiteY11" fmla="*/ 15024 h 602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89260" h="6020628">
                <a:moveTo>
                  <a:pt x="0" y="0"/>
                </a:moveTo>
                <a:lnTo>
                  <a:pt x="2483660" y="0"/>
                </a:lnTo>
                <a:lnTo>
                  <a:pt x="3298846" y="0"/>
                </a:lnTo>
                <a:lnTo>
                  <a:pt x="8023246" y="0"/>
                </a:lnTo>
                <a:cubicBezTo>
                  <a:pt x="8667625" y="0"/>
                  <a:pt x="9189260" y="521488"/>
                  <a:pt x="9189260" y="1165679"/>
                </a:cubicBezTo>
                <a:lnTo>
                  <a:pt x="9189260" y="6020628"/>
                </a:lnTo>
                <a:lnTo>
                  <a:pt x="4464860" y="6020628"/>
                </a:lnTo>
                <a:lnTo>
                  <a:pt x="4195861" y="6020628"/>
                </a:lnTo>
                <a:lnTo>
                  <a:pt x="2" y="6020628"/>
                </a:lnTo>
                <a:lnTo>
                  <a:pt x="41049" y="6005605"/>
                </a:lnTo>
                <a:cubicBezTo>
                  <a:pt x="1207792" y="5512114"/>
                  <a:pt x="2026460" y="4356819"/>
                  <a:pt x="2026460" y="3010315"/>
                </a:cubicBezTo>
                <a:cubicBezTo>
                  <a:pt x="2026460" y="1663810"/>
                  <a:pt x="1207792" y="508515"/>
                  <a:pt x="41049" y="15024"/>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10" name="Text Placeholder 23">
            <a:extLst>
              <a:ext uri="{FF2B5EF4-FFF2-40B4-BE49-F238E27FC236}">
                <a16:creationId xmlns:a16="http://schemas.microsoft.com/office/drawing/2014/main" id="{BE8EAB53-BF68-9C68-FA62-22394185DA73}"/>
              </a:ext>
            </a:extLst>
          </p:cNvPr>
          <p:cNvSpPr>
            <a:spLocks noGrp="1"/>
          </p:cNvSpPr>
          <p:nvPr>
            <p:ph type="body" sz="quarter" idx="13" hasCustomPrompt="1"/>
          </p:nvPr>
        </p:nvSpPr>
        <p:spPr>
          <a:xfrm>
            <a:off x="0" y="2026920"/>
            <a:ext cx="4386204" cy="2176132"/>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a:t>Quote Slide</a:t>
            </a:r>
          </a:p>
        </p:txBody>
      </p:sp>
      <p:sp>
        <p:nvSpPr>
          <p:cNvPr id="11" name="Text Placeholder 23">
            <a:extLst>
              <a:ext uri="{FF2B5EF4-FFF2-40B4-BE49-F238E27FC236}">
                <a16:creationId xmlns:a16="http://schemas.microsoft.com/office/drawing/2014/main" id="{7F98E1EE-3061-82D3-24C9-76C2FB6211BB}"/>
              </a:ext>
            </a:extLst>
          </p:cNvPr>
          <p:cNvSpPr>
            <a:spLocks noGrp="1"/>
          </p:cNvSpPr>
          <p:nvPr>
            <p:ph type="body" sz="quarter" idx="43" hasCustomPrompt="1"/>
          </p:nvPr>
        </p:nvSpPr>
        <p:spPr>
          <a:xfrm>
            <a:off x="0" y="4608952"/>
            <a:ext cx="4386204" cy="911903"/>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a:t>Name</a:t>
            </a:r>
          </a:p>
        </p:txBody>
      </p:sp>
    </p:spTree>
    <p:extLst>
      <p:ext uri="{BB962C8B-B14F-4D97-AF65-F5344CB8AC3E}">
        <p14:creationId xmlns:p14="http://schemas.microsoft.com/office/powerpoint/2010/main" val="11429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a:p>
          <a:p>
            <a:endParaRPr lang="en-US"/>
          </a:p>
          <a:p>
            <a:endParaRPr lang="en-US"/>
          </a:p>
        </p:txBody>
      </p:sp>
    </p:spTree>
    <p:extLst>
      <p:ext uri="{BB962C8B-B14F-4D97-AF65-F5344CB8AC3E}">
        <p14:creationId xmlns:p14="http://schemas.microsoft.com/office/powerpoint/2010/main" val="396081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1387753"/>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4236719"/>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a:t>Name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B5BFFDC-FF6C-B268-4B44-7F668B8549F8}"/>
              </a:ext>
            </a:extLst>
          </p:cNvPr>
          <p:cNvGrpSpPr/>
          <p:nvPr userDrawn="1"/>
        </p:nvGrpSpPr>
        <p:grpSpPr>
          <a:xfrm>
            <a:off x="10497312" y="182880"/>
            <a:ext cx="1890437" cy="4388029"/>
            <a:chOff x="4413794" y="4725223"/>
            <a:chExt cx="421607" cy="978622"/>
          </a:xfrm>
        </p:grpSpPr>
        <p:grpSp>
          <p:nvGrpSpPr>
            <p:cNvPr id="4" name="Graphic 2">
              <a:extLst>
                <a:ext uri="{FF2B5EF4-FFF2-40B4-BE49-F238E27FC236}">
                  <a16:creationId xmlns:a16="http://schemas.microsoft.com/office/drawing/2014/main" id="{73C99299-AB79-1FE3-2CE0-D20F729226FD}"/>
                </a:ext>
              </a:extLst>
            </p:cNvPr>
            <p:cNvGrpSpPr/>
            <p:nvPr/>
          </p:nvGrpSpPr>
          <p:grpSpPr>
            <a:xfrm>
              <a:off x="4413794" y="4757590"/>
              <a:ext cx="421607" cy="535957"/>
              <a:chOff x="4413794" y="4757590"/>
              <a:chExt cx="421607" cy="535957"/>
            </a:xfrm>
            <a:solidFill>
              <a:srgbClr val="75B543"/>
            </a:solidFill>
          </p:grpSpPr>
          <p:sp>
            <p:nvSpPr>
              <p:cNvPr id="20" name="Freeform 19">
                <a:extLst>
                  <a:ext uri="{FF2B5EF4-FFF2-40B4-BE49-F238E27FC236}">
                    <a16:creationId xmlns:a16="http://schemas.microsoft.com/office/drawing/2014/main" id="{F0E056A9-99EE-51AE-D492-27D6E139275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62634CF-0075-EA07-192B-0D7FDB10A7C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5" name="Graphic 2">
              <a:extLst>
                <a:ext uri="{FF2B5EF4-FFF2-40B4-BE49-F238E27FC236}">
                  <a16:creationId xmlns:a16="http://schemas.microsoft.com/office/drawing/2014/main" id="{1B5F0CD0-024F-D060-DA91-EBBB5FCC5E28}"/>
                </a:ext>
              </a:extLst>
            </p:cNvPr>
            <p:cNvGrpSpPr/>
            <p:nvPr/>
          </p:nvGrpSpPr>
          <p:grpSpPr>
            <a:xfrm>
              <a:off x="4539076" y="4725223"/>
              <a:ext cx="126381" cy="222760"/>
              <a:chOff x="4539076" y="4725223"/>
              <a:chExt cx="126381" cy="222760"/>
            </a:xfrm>
            <a:solidFill>
              <a:srgbClr val="81CCB2"/>
            </a:solidFill>
          </p:grpSpPr>
          <p:sp>
            <p:nvSpPr>
              <p:cNvPr id="8" name="Freeform 7">
                <a:extLst>
                  <a:ext uri="{FF2B5EF4-FFF2-40B4-BE49-F238E27FC236}">
                    <a16:creationId xmlns:a16="http://schemas.microsoft.com/office/drawing/2014/main" id="{D1117A6C-9F8D-24A9-7659-C02F37A28523}"/>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E727476-F3FA-95EC-07CB-769AC572CC7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B72F2C5-50B9-94C7-6757-41687BDA2F4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534292F-9DF8-7E86-08C2-65C2BF657ECC}"/>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6" name="Freeform 5">
              <a:extLst>
                <a:ext uri="{FF2B5EF4-FFF2-40B4-BE49-F238E27FC236}">
                  <a16:creationId xmlns:a16="http://schemas.microsoft.com/office/drawing/2014/main" id="{2B3AA5E5-4D6B-0E2A-604F-F94FF6FFE5C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F38C3D6-CCDE-A70E-01AB-166B4C37A31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46830636-A85E-5B9B-6213-108B11E579A4}"/>
              </a:ext>
            </a:extLst>
          </p:cNvPr>
          <p:cNvSpPr/>
          <p:nvPr userDrawn="1"/>
        </p:nvSpPr>
        <p:spPr>
          <a:xfrm>
            <a:off x="12173712" y="-798576"/>
            <a:ext cx="2133600" cy="7821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6DE7F2DF-1977-3561-5CA7-0BC09BC1AE98}"/>
              </a:ext>
            </a:extLst>
          </p:cNvPr>
          <p:cNvSpPr/>
          <p:nvPr userDrawn="1"/>
        </p:nvSpPr>
        <p:spPr>
          <a:xfrm rot="5400000" flipH="1">
            <a:off x="3098568" y="-2442696"/>
            <a:ext cx="5754567" cy="1131063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24" name="Text Placeholder 17">
            <a:extLst>
              <a:ext uri="{FF2B5EF4-FFF2-40B4-BE49-F238E27FC236}">
                <a16:creationId xmlns:a16="http://schemas.microsoft.com/office/drawing/2014/main" id="{4D32AEA0-9C38-5B2E-991D-2F9221722B80}"/>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5" name="Text Placeholder 23">
            <a:extLst>
              <a:ext uri="{FF2B5EF4-FFF2-40B4-BE49-F238E27FC236}">
                <a16:creationId xmlns:a16="http://schemas.microsoft.com/office/drawing/2014/main" id="{4DC074BD-7E66-B421-44EF-B4EB500D22D7}"/>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pic>
        <p:nvPicPr>
          <p:cNvPr id="26" name="Picture 25">
            <a:extLst>
              <a:ext uri="{FF2B5EF4-FFF2-40B4-BE49-F238E27FC236}">
                <a16:creationId xmlns:a16="http://schemas.microsoft.com/office/drawing/2014/main" id="{A034C6A9-C133-6EBF-3D79-24E3C5E52CDD}"/>
              </a:ext>
            </a:extLst>
          </p:cNvPr>
          <p:cNvPicPr>
            <a:picLocks noChangeAspect="1"/>
          </p:cNvPicPr>
          <p:nvPr userDrawn="1"/>
        </p:nvPicPr>
        <p:blipFill>
          <a:blip r:embed="rId2">
            <a:biLevel thresh="25000"/>
          </a:blip>
          <a:srcRect t="82226"/>
          <a:stretch/>
        </p:blipFill>
        <p:spPr>
          <a:xfrm>
            <a:off x="430678" y="6272785"/>
            <a:ext cx="2171152" cy="228350"/>
          </a:xfrm>
          <a:prstGeom prst="rect">
            <a:avLst/>
          </a:prstGeom>
        </p:spPr>
      </p:pic>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74873-4D23-1642-6FC5-4398F0E9B585}"/>
              </a:ext>
            </a:extLst>
          </p:cNvPr>
          <p:cNvPicPr>
            <a:picLocks noChangeAspect="1"/>
          </p:cNvPicPr>
          <p:nvPr userDrawn="1"/>
        </p:nvPicPr>
        <p:blipFill>
          <a:blip r:embed="rId27"/>
          <a:srcRect t="82226"/>
          <a:stretch/>
        </p:blipFill>
        <p:spPr>
          <a:xfrm>
            <a:off x="430678" y="6272785"/>
            <a:ext cx="2171152" cy="228350"/>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61" r:id="rId5"/>
    <p:sldLayoutId id="2147483884" r:id="rId6"/>
    <p:sldLayoutId id="2147483885" r:id="rId7"/>
    <p:sldLayoutId id="2147483880" r:id="rId8"/>
    <p:sldLayoutId id="2147483879" r:id="rId9"/>
    <p:sldLayoutId id="2147483878" r:id="rId10"/>
    <p:sldLayoutId id="2147483877" r:id="rId11"/>
    <p:sldLayoutId id="2147483841" r:id="rId12"/>
    <p:sldLayoutId id="2147483840" r:id="rId13"/>
    <p:sldLayoutId id="2147483833" r:id="rId14"/>
    <p:sldLayoutId id="2147483847" r:id="rId15"/>
    <p:sldLayoutId id="2147483853" r:id="rId16"/>
    <p:sldLayoutId id="2147483887" r:id="rId17"/>
    <p:sldLayoutId id="2147483888" r:id="rId18"/>
    <p:sldLayoutId id="2147483889" r:id="rId19"/>
    <p:sldLayoutId id="2147483890" r:id="rId20"/>
    <p:sldLayoutId id="2147483891" r:id="rId21"/>
    <p:sldLayoutId id="2147483892" r:id="rId22"/>
    <p:sldLayoutId id="2147483894" r:id="rId23"/>
    <p:sldLayoutId id="2147483896" r:id="rId24"/>
    <p:sldLayoutId id="2147483897"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ideo" Target="https://www.youtube.com/embed/XZ0EWfz0Qt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www.who.int/publications/i/item/924120916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pn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ideo" Target="https://www.youtube.com/embed/JDu2boAI1vc"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hyperlink" Target="https://doi.org/10.1111/j.1574-6968.2008.01084.x"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video" Target="https://www.youtube.com/embed/-f13j4pKuEw"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23.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7.xml"/><Relationship Id="rId1" Type="http://schemas.openxmlformats.org/officeDocument/2006/relationships/video" Target="https://www.youtube.com/embed/gPFqkOHJqZQ"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1007/s13197-023-05678-9" TargetMode="External"/><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hyperlink" Target="https://ec.europa.eu/food/sustainability/plant-based-food_e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3.xml"/><Relationship Id="rId5" Type="http://schemas.openxmlformats.org/officeDocument/2006/relationships/image" Target="../media/image87.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video" Target="https://www.youtube.com/embed/AvfIglRe3o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9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21"/>
          </p:nvPr>
        </p:nvSpPr>
        <p:spPr>
          <a:xfrm>
            <a:off x="7407966" y="5682630"/>
            <a:ext cx="4629929" cy="689727"/>
          </a:xfrm>
          <a:prstGeom prst="rect">
            <a:avLst/>
          </a:prstGeom>
        </p:spPr>
        <p:txBody>
          <a:bodyPr lIns="91440" tIns="45720" rIns="91440" bIns="45720" anchor="ctr">
            <a:noAutofit/>
          </a:bodyPr>
          <a:lstStyle/>
          <a:p>
            <a:r>
              <a:rPr lang="en-US" sz="3000"/>
              <a:t>www.</a:t>
            </a:r>
            <a:r>
              <a:rPr lang="en-US" sz="3000" b="1"/>
              <a:t>plantpowerproject</a:t>
            </a:r>
            <a:r>
              <a:rPr lang="en-US" sz="3000"/>
              <a:t>.eu</a:t>
            </a:r>
          </a:p>
        </p:txBody>
      </p:sp>
      <p:cxnSp>
        <p:nvCxnSpPr>
          <p:cNvPr id="15" name="Straight Connector 14">
            <a:extLst>
              <a:ext uri="{FF2B5EF4-FFF2-40B4-BE49-F238E27FC236}">
                <a16:creationId xmlns:a16="http://schemas.microsoft.com/office/drawing/2014/main" id="{36E0E7B2-856E-A78E-9889-7A03CDBDEC5D}"/>
              </a:ext>
            </a:extLst>
          </p:cNvPr>
          <p:cNvCxnSpPr>
            <a:cxnSpLocks/>
          </p:cNvCxnSpPr>
          <p:nvPr/>
        </p:nvCxnSpPr>
        <p:spPr>
          <a:xfrm>
            <a:off x="0" y="4041877"/>
            <a:ext cx="3179763" cy="0"/>
          </a:xfrm>
          <a:prstGeom prst="line">
            <a:avLst/>
          </a:prstGeom>
          <a:ln w="38100">
            <a:solidFill>
              <a:srgbClr val="75B543"/>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FEAB603-34E3-3B00-F1B3-C9EA6C25C33C}"/>
              </a:ext>
            </a:extLst>
          </p:cNvPr>
          <p:cNvGrpSpPr/>
          <p:nvPr/>
        </p:nvGrpSpPr>
        <p:grpSpPr>
          <a:xfrm>
            <a:off x="3886539" y="3683047"/>
            <a:ext cx="1720828" cy="3994335"/>
            <a:chOff x="4413794" y="4725223"/>
            <a:chExt cx="421607" cy="978622"/>
          </a:xfrm>
          <a:solidFill>
            <a:schemeClr val="bg1">
              <a:alpha val="17834"/>
            </a:schemeClr>
          </a:solidFill>
        </p:grpSpPr>
        <p:grpSp>
          <p:nvGrpSpPr>
            <p:cNvPr id="18" name="Graphic 2">
              <a:extLst>
                <a:ext uri="{FF2B5EF4-FFF2-40B4-BE49-F238E27FC236}">
                  <a16:creationId xmlns:a16="http://schemas.microsoft.com/office/drawing/2014/main" id="{49D1E5C2-680C-5F3A-EDF1-00B248F35C49}"/>
                </a:ext>
              </a:extLst>
            </p:cNvPr>
            <p:cNvGrpSpPr/>
            <p:nvPr/>
          </p:nvGrpSpPr>
          <p:grpSpPr>
            <a:xfrm>
              <a:off x="4413794" y="4757590"/>
              <a:ext cx="421607" cy="535957"/>
              <a:chOff x="4413794" y="4757590"/>
              <a:chExt cx="421607" cy="535957"/>
            </a:xfrm>
            <a:grpFill/>
          </p:grpSpPr>
          <p:sp>
            <p:nvSpPr>
              <p:cNvPr id="26" name="Freeform 25">
                <a:extLst>
                  <a:ext uri="{FF2B5EF4-FFF2-40B4-BE49-F238E27FC236}">
                    <a16:creationId xmlns:a16="http://schemas.microsoft.com/office/drawing/2014/main" id="{3451F2A7-D55F-659E-D3D7-D4F1B5C4E9A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D2ADF51-7987-65D2-B408-739DA6402E0E}"/>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9C2968E0-F903-146C-62D7-1E7A8D7C40C4}"/>
                </a:ext>
              </a:extLst>
            </p:cNvPr>
            <p:cNvGrpSpPr/>
            <p:nvPr/>
          </p:nvGrpSpPr>
          <p:grpSpPr>
            <a:xfrm>
              <a:off x="4539076" y="4725223"/>
              <a:ext cx="126381" cy="222760"/>
              <a:chOff x="4539076" y="4725223"/>
              <a:chExt cx="126381" cy="222760"/>
            </a:xfrm>
            <a:grpFill/>
          </p:grpSpPr>
          <p:sp>
            <p:nvSpPr>
              <p:cNvPr id="22" name="Freeform 21">
                <a:extLst>
                  <a:ext uri="{FF2B5EF4-FFF2-40B4-BE49-F238E27FC236}">
                    <a16:creationId xmlns:a16="http://schemas.microsoft.com/office/drawing/2014/main" id="{A40F0086-F4F4-754F-21FC-115A1CDDB1FE}"/>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6F5107E-D7A1-618C-0F78-BB4934D0D0C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D05D728-DB4D-E491-60EF-0D6C48F05E2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5857B3D-5493-F142-16AA-9AEF9C99890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3C824093-9341-C37A-5434-4C72A071B48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D2344A-5249-A2EA-ED62-6C207C467CBE}"/>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9" name="Marcador de texto 8">
            <a:extLst>
              <a:ext uri="{FF2B5EF4-FFF2-40B4-BE49-F238E27FC236}">
                <a16:creationId xmlns:a16="http://schemas.microsoft.com/office/drawing/2014/main" id="{2A99D051-E4F6-4335-9F9A-7EADDD3F3F1D}"/>
              </a:ext>
            </a:extLst>
          </p:cNvPr>
          <p:cNvSpPr>
            <a:spLocks noGrp="1"/>
          </p:cNvSpPr>
          <p:nvPr>
            <p:ph type="body" sz="quarter" idx="19"/>
          </p:nvPr>
        </p:nvSpPr>
        <p:spPr/>
        <p:txBody>
          <a:bodyPr/>
          <a:lstStyle/>
          <a:p>
            <a:r>
              <a:rPr lang="es-ES">
                <a:latin typeface="+mn-lt"/>
              </a:rPr>
              <a:t> </a:t>
            </a:r>
          </a:p>
        </p:txBody>
      </p:sp>
      <p:sp>
        <p:nvSpPr>
          <p:cNvPr id="10" name="Rectángulo 9">
            <a:extLst>
              <a:ext uri="{FF2B5EF4-FFF2-40B4-BE49-F238E27FC236}">
                <a16:creationId xmlns:a16="http://schemas.microsoft.com/office/drawing/2014/main" id="{5B0B8A9B-2ECC-406D-A623-C6F8FB78BBB7}"/>
              </a:ext>
            </a:extLst>
          </p:cNvPr>
          <p:cNvSpPr/>
          <p:nvPr/>
        </p:nvSpPr>
        <p:spPr>
          <a:xfrm>
            <a:off x="5977217" y="3244334"/>
            <a:ext cx="237566" cy="369332"/>
          </a:xfrm>
          <a:prstGeom prst="rect">
            <a:avLst/>
          </a:prstGeom>
        </p:spPr>
        <p:txBody>
          <a:bodyPr wrap="none">
            <a:spAutoFit/>
          </a:bodyPr>
          <a:lstStyle/>
          <a:p>
            <a:r>
              <a:rPr lang="es-ES"/>
              <a:t> </a:t>
            </a:r>
          </a:p>
        </p:txBody>
      </p:sp>
      <p:sp>
        <p:nvSpPr>
          <p:cNvPr id="28" name="Text Placeholder 7">
            <a:extLst>
              <a:ext uri="{FF2B5EF4-FFF2-40B4-BE49-F238E27FC236}">
                <a16:creationId xmlns:a16="http://schemas.microsoft.com/office/drawing/2014/main" id="{A45FE3ED-3CF6-40AB-AE85-C9D816031783}"/>
              </a:ext>
            </a:extLst>
          </p:cNvPr>
          <p:cNvSpPr txBox="1">
            <a:spLocks/>
          </p:cNvSpPr>
          <p:nvPr/>
        </p:nvSpPr>
        <p:spPr>
          <a:xfrm>
            <a:off x="966856" y="186183"/>
            <a:ext cx="3311988" cy="533188"/>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rgbClr val="75B543"/>
                </a:solidFill>
                <a:latin typeface="+mn-lt"/>
              </a:rPr>
              <a:t>Module 2</a:t>
            </a:r>
          </a:p>
          <a:p>
            <a:endParaRPr lang="en-US" sz="4800">
              <a:latin typeface="+mn-lt"/>
            </a:endParaRPr>
          </a:p>
        </p:txBody>
      </p:sp>
      <p:sp>
        <p:nvSpPr>
          <p:cNvPr id="32" name="Text Placeholder 11">
            <a:extLst>
              <a:ext uri="{FF2B5EF4-FFF2-40B4-BE49-F238E27FC236}">
                <a16:creationId xmlns:a16="http://schemas.microsoft.com/office/drawing/2014/main" id="{20538DF7-E007-4473-8090-0514F1EBA689}"/>
              </a:ext>
            </a:extLst>
          </p:cNvPr>
          <p:cNvSpPr txBox="1">
            <a:spLocks/>
          </p:cNvSpPr>
          <p:nvPr/>
        </p:nvSpPr>
        <p:spPr>
          <a:xfrm>
            <a:off x="0" y="3042844"/>
            <a:ext cx="4835342" cy="1580837"/>
          </a:xfrm>
          <a:prstGeom prst="rect">
            <a:avLst/>
          </a:prstGeom>
        </p:spPr>
        <p:txBody>
          <a:bodyPr anchor="t">
            <a:noAutofit/>
          </a:bodyPr>
          <a:lstStyle>
            <a:lvl1pPr marL="0" indent="0" algn="l" defTabSz="914400" rtl="0" eaLnBrk="1" latinLnBrk="0" hangingPunct="1">
              <a:lnSpc>
                <a:spcPts val="3954"/>
              </a:lnSpc>
              <a:spcBef>
                <a:spcPts val="0"/>
              </a:spcBef>
              <a:buFont typeface="Arial" panose="020B0604020202020204" pitchFamily="34" charset="0"/>
              <a:buNone/>
              <a:defRPr sz="4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latin typeface="+mn-lt"/>
              </a:rPr>
              <a:t>ADDING VALUE TO PLANT-BASED AT THE FARM AN PROCESSOR LEVEL</a:t>
            </a:r>
          </a:p>
        </p:txBody>
      </p:sp>
      <p:pic>
        <p:nvPicPr>
          <p:cNvPr id="40" name="Picture Placeholder 20">
            <a:extLst>
              <a:ext uri="{FF2B5EF4-FFF2-40B4-BE49-F238E27FC236}">
                <a16:creationId xmlns:a16="http://schemas.microsoft.com/office/drawing/2014/main" id="{2EAFB539-59A6-452B-AABF-9C644024177C}"/>
              </a:ext>
            </a:extLst>
          </p:cNvPr>
          <p:cNvPicPr>
            <a:picLocks noChangeAspect="1"/>
          </p:cNvPicPr>
          <p:nvPr/>
        </p:nvPicPr>
        <p:blipFill>
          <a:blip r:embed="rId3"/>
          <a:srcRect t="644" b="644"/>
          <a:stretch>
            <a:fillRect/>
          </a:stretch>
        </p:blipFill>
        <p:spPr>
          <a:xfrm>
            <a:off x="4672727" y="345852"/>
            <a:ext cx="7149849" cy="4704418"/>
          </a:xfrm>
          <a:custGeom>
            <a:avLst/>
            <a:gdLst>
              <a:gd name="connsiteX0" fmla="*/ 0 w 7149849"/>
              <a:gd name="connsiteY0" fmla="*/ 0 h 4704418"/>
              <a:gd name="connsiteX1" fmla="*/ 1910205 w 7149849"/>
              <a:gd name="connsiteY1" fmla="*/ 0 h 4704418"/>
              <a:gd name="connsiteX2" fmla="*/ 4328540 w 7149849"/>
              <a:gd name="connsiteY2" fmla="*/ 0 h 4704418"/>
              <a:gd name="connsiteX3" fmla="*/ 6238745 w 7149849"/>
              <a:gd name="connsiteY3" fmla="*/ 0 h 4704418"/>
              <a:gd name="connsiteX4" fmla="*/ 7149849 w 7149849"/>
              <a:gd name="connsiteY4" fmla="*/ 910842 h 4704418"/>
              <a:gd name="connsiteX5" fmla="*/ 7149849 w 7149849"/>
              <a:gd name="connsiteY5" fmla="*/ 4704418 h 4704418"/>
              <a:gd name="connsiteX6" fmla="*/ 5239644 w 7149849"/>
              <a:gd name="connsiteY6" fmla="*/ 4704418 h 4704418"/>
              <a:gd name="connsiteX7" fmla="*/ 3248091 w 7149849"/>
              <a:gd name="connsiteY7" fmla="*/ 4704418 h 4704418"/>
              <a:gd name="connsiteX8" fmla="*/ 1337886 w 7149849"/>
              <a:gd name="connsiteY8" fmla="*/ 4704418 h 4704418"/>
              <a:gd name="connsiteX9" fmla="*/ 0 w 7149849"/>
              <a:gd name="connsiteY9"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9849" h="4704418">
                <a:moveTo>
                  <a:pt x="0" y="0"/>
                </a:moveTo>
                <a:lnTo>
                  <a:pt x="1910205" y="0"/>
                </a:lnTo>
                <a:lnTo>
                  <a:pt x="4328540" y="0"/>
                </a:lnTo>
                <a:lnTo>
                  <a:pt x="6238745" y="0"/>
                </a:lnTo>
                <a:cubicBezTo>
                  <a:pt x="6742252" y="0"/>
                  <a:pt x="7149849" y="407482"/>
                  <a:pt x="7149849" y="910842"/>
                </a:cubicBezTo>
                <a:lnTo>
                  <a:pt x="7149849" y="4704418"/>
                </a:lnTo>
                <a:lnTo>
                  <a:pt x="5239644" y="4704418"/>
                </a:lnTo>
                <a:lnTo>
                  <a:pt x="3248091" y="4704418"/>
                </a:lnTo>
                <a:lnTo>
                  <a:pt x="1337886" y="4704418"/>
                </a:lnTo>
                <a:cubicBezTo>
                  <a:pt x="599412" y="4704418"/>
                  <a:pt x="0" y="4105181"/>
                  <a:pt x="0" y="3366919"/>
                </a:cubicBezTo>
                <a:close/>
              </a:path>
            </a:pathLst>
          </a:custGeom>
        </p:spPr>
      </p:pic>
      <p:pic>
        <p:nvPicPr>
          <p:cNvPr id="2" name="Picture 1">
            <a:extLst>
              <a:ext uri="{FF2B5EF4-FFF2-40B4-BE49-F238E27FC236}">
                <a16:creationId xmlns:a16="http://schemas.microsoft.com/office/drawing/2014/main" id="{EBD6BD67-6F8E-0EC2-A4D7-C9CCA89227AF}"/>
              </a:ext>
            </a:extLst>
          </p:cNvPr>
          <p:cNvPicPr>
            <a:picLocks noChangeAspect="1"/>
          </p:cNvPicPr>
          <p:nvPr/>
        </p:nvPicPr>
        <p:blipFill>
          <a:blip r:embed="rId4"/>
          <a:stretch>
            <a:fillRect/>
          </a:stretch>
        </p:blipFill>
        <p:spPr>
          <a:xfrm>
            <a:off x="2781300" y="6229350"/>
            <a:ext cx="800100" cy="285750"/>
          </a:xfrm>
          <a:prstGeom prst="rect">
            <a:avLst/>
          </a:prstGeom>
        </p:spPr>
      </p:pic>
      <p:sp>
        <p:nvSpPr>
          <p:cNvPr id="6" name="TextBox 5">
            <a:extLst>
              <a:ext uri="{FF2B5EF4-FFF2-40B4-BE49-F238E27FC236}">
                <a16:creationId xmlns:a16="http://schemas.microsoft.com/office/drawing/2014/main" id="{BA53B57A-D2E6-EAA9-EE5D-2E8FD57D4FAD}"/>
              </a:ext>
            </a:extLst>
          </p:cNvPr>
          <p:cNvSpPr txBox="1"/>
          <p:nvPr/>
        </p:nvSpPr>
        <p:spPr>
          <a:xfrm>
            <a:off x="3678620" y="6126655"/>
            <a:ext cx="3556000"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595959"/>
                </a:solidFill>
              </a:rPr>
              <a:t>Plant Power OERs Modules © 2025 by Plant Power Partnership is licensed under CC BY 4.0. To view a copy of this license, visit https://creativecommons.org/licenses/by/4.0/ </a:t>
            </a:r>
            <a:endParaRPr lang="en-US" sz="900">
              <a:solidFill>
                <a:srgbClr val="595959"/>
              </a:solidFill>
              <a:ea typeface="Calibri"/>
              <a:cs typeface="Calibri"/>
            </a:endParaRPr>
          </a:p>
          <a:p>
            <a:pPr algn="ctr"/>
            <a:endParaRPr lang="en-GB"/>
          </a:p>
        </p:txBody>
      </p:sp>
    </p:spTree>
    <p:extLst>
      <p:ext uri="{BB962C8B-B14F-4D97-AF65-F5344CB8AC3E}">
        <p14:creationId xmlns:p14="http://schemas.microsoft.com/office/powerpoint/2010/main" val="1729088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1204" y="33600"/>
            <a:ext cx="10403185" cy="516732"/>
          </a:xfrm>
          <a:prstGeom prst="rect">
            <a:avLst/>
          </a:prstGeom>
          <a:noFill/>
          <a:ln/>
        </p:spPr>
        <p:txBody>
          <a:bodyPr wrap="none" lIns="0" tIns="0" rIns="0" bIns="0" rtlCol="0" anchor="t"/>
          <a:lstStyle/>
          <a:p>
            <a:pPr>
              <a:lnSpc>
                <a:spcPts val="4042"/>
              </a:lnSpc>
            </a:pPr>
            <a:r>
              <a:rPr lang="en-US" sz="3600" b="1" u="sng">
                <a:solidFill>
                  <a:srgbClr val="92D050"/>
                </a:solidFill>
                <a:ea typeface="Nunito Sans Bold" pitchFamily="34" charset="-122"/>
              </a:rPr>
              <a:t>Traditional Enhancement: Sprouting and Fermentation</a:t>
            </a:r>
          </a:p>
        </p:txBody>
      </p:sp>
      <p:sp>
        <p:nvSpPr>
          <p:cNvPr id="31" name="Rectángulo: esquinas redondeadas 30">
            <a:extLst>
              <a:ext uri="{FF2B5EF4-FFF2-40B4-BE49-F238E27FC236}">
                <a16:creationId xmlns:a16="http://schemas.microsoft.com/office/drawing/2014/main" id="{4E1D1DBC-79C8-41B4-BDEB-4D379D8D903B}"/>
              </a:ext>
            </a:extLst>
          </p:cNvPr>
          <p:cNvSpPr/>
          <p:nvPr/>
        </p:nvSpPr>
        <p:spPr>
          <a:xfrm>
            <a:off x="34171" y="920546"/>
            <a:ext cx="5994400" cy="5642358"/>
          </a:xfrm>
          <a:prstGeom prst="roundRect">
            <a:avLst/>
          </a:prstGeom>
          <a:solidFill>
            <a:srgbClr val="2C67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00">
              <a:latin typeface="Calibr cuerpo"/>
            </a:endParaRPr>
          </a:p>
        </p:txBody>
      </p:sp>
      <p:sp>
        <p:nvSpPr>
          <p:cNvPr id="32" name="Text 1">
            <a:extLst>
              <a:ext uri="{FF2B5EF4-FFF2-40B4-BE49-F238E27FC236}">
                <a16:creationId xmlns:a16="http://schemas.microsoft.com/office/drawing/2014/main" id="{ABF39D74-F391-43F5-A733-7907D61B41D7}"/>
              </a:ext>
            </a:extLst>
          </p:cNvPr>
          <p:cNvSpPr/>
          <p:nvPr/>
        </p:nvSpPr>
        <p:spPr>
          <a:xfrm>
            <a:off x="1992757" y="1060127"/>
            <a:ext cx="2480866" cy="310058"/>
          </a:xfrm>
          <a:prstGeom prst="rect">
            <a:avLst/>
          </a:prstGeom>
          <a:noFill/>
          <a:ln/>
        </p:spPr>
        <p:txBody>
          <a:bodyPr wrap="none" lIns="0" tIns="0" rIns="0" bIns="0" rtlCol="0" anchor="t"/>
          <a:lstStyle/>
          <a:p>
            <a:pPr>
              <a:lnSpc>
                <a:spcPts val="2417"/>
              </a:lnSpc>
            </a:pPr>
            <a:r>
              <a:rPr lang="en-US" sz="2400" b="1" u="sng">
                <a:solidFill>
                  <a:srgbClr val="92D050"/>
                </a:solidFill>
                <a:latin typeface="Calibr cuerpo"/>
                <a:ea typeface="Nunito Sans Bold" pitchFamily="34" charset="-122"/>
              </a:rPr>
              <a:t>Sprouting</a:t>
            </a:r>
          </a:p>
        </p:txBody>
      </p:sp>
      <p:sp>
        <p:nvSpPr>
          <p:cNvPr id="33" name="Text 2">
            <a:extLst>
              <a:ext uri="{FF2B5EF4-FFF2-40B4-BE49-F238E27FC236}">
                <a16:creationId xmlns:a16="http://schemas.microsoft.com/office/drawing/2014/main" id="{296D4F08-376E-45E4-A2D6-0F4D9D7012BB}"/>
              </a:ext>
            </a:extLst>
          </p:cNvPr>
          <p:cNvSpPr/>
          <p:nvPr/>
        </p:nvSpPr>
        <p:spPr>
          <a:xfrm>
            <a:off x="286330" y="1484385"/>
            <a:ext cx="5232797" cy="793849"/>
          </a:xfrm>
          <a:prstGeom prst="rect">
            <a:avLst/>
          </a:prstGeom>
          <a:noFill/>
          <a:ln/>
        </p:spPr>
        <p:txBody>
          <a:bodyPr wrap="square" lIns="0" tIns="0" rIns="0" bIns="0" rtlCol="0" anchor="t"/>
          <a:lstStyle/>
          <a:p>
            <a:pPr algn="just">
              <a:lnSpc>
                <a:spcPts val="2083"/>
              </a:lnSpc>
            </a:pPr>
            <a:r>
              <a:rPr lang="en-US" sz="2400">
                <a:solidFill>
                  <a:schemeClr val="bg1"/>
                </a:solidFill>
                <a:latin typeface="Calibr cuerpo"/>
                <a:ea typeface="Inter" pitchFamily="34" charset="-122"/>
                <a:cs typeface="Inter" pitchFamily="34" charset="-120"/>
              </a:rPr>
              <a:t>A traditional, low-cost technique that activates endogenous enzymes and initiates biochemical transformations to enhance nutritional quality.</a:t>
            </a:r>
            <a:endParaRPr lang="en-US" sz="2400">
              <a:solidFill>
                <a:schemeClr val="bg1"/>
              </a:solidFill>
              <a:latin typeface="Calibr cuerpo"/>
            </a:endParaRPr>
          </a:p>
        </p:txBody>
      </p:sp>
      <p:sp>
        <p:nvSpPr>
          <p:cNvPr id="34" name="Text 3">
            <a:extLst>
              <a:ext uri="{FF2B5EF4-FFF2-40B4-BE49-F238E27FC236}">
                <a16:creationId xmlns:a16="http://schemas.microsoft.com/office/drawing/2014/main" id="{A56508DF-F367-46F4-8485-E7A810125760}"/>
              </a:ext>
            </a:extLst>
          </p:cNvPr>
          <p:cNvSpPr/>
          <p:nvPr/>
        </p:nvSpPr>
        <p:spPr>
          <a:xfrm>
            <a:off x="286329" y="2680164"/>
            <a:ext cx="2067421" cy="258465"/>
          </a:xfrm>
          <a:prstGeom prst="rect">
            <a:avLst/>
          </a:prstGeom>
          <a:noFill/>
          <a:ln/>
        </p:spPr>
        <p:txBody>
          <a:bodyPr wrap="none" lIns="0" tIns="0" rIns="0" bIns="0" rtlCol="0" anchor="t"/>
          <a:lstStyle/>
          <a:p>
            <a:pPr>
              <a:lnSpc>
                <a:spcPts val="2000"/>
              </a:lnSpc>
            </a:pPr>
            <a:r>
              <a:rPr lang="en-US" sz="2400" b="1">
                <a:solidFill>
                  <a:schemeClr val="bg1"/>
                </a:solidFill>
                <a:latin typeface="Calibr cuerpo"/>
                <a:ea typeface="Nunito Sans Bold" pitchFamily="34" charset="-122"/>
                <a:cs typeface="Nunito Sans Bold" pitchFamily="34" charset="-120"/>
              </a:rPr>
              <a:t>Benefits:</a:t>
            </a:r>
            <a:endParaRPr lang="en-US" sz="2400">
              <a:solidFill>
                <a:schemeClr val="bg1"/>
              </a:solidFill>
              <a:latin typeface="Calibr cuerpo"/>
            </a:endParaRPr>
          </a:p>
        </p:txBody>
      </p:sp>
      <p:sp>
        <p:nvSpPr>
          <p:cNvPr id="35" name="Text 4">
            <a:extLst>
              <a:ext uri="{FF2B5EF4-FFF2-40B4-BE49-F238E27FC236}">
                <a16:creationId xmlns:a16="http://schemas.microsoft.com/office/drawing/2014/main" id="{235ED78E-0888-43DF-91B6-68CA1F83E54F}"/>
              </a:ext>
            </a:extLst>
          </p:cNvPr>
          <p:cNvSpPr/>
          <p:nvPr/>
        </p:nvSpPr>
        <p:spPr>
          <a:xfrm>
            <a:off x="160138" y="3075942"/>
            <a:ext cx="5232797" cy="529233"/>
          </a:xfrm>
          <a:prstGeom prst="rect">
            <a:avLst/>
          </a:prstGeom>
          <a:noFill/>
          <a:ln/>
        </p:spPr>
        <p:txBody>
          <a:bodyPr wrap="square" lIns="0" tIns="0" rIns="0" bIns="0" rtlCol="0" anchor="t"/>
          <a:lstStyle/>
          <a:p>
            <a:pPr marL="285739" indent="-285739">
              <a:lnSpc>
                <a:spcPts val="2083"/>
              </a:lnSpc>
              <a:buSzPct val="100000"/>
              <a:buChar char="•"/>
            </a:pPr>
            <a:r>
              <a:rPr lang="en-US" sz="2200">
                <a:solidFill>
                  <a:schemeClr val="bg1"/>
                </a:solidFill>
                <a:latin typeface="Calibr cuerpo"/>
                <a:ea typeface="Inter" pitchFamily="34" charset="-122"/>
                <a:cs typeface="Inter" pitchFamily="34" charset="-120"/>
              </a:rPr>
              <a:t>Reduces anti-nutritional factors (phytic acid, tannins, enzyme inhibitors)</a:t>
            </a:r>
            <a:endParaRPr lang="en-US" sz="2200">
              <a:solidFill>
                <a:schemeClr val="bg1"/>
              </a:solidFill>
              <a:latin typeface="Calibr cuerpo"/>
            </a:endParaRPr>
          </a:p>
        </p:txBody>
      </p:sp>
      <p:sp>
        <p:nvSpPr>
          <p:cNvPr id="36" name="Text 5">
            <a:extLst>
              <a:ext uri="{FF2B5EF4-FFF2-40B4-BE49-F238E27FC236}">
                <a16:creationId xmlns:a16="http://schemas.microsoft.com/office/drawing/2014/main" id="{FF4DEFEB-C72C-4D1A-9B2C-EA1F18537D0F}"/>
              </a:ext>
            </a:extLst>
          </p:cNvPr>
          <p:cNvSpPr/>
          <p:nvPr/>
        </p:nvSpPr>
        <p:spPr>
          <a:xfrm>
            <a:off x="160138" y="3753498"/>
            <a:ext cx="4135022" cy="264617"/>
          </a:xfrm>
          <a:prstGeom prst="rect">
            <a:avLst/>
          </a:prstGeom>
          <a:noFill/>
          <a:ln/>
        </p:spPr>
        <p:txBody>
          <a:bodyPr wrap="none" lIns="0" tIns="0" rIns="0" bIns="0" rtlCol="0" anchor="t"/>
          <a:lstStyle/>
          <a:p>
            <a:pPr marL="285739" indent="-285739">
              <a:lnSpc>
                <a:spcPts val="2083"/>
              </a:lnSpc>
              <a:buSzPct val="100000"/>
              <a:buChar char="•"/>
            </a:pPr>
            <a:r>
              <a:rPr lang="en-US" sz="2200">
                <a:solidFill>
                  <a:schemeClr val="bg1"/>
                </a:solidFill>
                <a:latin typeface="Calibr cuerpo"/>
                <a:ea typeface="Inter" pitchFamily="34" charset="-122"/>
                <a:cs typeface="Inter" pitchFamily="34" charset="-120"/>
              </a:rPr>
              <a:t>Increases bioavailability of iron, zinc, calcium,</a:t>
            </a:r>
          </a:p>
          <a:p>
            <a:pPr>
              <a:lnSpc>
                <a:spcPts val="2083"/>
              </a:lnSpc>
              <a:buSzPct val="100000"/>
            </a:pPr>
            <a:r>
              <a:rPr lang="en-US" sz="2200">
                <a:solidFill>
                  <a:schemeClr val="bg1"/>
                </a:solidFill>
                <a:latin typeface="Calibr cuerpo"/>
                <a:ea typeface="Inter" pitchFamily="34" charset="-122"/>
                <a:cs typeface="Inter" pitchFamily="34" charset="-120"/>
              </a:rPr>
              <a:t>        and magnesium</a:t>
            </a:r>
            <a:endParaRPr lang="en-US" sz="2200">
              <a:solidFill>
                <a:schemeClr val="bg1"/>
              </a:solidFill>
              <a:latin typeface="Calibr cuerpo"/>
            </a:endParaRPr>
          </a:p>
        </p:txBody>
      </p:sp>
      <p:sp>
        <p:nvSpPr>
          <p:cNvPr id="37" name="Text 6">
            <a:extLst>
              <a:ext uri="{FF2B5EF4-FFF2-40B4-BE49-F238E27FC236}">
                <a16:creationId xmlns:a16="http://schemas.microsoft.com/office/drawing/2014/main" id="{69D30B67-6CD2-4CD4-B9D2-027183A584DB}"/>
              </a:ext>
            </a:extLst>
          </p:cNvPr>
          <p:cNvSpPr/>
          <p:nvPr/>
        </p:nvSpPr>
        <p:spPr>
          <a:xfrm>
            <a:off x="47624" y="4404772"/>
            <a:ext cx="5232797" cy="264617"/>
          </a:xfrm>
          <a:prstGeom prst="rect">
            <a:avLst/>
          </a:prstGeom>
          <a:noFill/>
          <a:ln/>
        </p:spPr>
        <p:txBody>
          <a:bodyPr wrap="none" lIns="0" tIns="0" rIns="0" bIns="0" rtlCol="0" anchor="t"/>
          <a:lstStyle/>
          <a:p>
            <a:pPr marL="285739" indent="-285739">
              <a:lnSpc>
                <a:spcPts val="2083"/>
              </a:lnSpc>
              <a:buSzPct val="100000"/>
              <a:buChar char="•"/>
            </a:pPr>
            <a:r>
              <a:rPr lang="en-US" sz="2200">
                <a:solidFill>
                  <a:schemeClr val="bg1"/>
                </a:solidFill>
                <a:latin typeface="Calibr cuerpo"/>
                <a:ea typeface="Inter" pitchFamily="34" charset="-122"/>
                <a:cs typeface="Inter" pitchFamily="34" charset="-120"/>
              </a:rPr>
              <a:t>Enhances protein and carbohydrate digestibility</a:t>
            </a:r>
            <a:endParaRPr lang="en-US" sz="2200">
              <a:solidFill>
                <a:schemeClr val="bg1"/>
              </a:solidFill>
              <a:latin typeface="Calibr cuerpo"/>
            </a:endParaRPr>
          </a:p>
        </p:txBody>
      </p:sp>
      <p:sp>
        <p:nvSpPr>
          <p:cNvPr id="38" name="Text 7">
            <a:extLst>
              <a:ext uri="{FF2B5EF4-FFF2-40B4-BE49-F238E27FC236}">
                <a16:creationId xmlns:a16="http://schemas.microsoft.com/office/drawing/2014/main" id="{3B1F4DB0-B82A-4B6A-BC61-29ACB232FF4E}"/>
              </a:ext>
            </a:extLst>
          </p:cNvPr>
          <p:cNvSpPr/>
          <p:nvPr/>
        </p:nvSpPr>
        <p:spPr>
          <a:xfrm>
            <a:off x="47623" y="4840946"/>
            <a:ext cx="5232797" cy="264617"/>
          </a:xfrm>
          <a:prstGeom prst="rect">
            <a:avLst/>
          </a:prstGeom>
          <a:noFill/>
          <a:ln/>
        </p:spPr>
        <p:txBody>
          <a:bodyPr wrap="none" lIns="0" tIns="0" rIns="0" bIns="0" rtlCol="0" anchor="t"/>
          <a:lstStyle/>
          <a:p>
            <a:pPr marL="285739" indent="-285739">
              <a:lnSpc>
                <a:spcPts val="2083"/>
              </a:lnSpc>
              <a:buSzPct val="100000"/>
              <a:buChar char="•"/>
            </a:pPr>
            <a:r>
              <a:rPr lang="en-US" sz="2200">
                <a:solidFill>
                  <a:schemeClr val="bg1"/>
                </a:solidFill>
                <a:latin typeface="Calibr cuerpo"/>
                <a:ea typeface="Inter" pitchFamily="34" charset="-122"/>
                <a:cs typeface="Inter" pitchFamily="34" charset="-120"/>
              </a:rPr>
              <a:t>Promotes synthesis of essential amino acids like lysine</a:t>
            </a:r>
            <a:endParaRPr lang="en-US" sz="2200">
              <a:solidFill>
                <a:schemeClr val="bg1"/>
              </a:solidFill>
              <a:latin typeface="Calibr cuerpo"/>
            </a:endParaRPr>
          </a:p>
        </p:txBody>
      </p:sp>
      <p:sp>
        <p:nvSpPr>
          <p:cNvPr id="39" name="Text 8">
            <a:extLst>
              <a:ext uri="{FF2B5EF4-FFF2-40B4-BE49-F238E27FC236}">
                <a16:creationId xmlns:a16="http://schemas.microsoft.com/office/drawing/2014/main" id="{FD19F757-6AE3-4FFE-9477-79CEA5A4A8C4}"/>
              </a:ext>
            </a:extLst>
          </p:cNvPr>
          <p:cNvSpPr/>
          <p:nvPr/>
        </p:nvSpPr>
        <p:spPr>
          <a:xfrm>
            <a:off x="47622" y="5233832"/>
            <a:ext cx="5232797" cy="529233"/>
          </a:xfrm>
          <a:prstGeom prst="rect">
            <a:avLst/>
          </a:prstGeom>
          <a:noFill/>
          <a:ln/>
        </p:spPr>
        <p:txBody>
          <a:bodyPr wrap="square" lIns="0" tIns="0" rIns="0" bIns="0" rtlCol="0" anchor="t"/>
          <a:lstStyle/>
          <a:p>
            <a:pPr marL="285739" indent="-285739">
              <a:lnSpc>
                <a:spcPts val="2083"/>
              </a:lnSpc>
              <a:buSzPct val="100000"/>
              <a:buChar char="•"/>
            </a:pPr>
            <a:r>
              <a:rPr lang="en-US" sz="2200">
                <a:solidFill>
                  <a:schemeClr val="bg1"/>
                </a:solidFill>
                <a:latin typeface="Calibr cuerpo"/>
                <a:ea typeface="Inter" pitchFamily="34" charset="-122"/>
                <a:cs typeface="Inter" pitchFamily="34" charset="-120"/>
              </a:rPr>
              <a:t>Accumulates antioxidants including vitamin C, polyphenols, and GABA</a:t>
            </a:r>
            <a:endParaRPr lang="en-US" sz="2200">
              <a:solidFill>
                <a:schemeClr val="bg1"/>
              </a:solidFill>
              <a:latin typeface="Calibr cuerpo"/>
            </a:endParaRPr>
          </a:p>
        </p:txBody>
      </p:sp>
      <p:sp>
        <p:nvSpPr>
          <p:cNvPr id="41" name="Rectángulo: esquinas redondeadas 40">
            <a:extLst>
              <a:ext uri="{FF2B5EF4-FFF2-40B4-BE49-F238E27FC236}">
                <a16:creationId xmlns:a16="http://schemas.microsoft.com/office/drawing/2014/main" id="{965938C3-B61D-4473-9CF2-B2E71934D090}"/>
              </a:ext>
            </a:extLst>
          </p:cNvPr>
          <p:cNvSpPr/>
          <p:nvPr/>
        </p:nvSpPr>
        <p:spPr>
          <a:xfrm>
            <a:off x="6016613" y="920546"/>
            <a:ext cx="6150753" cy="5642358"/>
          </a:xfrm>
          <a:prstGeom prst="roundRect">
            <a:avLst/>
          </a:prstGeom>
          <a:solidFill>
            <a:srgbClr val="2C67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00">
              <a:latin typeface="Calibr cuerpo"/>
            </a:endParaRPr>
          </a:p>
        </p:txBody>
      </p:sp>
      <p:sp>
        <p:nvSpPr>
          <p:cNvPr id="42" name="Text 11">
            <a:extLst>
              <a:ext uri="{FF2B5EF4-FFF2-40B4-BE49-F238E27FC236}">
                <a16:creationId xmlns:a16="http://schemas.microsoft.com/office/drawing/2014/main" id="{6D7A8F7F-E44E-4A5C-91BB-CBAEAC722FC2}"/>
              </a:ext>
            </a:extLst>
          </p:cNvPr>
          <p:cNvSpPr/>
          <p:nvPr/>
        </p:nvSpPr>
        <p:spPr>
          <a:xfrm>
            <a:off x="7987157" y="1060127"/>
            <a:ext cx="2480866" cy="310058"/>
          </a:xfrm>
          <a:prstGeom prst="rect">
            <a:avLst/>
          </a:prstGeom>
          <a:noFill/>
          <a:ln/>
        </p:spPr>
        <p:txBody>
          <a:bodyPr wrap="none" lIns="0" tIns="0" rIns="0" bIns="0" rtlCol="0" anchor="t"/>
          <a:lstStyle/>
          <a:p>
            <a:pPr>
              <a:lnSpc>
                <a:spcPts val="2417"/>
              </a:lnSpc>
            </a:pPr>
            <a:r>
              <a:rPr lang="en-US" sz="2400" b="1" u="sng">
                <a:solidFill>
                  <a:srgbClr val="92D050"/>
                </a:solidFill>
                <a:latin typeface="Calibr cuerpo"/>
                <a:ea typeface="Nunito Sans Bold" pitchFamily="34" charset="-122"/>
              </a:rPr>
              <a:t>Fermentation</a:t>
            </a:r>
          </a:p>
        </p:txBody>
      </p:sp>
      <p:sp>
        <p:nvSpPr>
          <p:cNvPr id="43" name="Text 12">
            <a:extLst>
              <a:ext uri="{FF2B5EF4-FFF2-40B4-BE49-F238E27FC236}">
                <a16:creationId xmlns:a16="http://schemas.microsoft.com/office/drawing/2014/main" id="{666F4842-5C73-424F-AE32-52C0D478DCEC}"/>
              </a:ext>
            </a:extLst>
          </p:cNvPr>
          <p:cNvSpPr/>
          <p:nvPr/>
        </p:nvSpPr>
        <p:spPr>
          <a:xfrm>
            <a:off x="6469673" y="1607605"/>
            <a:ext cx="5232797" cy="793849"/>
          </a:xfrm>
          <a:prstGeom prst="rect">
            <a:avLst/>
          </a:prstGeom>
          <a:noFill/>
          <a:ln/>
        </p:spPr>
        <p:txBody>
          <a:bodyPr wrap="square" lIns="0" tIns="0" rIns="0" bIns="0" rtlCol="0" anchor="t"/>
          <a:lstStyle/>
          <a:p>
            <a:pPr>
              <a:lnSpc>
                <a:spcPts val="2083"/>
              </a:lnSpc>
            </a:pPr>
            <a:r>
              <a:rPr lang="en-US" sz="2400">
                <a:solidFill>
                  <a:schemeClr val="bg1"/>
                </a:solidFill>
                <a:latin typeface="Calibr cuerpo"/>
                <a:ea typeface="Inter" pitchFamily="34" charset="-122"/>
                <a:cs typeface="Inter" pitchFamily="34" charset="-120"/>
              </a:rPr>
              <a:t>Microorganisms metabolize plant substrates, producing bioactive compounds including vitamins, bioactive peptides, and short-chain fatty acids.</a:t>
            </a:r>
            <a:endParaRPr lang="en-US" sz="2400">
              <a:solidFill>
                <a:schemeClr val="bg1"/>
              </a:solidFill>
              <a:latin typeface="Calibr cuerpo"/>
            </a:endParaRPr>
          </a:p>
        </p:txBody>
      </p:sp>
      <p:sp>
        <p:nvSpPr>
          <p:cNvPr id="44" name="Text 13">
            <a:extLst>
              <a:ext uri="{FF2B5EF4-FFF2-40B4-BE49-F238E27FC236}">
                <a16:creationId xmlns:a16="http://schemas.microsoft.com/office/drawing/2014/main" id="{1E2B70D6-284D-4250-8386-BC077EF7BAF8}"/>
              </a:ext>
            </a:extLst>
          </p:cNvPr>
          <p:cNvSpPr/>
          <p:nvPr/>
        </p:nvSpPr>
        <p:spPr>
          <a:xfrm>
            <a:off x="6469673" y="2850028"/>
            <a:ext cx="2067421" cy="258465"/>
          </a:xfrm>
          <a:prstGeom prst="rect">
            <a:avLst/>
          </a:prstGeom>
          <a:noFill/>
          <a:ln/>
        </p:spPr>
        <p:txBody>
          <a:bodyPr wrap="none" lIns="0" tIns="0" rIns="0" bIns="0" rtlCol="0" anchor="t"/>
          <a:lstStyle/>
          <a:p>
            <a:pPr>
              <a:lnSpc>
                <a:spcPts val="2000"/>
              </a:lnSpc>
            </a:pPr>
            <a:r>
              <a:rPr lang="en-US" sz="2400" b="1">
                <a:solidFill>
                  <a:schemeClr val="bg1"/>
                </a:solidFill>
                <a:latin typeface="Calibr cuerpo"/>
                <a:ea typeface="Nunito Sans Bold" pitchFamily="34" charset="-122"/>
                <a:cs typeface="Nunito Sans Bold" pitchFamily="34" charset="-120"/>
              </a:rPr>
              <a:t>Benefits:</a:t>
            </a:r>
            <a:endParaRPr lang="en-US" sz="2400">
              <a:solidFill>
                <a:schemeClr val="bg1"/>
              </a:solidFill>
              <a:latin typeface="Calibr cuerpo"/>
            </a:endParaRPr>
          </a:p>
        </p:txBody>
      </p:sp>
      <p:sp>
        <p:nvSpPr>
          <p:cNvPr id="45" name="Text 14">
            <a:extLst>
              <a:ext uri="{FF2B5EF4-FFF2-40B4-BE49-F238E27FC236}">
                <a16:creationId xmlns:a16="http://schemas.microsoft.com/office/drawing/2014/main" id="{274ED799-04F7-44CF-B545-8CF4C024F9FC}"/>
              </a:ext>
            </a:extLst>
          </p:cNvPr>
          <p:cNvSpPr/>
          <p:nvPr/>
        </p:nvSpPr>
        <p:spPr>
          <a:xfrm>
            <a:off x="6351685" y="3165811"/>
            <a:ext cx="5232797" cy="529233"/>
          </a:xfrm>
          <a:prstGeom prst="rect">
            <a:avLst/>
          </a:prstGeom>
          <a:noFill/>
          <a:ln/>
        </p:spPr>
        <p:txBody>
          <a:bodyPr wrap="square" lIns="0" tIns="0" rIns="0" bIns="0" rtlCol="0" anchor="t"/>
          <a:lstStyle/>
          <a:p>
            <a:pPr marL="285739" indent="-285739">
              <a:lnSpc>
                <a:spcPts val="2083"/>
              </a:lnSpc>
              <a:buSzPct val="100000"/>
              <a:buChar char="•"/>
            </a:pPr>
            <a:r>
              <a:rPr lang="en-US" sz="2200">
                <a:solidFill>
                  <a:schemeClr val="bg1"/>
                </a:solidFill>
                <a:latin typeface="Calibr cuerpo"/>
                <a:ea typeface="Inter" pitchFamily="34" charset="-122"/>
                <a:cs typeface="Inter" pitchFamily="34" charset="-120"/>
              </a:rPr>
              <a:t>Increases bioavailability of minerals by degrading phytates and tannins</a:t>
            </a:r>
            <a:endParaRPr lang="en-US" sz="2200">
              <a:solidFill>
                <a:schemeClr val="bg1"/>
              </a:solidFill>
              <a:latin typeface="Calibr cuerpo"/>
            </a:endParaRPr>
          </a:p>
        </p:txBody>
      </p:sp>
      <p:sp>
        <p:nvSpPr>
          <p:cNvPr id="46" name="Text 15">
            <a:extLst>
              <a:ext uri="{FF2B5EF4-FFF2-40B4-BE49-F238E27FC236}">
                <a16:creationId xmlns:a16="http://schemas.microsoft.com/office/drawing/2014/main" id="{F50ED73F-407D-4893-B479-1BDEAE52D717}"/>
              </a:ext>
            </a:extLst>
          </p:cNvPr>
          <p:cNvSpPr/>
          <p:nvPr/>
        </p:nvSpPr>
        <p:spPr>
          <a:xfrm>
            <a:off x="6154538" y="3914576"/>
            <a:ext cx="5232797" cy="264617"/>
          </a:xfrm>
          <a:prstGeom prst="rect">
            <a:avLst/>
          </a:prstGeom>
          <a:noFill/>
          <a:ln/>
        </p:spPr>
        <p:txBody>
          <a:bodyPr wrap="none" lIns="0" tIns="0" rIns="0" bIns="0" rtlCol="0" anchor="t"/>
          <a:lstStyle/>
          <a:p>
            <a:pPr marL="285739" indent="-285739">
              <a:lnSpc>
                <a:spcPts val="2083"/>
              </a:lnSpc>
              <a:buSzPct val="100000"/>
              <a:buChar char="•"/>
            </a:pPr>
            <a:r>
              <a:rPr lang="en-US" sz="2200">
                <a:solidFill>
                  <a:schemeClr val="bg1"/>
                </a:solidFill>
                <a:latin typeface="Calibr cuerpo"/>
                <a:ea typeface="Inter" pitchFamily="34" charset="-122"/>
                <a:cs typeface="Inter" pitchFamily="34" charset="-120"/>
              </a:rPr>
              <a:t>Transforms polyphenols into more bioaccessible forms</a:t>
            </a:r>
            <a:endParaRPr lang="en-US" sz="2200">
              <a:solidFill>
                <a:schemeClr val="bg1"/>
              </a:solidFill>
              <a:latin typeface="Calibr cuerpo"/>
            </a:endParaRPr>
          </a:p>
        </p:txBody>
      </p:sp>
      <p:sp>
        <p:nvSpPr>
          <p:cNvPr id="47" name="Text 16">
            <a:extLst>
              <a:ext uri="{FF2B5EF4-FFF2-40B4-BE49-F238E27FC236}">
                <a16:creationId xmlns:a16="http://schemas.microsoft.com/office/drawing/2014/main" id="{03EC7C0E-84B3-4209-9CC3-53DF2E7DB9C7}"/>
              </a:ext>
            </a:extLst>
          </p:cNvPr>
          <p:cNvSpPr/>
          <p:nvPr/>
        </p:nvSpPr>
        <p:spPr>
          <a:xfrm>
            <a:off x="6154538" y="4237036"/>
            <a:ext cx="5232797" cy="264617"/>
          </a:xfrm>
          <a:prstGeom prst="rect">
            <a:avLst/>
          </a:prstGeom>
          <a:noFill/>
          <a:ln/>
        </p:spPr>
        <p:txBody>
          <a:bodyPr wrap="none" lIns="0" tIns="0" rIns="0" bIns="0" rtlCol="0" anchor="t"/>
          <a:lstStyle/>
          <a:p>
            <a:pPr marL="285739" indent="-285739">
              <a:lnSpc>
                <a:spcPts val="2083"/>
              </a:lnSpc>
              <a:buSzPct val="100000"/>
              <a:buChar char="•"/>
            </a:pPr>
            <a:r>
              <a:rPr lang="en-US" sz="2200">
                <a:solidFill>
                  <a:schemeClr val="bg1"/>
                </a:solidFill>
                <a:latin typeface="Calibr cuerpo"/>
                <a:ea typeface="Inter" pitchFamily="34" charset="-122"/>
                <a:cs typeface="Inter" pitchFamily="34" charset="-120"/>
              </a:rPr>
              <a:t>Releases isoflavones in aglycone form in soy products</a:t>
            </a:r>
            <a:endParaRPr lang="en-US" sz="2200">
              <a:solidFill>
                <a:schemeClr val="bg1"/>
              </a:solidFill>
              <a:latin typeface="Calibr cuerpo"/>
            </a:endParaRPr>
          </a:p>
        </p:txBody>
      </p:sp>
      <p:sp>
        <p:nvSpPr>
          <p:cNvPr id="48" name="Text 17">
            <a:extLst>
              <a:ext uri="{FF2B5EF4-FFF2-40B4-BE49-F238E27FC236}">
                <a16:creationId xmlns:a16="http://schemas.microsoft.com/office/drawing/2014/main" id="{5CD5D527-1D0E-4521-B5C5-E2EF10C70C61}"/>
              </a:ext>
            </a:extLst>
          </p:cNvPr>
          <p:cNvSpPr/>
          <p:nvPr/>
        </p:nvSpPr>
        <p:spPr>
          <a:xfrm>
            <a:off x="6154538" y="4559497"/>
            <a:ext cx="5232797" cy="264617"/>
          </a:xfrm>
          <a:prstGeom prst="rect">
            <a:avLst/>
          </a:prstGeom>
          <a:noFill/>
          <a:ln/>
        </p:spPr>
        <p:txBody>
          <a:bodyPr wrap="none" lIns="0" tIns="0" rIns="0" bIns="0" rtlCol="0" anchor="t"/>
          <a:lstStyle/>
          <a:p>
            <a:pPr marL="285739" indent="-285739">
              <a:lnSpc>
                <a:spcPts val="2083"/>
              </a:lnSpc>
              <a:buSzPct val="100000"/>
              <a:buChar char="•"/>
            </a:pPr>
            <a:r>
              <a:rPr lang="en-US" sz="2200">
                <a:solidFill>
                  <a:schemeClr val="bg1"/>
                </a:solidFill>
                <a:latin typeface="Calibr cuerpo"/>
                <a:ea typeface="Inter" pitchFamily="34" charset="-122"/>
                <a:cs typeface="Inter" pitchFamily="34" charset="-120"/>
              </a:rPr>
              <a:t>Improves protein digestibility</a:t>
            </a:r>
            <a:endParaRPr lang="en-US" sz="2200">
              <a:solidFill>
                <a:schemeClr val="bg1"/>
              </a:solidFill>
              <a:latin typeface="Calibr cuerpo"/>
            </a:endParaRPr>
          </a:p>
        </p:txBody>
      </p:sp>
      <p:sp>
        <p:nvSpPr>
          <p:cNvPr id="49" name="Text 18">
            <a:extLst>
              <a:ext uri="{FF2B5EF4-FFF2-40B4-BE49-F238E27FC236}">
                <a16:creationId xmlns:a16="http://schemas.microsoft.com/office/drawing/2014/main" id="{C4B44BA8-FF30-44D6-A5A5-3BE422017977}"/>
              </a:ext>
            </a:extLst>
          </p:cNvPr>
          <p:cNvSpPr/>
          <p:nvPr/>
        </p:nvSpPr>
        <p:spPr>
          <a:xfrm>
            <a:off x="6154538" y="4881958"/>
            <a:ext cx="5232797" cy="264617"/>
          </a:xfrm>
          <a:prstGeom prst="rect">
            <a:avLst/>
          </a:prstGeom>
          <a:noFill/>
          <a:ln/>
        </p:spPr>
        <p:txBody>
          <a:bodyPr wrap="none" lIns="0" tIns="0" rIns="0" bIns="0" rtlCol="0" anchor="t"/>
          <a:lstStyle/>
          <a:p>
            <a:pPr marL="285739" indent="-285739">
              <a:lnSpc>
                <a:spcPts val="2083"/>
              </a:lnSpc>
              <a:buSzPct val="100000"/>
              <a:buChar char="•"/>
            </a:pPr>
            <a:r>
              <a:rPr lang="en-US" sz="2200">
                <a:solidFill>
                  <a:schemeClr val="bg1"/>
                </a:solidFill>
                <a:latin typeface="Calibr cuerpo"/>
                <a:ea typeface="Inter" pitchFamily="34" charset="-122"/>
                <a:cs typeface="Inter" pitchFamily="34" charset="-120"/>
              </a:rPr>
              <a:t>Confers prebiotic and probiotic properties</a:t>
            </a:r>
            <a:endParaRPr lang="en-US" sz="2200">
              <a:solidFill>
                <a:schemeClr val="bg1"/>
              </a:solidFill>
              <a:latin typeface="Calibr cuerpo"/>
            </a:endParaRPr>
          </a:p>
        </p:txBody>
      </p:sp>
      <p:sp>
        <p:nvSpPr>
          <p:cNvPr id="50" name="Text 19">
            <a:extLst>
              <a:ext uri="{FF2B5EF4-FFF2-40B4-BE49-F238E27FC236}">
                <a16:creationId xmlns:a16="http://schemas.microsoft.com/office/drawing/2014/main" id="{351EF9F4-669D-4087-990C-B3FC1E544389}"/>
              </a:ext>
            </a:extLst>
          </p:cNvPr>
          <p:cNvSpPr/>
          <p:nvPr/>
        </p:nvSpPr>
        <p:spPr>
          <a:xfrm>
            <a:off x="6154538" y="5204420"/>
            <a:ext cx="5232797" cy="264617"/>
          </a:xfrm>
          <a:prstGeom prst="rect">
            <a:avLst/>
          </a:prstGeom>
          <a:noFill/>
          <a:ln/>
        </p:spPr>
        <p:txBody>
          <a:bodyPr wrap="none" lIns="0" tIns="0" rIns="0" bIns="0" rtlCol="0" anchor="t"/>
          <a:lstStyle/>
          <a:p>
            <a:pPr marL="285739" indent="-285739">
              <a:lnSpc>
                <a:spcPts val="2083"/>
              </a:lnSpc>
              <a:buSzPct val="100000"/>
              <a:buChar char="•"/>
            </a:pPr>
            <a:r>
              <a:rPr lang="en-US" sz="2200">
                <a:solidFill>
                  <a:schemeClr val="bg1"/>
                </a:solidFill>
                <a:latin typeface="Calibr cuerpo"/>
                <a:ea typeface="Inter" pitchFamily="34" charset="-122"/>
                <a:cs typeface="Inter" pitchFamily="34" charset="-120"/>
              </a:rPr>
              <a:t>Reduces bitterness while developing complex flavor</a:t>
            </a:r>
            <a:endParaRPr lang="en-US" sz="2200">
              <a:solidFill>
                <a:schemeClr val="bg1"/>
              </a:solidFill>
              <a:latin typeface="Calibr cuerp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14982" y="99429"/>
            <a:ext cx="6714431" cy="516732"/>
          </a:xfrm>
          <a:prstGeom prst="rect">
            <a:avLst/>
          </a:prstGeom>
          <a:noFill/>
          <a:ln/>
        </p:spPr>
        <p:txBody>
          <a:bodyPr wrap="none" lIns="0" tIns="0" rIns="0" bIns="0" rtlCol="0" anchor="t"/>
          <a:lstStyle/>
          <a:p>
            <a:pPr>
              <a:lnSpc>
                <a:spcPts val="4042"/>
              </a:lnSpc>
            </a:pPr>
            <a:r>
              <a:rPr lang="en-US" sz="3600" b="1" u="sng">
                <a:solidFill>
                  <a:srgbClr val="92D050"/>
                </a:solidFill>
                <a:ea typeface="Nunito Sans Bold" pitchFamily="34" charset="-122"/>
              </a:rPr>
              <a:t>Advanced Processing Technologies</a:t>
            </a:r>
          </a:p>
        </p:txBody>
      </p:sp>
      <p:sp>
        <p:nvSpPr>
          <p:cNvPr id="3" name="Shape 1"/>
          <p:cNvSpPr/>
          <p:nvPr/>
        </p:nvSpPr>
        <p:spPr>
          <a:xfrm>
            <a:off x="202132" y="1755379"/>
            <a:ext cx="3972102" cy="4846756"/>
          </a:xfrm>
          <a:prstGeom prst="roundRect">
            <a:avLst>
              <a:gd name="adj" fmla="val 1997"/>
            </a:avLst>
          </a:prstGeom>
          <a:solidFill>
            <a:schemeClr val="bg1"/>
          </a:solidFill>
          <a:ln w="7620">
            <a:solidFill>
              <a:schemeClr val="accent1"/>
            </a:solidFill>
            <a:prstDash val="solid"/>
          </a:ln>
        </p:spPr>
      </p:sp>
      <p:sp>
        <p:nvSpPr>
          <p:cNvPr id="4" name="Shape 2"/>
          <p:cNvSpPr/>
          <p:nvPr/>
        </p:nvSpPr>
        <p:spPr>
          <a:xfrm>
            <a:off x="469259" y="1917719"/>
            <a:ext cx="496094" cy="496094"/>
          </a:xfrm>
          <a:prstGeom prst="roundRect">
            <a:avLst>
              <a:gd name="adj" fmla="val 15358451"/>
            </a:avLst>
          </a:prstGeom>
          <a:solidFill>
            <a:srgbClr val="75B543"/>
          </a:solidFill>
          <a:ln/>
        </p:spPr>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684" y="2054046"/>
            <a:ext cx="223243" cy="223243"/>
          </a:xfrm>
          <a:prstGeom prst="rect">
            <a:avLst/>
          </a:prstGeom>
        </p:spPr>
      </p:pic>
      <p:sp>
        <p:nvSpPr>
          <p:cNvPr id="6" name="Text 3"/>
          <p:cNvSpPr/>
          <p:nvPr/>
        </p:nvSpPr>
        <p:spPr>
          <a:xfrm>
            <a:off x="1033660" y="2041694"/>
            <a:ext cx="3169444" cy="516930"/>
          </a:xfrm>
          <a:prstGeom prst="rect">
            <a:avLst/>
          </a:prstGeom>
          <a:noFill/>
          <a:ln/>
        </p:spPr>
        <p:txBody>
          <a:bodyPr wrap="square" lIns="0" tIns="0" rIns="0" bIns="0" rtlCol="0" anchor="t"/>
          <a:lstStyle/>
          <a:p>
            <a:pPr>
              <a:lnSpc>
                <a:spcPts val="2000"/>
              </a:lnSpc>
            </a:pPr>
            <a:r>
              <a:rPr lang="en-US" sz="2400" b="1">
                <a:solidFill>
                  <a:srgbClr val="333333"/>
                </a:solidFill>
                <a:ea typeface="Nunito Sans Bold" pitchFamily="34" charset="-122"/>
                <a:cs typeface="Nunito Sans Bold" pitchFamily="34" charset="-120"/>
              </a:rPr>
              <a:t>High Hydrostatic Pressure (HHP)</a:t>
            </a:r>
            <a:endParaRPr lang="en-US" sz="2400"/>
          </a:p>
        </p:txBody>
      </p:sp>
      <p:sp>
        <p:nvSpPr>
          <p:cNvPr id="7" name="Text 4"/>
          <p:cNvSpPr/>
          <p:nvPr/>
        </p:nvSpPr>
        <p:spPr>
          <a:xfrm>
            <a:off x="314982" y="2872799"/>
            <a:ext cx="3736068" cy="1852315"/>
          </a:xfrm>
          <a:prstGeom prst="rect">
            <a:avLst/>
          </a:prstGeom>
          <a:noFill/>
          <a:ln/>
        </p:spPr>
        <p:txBody>
          <a:bodyPr wrap="square" lIns="0" tIns="0" rIns="0" bIns="0" rtlCol="0" anchor="t"/>
          <a:lstStyle/>
          <a:p>
            <a:pPr algn="just">
              <a:lnSpc>
                <a:spcPts val="2083"/>
              </a:lnSpc>
            </a:pPr>
            <a:r>
              <a:rPr lang="en-US" sz="2400">
                <a:solidFill>
                  <a:srgbClr val="333333"/>
                </a:solidFill>
                <a:ea typeface="Inter" pitchFamily="34" charset="-122"/>
                <a:cs typeface="Inter" pitchFamily="34" charset="-120"/>
              </a:rPr>
              <a:t>Works at 100–600 MPa at low or ambient temperatures, inactivating pathogenic microorganisms while preserving heat-sensitive nutrients and bioactive compounds. Maintains nutritional integrity, enhances shelf-life, and improves protein digestibility.</a:t>
            </a:r>
            <a:endParaRPr lang="en-US" sz="2400"/>
          </a:p>
        </p:txBody>
      </p:sp>
      <p:sp>
        <p:nvSpPr>
          <p:cNvPr id="8" name="Shape 5"/>
          <p:cNvSpPr/>
          <p:nvPr/>
        </p:nvSpPr>
        <p:spPr>
          <a:xfrm>
            <a:off x="4339530" y="1755378"/>
            <a:ext cx="3678139" cy="4846757"/>
          </a:xfrm>
          <a:prstGeom prst="roundRect">
            <a:avLst>
              <a:gd name="adj" fmla="val 1997"/>
            </a:avLst>
          </a:prstGeom>
          <a:solidFill>
            <a:schemeClr val="bg1"/>
          </a:solidFill>
          <a:ln w="7620">
            <a:solidFill>
              <a:schemeClr val="accent1"/>
            </a:solidFill>
            <a:prstDash val="solid"/>
          </a:ln>
        </p:spPr>
        <p:txBody>
          <a:bodyPr/>
          <a:lstStyle/>
          <a:p>
            <a:endParaRPr lang="es-ES" sz="2200"/>
          </a:p>
        </p:txBody>
      </p:sp>
      <p:sp>
        <p:nvSpPr>
          <p:cNvPr id="9" name="Shape 6"/>
          <p:cNvSpPr/>
          <p:nvPr/>
        </p:nvSpPr>
        <p:spPr>
          <a:xfrm>
            <a:off x="4511180" y="1927027"/>
            <a:ext cx="496094" cy="496094"/>
          </a:xfrm>
          <a:prstGeom prst="roundRect">
            <a:avLst>
              <a:gd name="adj" fmla="val 15358451"/>
            </a:avLst>
          </a:prstGeom>
          <a:solidFill>
            <a:srgbClr val="75B543"/>
          </a:solidFill>
          <a:ln/>
        </p:spPr>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7605" y="2063354"/>
            <a:ext cx="223243" cy="223243"/>
          </a:xfrm>
          <a:prstGeom prst="rect">
            <a:avLst/>
          </a:prstGeom>
        </p:spPr>
      </p:pic>
      <p:sp>
        <p:nvSpPr>
          <p:cNvPr id="11" name="Text 7"/>
          <p:cNvSpPr/>
          <p:nvPr/>
        </p:nvSpPr>
        <p:spPr>
          <a:xfrm>
            <a:off x="5258617" y="2037368"/>
            <a:ext cx="2067421" cy="258465"/>
          </a:xfrm>
          <a:prstGeom prst="rect">
            <a:avLst/>
          </a:prstGeom>
          <a:noFill/>
          <a:ln/>
        </p:spPr>
        <p:txBody>
          <a:bodyPr wrap="none" lIns="0" tIns="0" rIns="0" bIns="0" rtlCol="0" anchor="t"/>
          <a:lstStyle/>
          <a:p>
            <a:pPr>
              <a:lnSpc>
                <a:spcPts val="2000"/>
              </a:lnSpc>
            </a:pPr>
            <a:r>
              <a:rPr lang="en-US" sz="2400" b="1">
                <a:solidFill>
                  <a:srgbClr val="333333"/>
                </a:solidFill>
                <a:ea typeface="Nunito Sans Bold" pitchFamily="34" charset="-122"/>
                <a:cs typeface="Nunito Sans Bold" pitchFamily="34" charset="-120"/>
              </a:rPr>
              <a:t>Extrusion</a:t>
            </a:r>
            <a:endParaRPr lang="en-US" sz="2400"/>
          </a:p>
        </p:txBody>
      </p:sp>
      <p:sp>
        <p:nvSpPr>
          <p:cNvPr id="12" name="Text 8"/>
          <p:cNvSpPr/>
          <p:nvPr/>
        </p:nvSpPr>
        <p:spPr>
          <a:xfrm>
            <a:off x="4487830" y="2692218"/>
            <a:ext cx="3381537" cy="2116932"/>
          </a:xfrm>
          <a:prstGeom prst="rect">
            <a:avLst/>
          </a:prstGeom>
          <a:noFill/>
          <a:ln/>
        </p:spPr>
        <p:txBody>
          <a:bodyPr wrap="square" lIns="0" tIns="0" rIns="0" bIns="0" rtlCol="0" anchor="t"/>
          <a:lstStyle/>
          <a:p>
            <a:pPr algn="just">
              <a:lnSpc>
                <a:spcPts val="2083"/>
              </a:lnSpc>
            </a:pPr>
            <a:r>
              <a:rPr lang="en-US" sz="2400">
                <a:solidFill>
                  <a:srgbClr val="333333"/>
                </a:solidFill>
                <a:ea typeface="Inter" pitchFamily="34" charset="-122"/>
                <a:cs typeface="Inter" pitchFamily="34" charset="-120"/>
              </a:rPr>
              <a:t>High-temperature, short-time process combining mechanical shear, pressure, and thermal energy to shape plant-based ingredients into meat analogues, snacks, and fortified foods. Reduces anti-nutritional factors, improves mineral bioavailability and protein digestibility, creates fibrous meat-like textures.</a:t>
            </a:r>
            <a:endParaRPr lang="en-US" sz="2400"/>
          </a:p>
        </p:txBody>
      </p:sp>
      <p:sp>
        <p:nvSpPr>
          <p:cNvPr id="13" name="Shape 9"/>
          <p:cNvSpPr/>
          <p:nvPr/>
        </p:nvSpPr>
        <p:spPr>
          <a:xfrm>
            <a:off x="8189318" y="1755380"/>
            <a:ext cx="3802153" cy="4846755"/>
          </a:xfrm>
          <a:prstGeom prst="roundRect">
            <a:avLst>
              <a:gd name="adj" fmla="val 1997"/>
            </a:avLst>
          </a:prstGeom>
          <a:solidFill>
            <a:schemeClr val="bg1"/>
          </a:solidFill>
          <a:ln w="7620">
            <a:solidFill>
              <a:schemeClr val="accent1"/>
            </a:solidFill>
            <a:prstDash val="solid"/>
          </a:ln>
        </p:spPr>
        <p:txBody>
          <a:bodyPr/>
          <a:lstStyle/>
          <a:p>
            <a:endParaRPr lang="es-ES" sz="2200"/>
          </a:p>
        </p:txBody>
      </p:sp>
      <p:sp>
        <p:nvSpPr>
          <p:cNvPr id="14" name="Shape 10"/>
          <p:cNvSpPr/>
          <p:nvPr/>
        </p:nvSpPr>
        <p:spPr>
          <a:xfrm>
            <a:off x="8264337" y="1917719"/>
            <a:ext cx="496094" cy="496094"/>
          </a:xfrm>
          <a:prstGeom prst="roundRect">
            <a:avLst>
              <a:gd name="adj" fmla="val 15358451"/>
            </a:avLst>
          </a:prstGeom>
          <a:solidFill>
            <a:srgbClr val="75B543"/>
          </a:solidFill>
          <a:ln/>
        </p:spPr>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1568" y="2054046"/>
            <a:ext cx="223243" cy="223243"/>
          </a:xfrm>
          <a:prstGeom prst="rect">
            <a:avLst/>
          </a:prstGeom>
        </p:spPr>
      </p:pic>
      <p:sp>
        <p:nvSpPr>
          <p:cNvPr id="16" name="Text 11"/>
          <p:cNvSpPr/>
          <p:nvPr/>
        </p:nvSpPr>
        <p:spPr>
          <a:xfrm>
            <a:off x="8857061" y="2083911"/>
            <a:ext cx="2237754" cy="303620"/>
          </a:xfrm>
          <a:prstGeom prst="rect">
            <a:avLst/>
          </a:prstGeom>
          <a:noFill/>
          <a:ln/>
        </p:spPr>
        <p:txBody>
          <a:bodyPr wrap="none" lIns="0" tIns="0" rIns="0" bIns="0" rtlCol="0" anchor="t"/>
          <a:lstStyle/>
          <a:p>
            <a:pPr>
              <a:lnSpc>
                <a:spcPts val="2000"/>
              </a:lnSpc>
            </a:pPr>
            <a:r>
              <a:rPr lang="en-US" sz="2400" b="1">
                <a:solidFill>
                  <a:srgbClr val="333333"/>
                </a:solidFill>
                <a:ea typeface="Nunito Sans Bold" pitchFamily="34" charset="-122"/>
                <a:cs typeface="Nunito Sans Bold" pitchFamily="34" charset="-120"/>
              </a:rPr>
              <a:t>Nanoencapsulation</a:t>
            </a:r>
            <a:endParaRPr lang="en-US" sz="2400"/>
          </a:p>
        </p:txBody>
      </p:sp>
      <p:sp>
        <p:nvSpPr>
          <p:cNvPr id="17" name="Text 12"/>
          <p:cNvSpPr/>
          <p:nvPr/>
        </p:nvSpPr>
        <p:spPr>
          <a:xfrm>
            <a:off x="8311729" y="3090553"/>
            <a:ext cx="3678139" cy="1828030"/>
          </a:xfrm>
          <a:prstGeom prst="rect">
            <a:avLst/>
          </a:prstGeom>
          <a:noFill/>
          <a:ln/>
        </p:spPr>
        <p:txBody>
          <a:bodyPr wrap="square" lIns="0" tIns="0" rIns="0" bIns="0" rtlCol="0" anchor="t"/>
          <a:lstStyle/>
          <a:p>
            <a:pPr algn="just">
              <a:lnSpc>
                <a:spcPts val="2083"/>
              </a:lnSpc>
            </a:pPr>
            <a:r>
              <a:rPr lang="en-US" sz="2400">
                <a:solidFill>
                  <a:srgbClr val="333333"/>
                </a:solidFill>
                <a:ea typeface="Inter" pitchFamily="34" charset="-122"/>
                <a:cs typeface="Inter" pitchFamily="34" charset="-120"/>
              </a:rPr>
              <a:t>Enhances stability and delivery of sensitive compounds like curcumin or probiotics, protecting bioactive ingredients and improving their bioavailability in the digestive system.</a:t>
            </a:r>
            <a:endParaRPr lang="en-US" sz="2400"/>
          </a:p>
        </p:txBody>
      </p:sp>
      <p:sp>
        <p:nvSpPr>
          <p:cNvPr id="18" name="Text 13"/>
          <p:cNvSpPr/>
          <p:nvPr/>
        </p:nvSpPr>
        <p:spPr>
          <a:xfrm>
            <a:off x="225796" y="797540"/>
            <a:ext cx="10628007" cy="529233"/>
          </a:xfrm>
          <a:prstGeom prst="rect">
            <a:avLst/>
          </a:prstGeom>
          <a:noFill/>
          <a:ln/>
        </p:spPr>
        <p:txBody>
          <a:bodyPr wrap="square" lIns="0" tIns="0" rIns="0" bIns="0" rtlCol="0" anchor="t"/>
          <a:lstStyle/>
          <a:p>
            <a:pPr algn="just">
              <a:lnSpc>
                <a:spcPts val="2083"/>
              </a:lnSpc>
            </a:pPr>
            <a:r>
              <a:rPr lang="en-US" sz="2400">
                <a:solidFill>
                  <a:srgbClr val="333333"/>
                </a:solidFill>
                <a:ea typeface="Inter" pitchFamily="34" charset="-122"/>
                <a:cs typeface="Inter" pitchFamily="34" charset="-120"/>
              </a:rPr>
              <a:t>These technologies offer powerful tools to create shelf-stable, nutrient-dense, and highly palatable foods that align with performance, recovery, and wellness goals while supporting sustainable food processing.</a:t>
            </a:r>
            <a:endParaRPr lang="en-US" sz="2400"/>
          </a:p>
        </p:txBody>
      </p:sp>
      <p:grpSp>
        <p:nvGrpSpPr>
          <p:cNvPr id="19" name="Group 23">
            <a:extLst>
              <a:ext uri="{FF2B5EF4-FFF2-40B4-BE49-F238E27FC236}">
                <a16:creationId xmlns:a16="http://schemas.microsoft.com/office/drawing/2014/main" id="{74E75F8C-B653-4EBB-91C3-CFD6E57E3228}"/>
              </a:ext>
            </a:extLst>
          </p:cNvPr>
          <p:cNvGrpSpPr/>
          <p:nvPr/>
        </p:nvGrpSpPr>
        <p:grpSpPr>
          <a:xfrm>
            <a:off x="10968475" y="181131"/>
            <a:ext cx="908543" cy="2108884"/>
            <a:chOff x="4413794" y="4725223"/>
            <a:chExt cx="421607" cy="978622"/>
          </a:xfrm>
        </p:grpSpPr>
        <p:grpSp>
          <p:nvGrpSpPr>
            <p:cNvPr id="20" name="Graphic 2">
              <a:extLst>
                <a:ext uri="{FF2B5EF4-FFF2-40B4-BE49-F238E27FC236}">
                  <a16:creationId xmlns:a16="http://schemas.microsoft.com/office/drawing/2014/main" id="{86896316-03B4-4E9D-BF1F-D3752DFBE173}"/>
                </a:ext>
              </a:extLst>
            </p:cNvPr>
            <p:cNvGrpSpPr/>
            <p:nvPr/>
          </p:nvGrpSpPr>
          <p:grpSpPr>
            <a:xfrm>
              <a:off x="4413794" y="4757590"/>
              <a:ext cx="421607" cy="535957"/>
              <a:chOff x="4413794" y="4757590"/>
              <a:chExt cx="421607" cy="535957"/>
            </a:xfrm>
            <a:solidFill>
              <a:srgbClr val="75B543"/>
            </a:solidFill>
          </p:grpSpPr>
          <p:sp>
            <p:nvSpPr>
              <p:cNvPr id="28" name="Freeform 15">
                <a:extLst>
                  <a:ext uri="{FF2B5EF4-FFF2-40B4-BE49-F238E27FC236}">
                    <a16:creationId xmlns:a16="http://schemas.microsoft.com/office/drawing/2014/main" id="{886F52FD-3E2E-4840-90BF-AD17AC84E1F8}"/>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29" name="Freeform 16">
                <a:extLst>
                  <a:ext uri="{FF2B5EF4-FFF2-40B4-BE49-F238E27FC236}">
                    <a16:creationId xmlns:a16="http://schemas.microsoft.com/office/drawing/2014/main" id="{1CE0DFAD-48B0-4C5C-B83A-573BAFC0FF0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21" name="Graphic 2">
              <a:extLst>
                <a:ext uri="{FF2B5EF4-FFF2-40B4-BE49-F238E27FC236}">
                  <a16:creationId xmlns:a16="http://schemas.microsoft.com/office/drawing/2014/main" id="{DD47B7DA-9727-498D-9E15-85B91D4FC5DB}"/>
                </a:ext>
              </a:extLst>
            </p:cNvPr>
            <p:cNvGrpSpPr/>
            <p:nvPr/>
          </p:nvGrpSpPr>
          <p:grpSpPr>
            <a:xfrm>
              <a:off x="4539076" y="4725223"/>
              <a:ext cx="126381" cy="222760"/>
              <a:chOff x="4539076" y="4725223"/>
              <a:chExt cx="126381" cy="222760"/>
            </a:xfrm>
            <a:solidFill>
              <a:srgbClr val="81CCB2"/>
            </a:solidFill>
          </p:grpSpPr>
          <p:sp>
            <p:nvSpPr>
              <p:cNvPr id="24" name="Freeform 7">
                <a:extLst>
                  <a:ext uri="{FF2B5EF4-FFF2-40B4-BE49-F238E27FC236}">
                    <a16:creationId xmlns:a16="http://schemas.microsoft.com/office/drawing/2014/main" id="{1BA55F40-5A42-4462-AA56-23E1FEC3B95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25" name="Freeform 8">
                <a:extLst>
                  <a:ext uri="{FF2B5EF4-FFF2-40B4-BE49-F238E27FC236}">
                    <a16:creationId xmlns:a16="http://schemas.microsoft.com/office/drawing/2014/main" id="{E10E9D43-1B28-4DCE-B9A9-ED3A1AEAD60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26" name="Freeform 9">
                <a:extLst>
                  <a:ext uri="{FF2B5EF4-FFF2-40B4-BE49-F238E27FC236}">
                    <a16:creationId xmlns:a16="http://schemas.microsoft.com/office/drawing/2014/main" id="{AC6C3639-EA5C-4681-967B-2C12B3FDF614}"/>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27" name="Freeform 10">
                <a:extLst>
                  <a:ext uri="{FF2B5EF4-FFF2-40B4-BE49-F238E27FC236}">
                    <a16:creationId xmlns:a16="http://schemas.microsoft.com/office/drawing/2014/main" id="{0BD7B174-2D1F-47E7-9BD4-DBEB9A8DD524}"/>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22" name="Freeform 4">
              <a:extLst>
                <a:ext uri="{FF2B5EF4-FFF2-40B4-BE49-F238E27FC236}">
                  <a16:creationId xmlns:a16="http://schemas.microsoft.com/office/drawing/2014/main" id="{DC7A2292-FA60-4CBA-9839-6BE5C756776E}"/>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23" name="Freeform 5">
              <a:extLst>
                <a:ext uri="{FF2B5EF4-FFF2-40B4-BE49-F238E27FC236}">
                  <a16:creationId xmlns:a16="http://schemas.microsoft.com/office/drawing/2014/main" id="{BE9A6E22-8D17-4699-BDE4-B334EB4E5B7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4960" y="31808"/>
            <a:ext cx="6528296" cy="468808"/>
          </a:xfrm>
          <a:prstGeom prst="rect">
            <a:avLst/>
          </a:prstGeom>
          <a:noFill/>
          <a:ln/>
        </p:spPr>
        <p:txBody>
          <a:bodyPr wrap="none" lIns="0" tIns="0" rIns="0" bIns="0" rtlCol="0" anchor="t"/>
          <a:lstStyle/>
          <a:p>
            <a:pPr>
              <a:lnSpc>
                <a:spcPts val="4042"/>
              </a:lnSpc>
            </a:pPr>
            <a:r>
              <a:rPr lang="en-US" sz="3600" b="1" u="sng">
                <a:solidFill>
                  <a:srgbClr val="92D050"/>
                </a:solidFill>
                <a:latin typeface="Calibri cuerpo"/>
                <a:ea typeface="Nunito Sans Bold" pitchFamily="34" charset="-122"/>
              </a:rPr>
              <a:t>Challenges</a:t>
            </a:r>
            <a:r>
              <a:rPr lang="en-US" sz="3600" b="1">
                <a:solidFill>
                  <a:srgbClr val="2C6756"/>
                </a:solidFill>
                <a:latin typeface="Calibri cuerpo"/>
                <a:ea typeface="Nunito Sans Bold" pitchFamily="34" charset="-122"/>
              </a:rPr>
              <a:t> </a:t>
            </a:r>
            <a:r>
              <a:rPr lang="en-US" sz="3600" b="1" u="sng">
                <a:solidFill>
                  <a:srgbClr val="92D050"/>
                </a:solidFill>
                <a:latin typeface="Calibri cuerpo"/>
                <a:ea typeface="Nunito Sans Bold" pitchFamily="34" charset="-122"/>
              </a:rPr>
              <a:t>in the Plant-Based Sector</a:t>
            </a:r>
          </a:p>
        </p:txBody>
      </p:sp>
      <p:sp>
        <p:nvSpPr>
          <p:cNvPr id="3" name="Shape 1"/>
          <p:cNvSpPr/>
          <p:nvPr/>
        </p:nvSpPr>
        <p:spPr>
          <a:xfrm>
            <a:off x="600074" y="1229619"/>
            <a:ext cx="10173665" cy="1622524"/>
          </a:xfrm>
          <a:prstGeom prst="roundRect">
            <a:avLst>
              <a:gd name="adj" fmla="val 5636"/>
            </a:avLst>
          </a:prstGeom>
          <a:solidFill>
            <a:srgbClr val="FFFFFF"/>
          </a:solidFill>
          <a:ln w="22860">
            <a:solidFill>
              <a:srgbClr val="5E8B8F"/>
            </a:solidFill>
            <a:prstDash val="solid"/>
          </a:ln>
        </p:spPr>
      </p:sp>
      <p:sp>
        <p:nvSpPr>
          <p:cNvPr id="4" name="Shape 2"/>
          <p:cNvSpPr/>
          <p:nvPr/>
        </p:nvSpPr>
        <p:spPr>
          <a:xfrm>
            <a:off x="581025" y="1229619"/>
            <a:ext cx="143008" cy="1622524"/>
          </a:xfrm>
          <a:prstGeom prst="roundRect">
            <a:avLst>
              <a:gd name="adj" fmla="val 82688"/>
            </a:avLst>
          </a:prstGeom>
          <a:solidFill>
            <a:srgbClr val="5E8B8F"/>
          </a:solidFill>
          <a:ln/>
        </p:spPr>
      </p:sp>
      <p:sp>
        <p:nvSpPr>
          <p:cNvPr id="5" name="Text 3"/>
          <p:cNvSpPr/>
          <p:nvPr/>
        </p:nvSpPr>
        <p:spPr>
          <a:xfrm>
            <a:off x="826295" y="1283187"/>
            <a:ext cx="3580223" cy="234355"/>
          </a:xfrm>
          <a:prstGeom prst="rect">
            <a:avLst/>
          </a:prstGeom>
          <a:noFill/>
          <a:ln/>
        </p:spPr>
        <p:txBody>
          <a:bodyPr wrap="none" lIns="0" tIns="0" rIns="0" bIns="0" rtlCol="0" anchor="t"/>
          <a:lstStyle/>
          <a:p>
            <a:pPr>
              <a:lnSpc>
                <a:spcPts val="1833"/>
              </a:lnSpc>
            </a:pPr>
            <a:r>
              <a:rPr lang="en-US" sz="2400" b="1">
                <a:solidFill>
                  <a:srgbClr val="333333"/>
                </a:solidFill>
                <a:latin typeface="Calibri (Cuerpo)"/>
                <a:ea typeface="Nunito Sans Bold" pitchFamily="34" charset="-122"/>
                <a:cs typeface="Nunito Sans Bold" pitchFamily="34" charset="-120"/>
              </a:rPr>
              <a:t>Formulation Concerns</a:t>
            </a:r>
            <a:endParaRPr lang="en-US" sz="2400">
              <a:latin typeface="Calibri (Cuerpo)"/>
            </a:endParaRPr>
          </a:p>
        </p:txBody>
      </p:sp>
      <p:sp>
        <p:nvSpPr>
          <p:cNvPr id="6" name="Text 4"/>
          <p:cNvSpPr/>
          <p:nvPr/>
        </p:nvSpPr>
        <p:spPr>
          <a:xfrm>
            <a:off x="826293" y="1643818"/>
            <a:ext cx="9431811" cy="960041"/>
          </a:xfrm>
          <a:prstGeom prst="rect">
            <a:avLst/>
          </a:prstGeom>
          <a:noFill/>
          <a:ln/>
        </p:spPr>
        <p:txBody>
          <a:bodyPr wrap="square" lIns="0" tIns="0" rIns="0" bIns="0" rtlCol="0" anchor="t"/>
          <a:lstStyle/>
          <a:p>
            <a:pPr>
              <a:lnSpc>
                <a:spcPts val="1875"/>
              </a:lnSpc>
            </a:pPr>
            <a:r>
              <a:rPr lang="en-US" sz="2400">
                <a:solidFill>
                  <a:srgbClr val="333333"/>
                </a:solidFill>
                <a:latin typeface="Calibri (Cuerpo)"/>
                <a:ea typeface="Inter" pitchFamily="34" charset="-122"/>
                <a:cs typeface="Inter" pitchFamily="34" charset="-120"/>
              </a:rPr>
              <a:t>Many commercially available products are highly processed with elevated levels of salt, saturated fats, refined oils, or added sugars—undermining perceived healthfulness and creating gaps between consumer expectations and actual nutritional profiles.</a:t>
            </a:r>
            <a:endParaRPr lang="en-US" sz="2400">
              <a:latin typeface="Calibri (Cuerpo)"/>
            </a:endParaRPr>
          </a:p>
        </p:txBody>
      </p:sp>
      <p:sp>
        <p:nvSpPr>
          <p:cNvPr id="11" name="Shape 9"/>
          <p:cNvSpPr/>
          <p:nvPr/>
        </p:nvSpPr>
        <p:spPr>
          <a:xfrm>
            <a:off x="600074" y="3002161"/>
            <a:ext cx="10173665" cy="1622524"/>
          </a:xfrm>
          <a:prstGeom prst="roundRect">
            <a:avLst>
              <a:gd name="adj" fmla="val 5636"/>
            </a:avLst>
          </a:prstGeom>
          <a:solidFill>
            <a:srgbClr val="FFFFFF"/>
          </a:solidFill>
          <a:ln w="22860">
            <a:solidFill>
              <a:srgbClr val="84633F"/>
            </a:solidFill>
            <a:prstDash val="solid"/>
          </a:ln>
        </p:spPr>
      </p:sp>
      <p:sp>
        <p:nvSpPr>
          <p:cNvPr id="12" name="Shape 10"/>
          <p:cNvSpPr/>
          <p:nvPr/>
        </p:nvSpPr>
        <p:spPr>
          <a:xfrm>
            <a:off x="581025" y="3002161"/>
            <a:ext cx="143008" cy="1622524"/>
          </a:xfrm>
          <a:prstGeom prst="roundRect">
            <a:avLst>
              <a:gd name="adj" fmla="val 82688"/>
            </a:avLst>
          </a:prstGeom>
          <a:solidFill>
            <a:srgbClr val="84633F"/>
          </a:solidFill>
          <a:ln/>
        </p:spPr>
      </p:sp>
      <p:sp>
        <p:nvSpPr>
          <p:cNvPr id="13" name="Text 11"/>
          <p:cNvSpPr/>
          <p:nvPr/>
        </p:nvSpPr>
        <p:spPr>
          <a:xfrm>
            <a:off x="826295" y="3055730"/>
            <a:ext cx="3519332" cy="234355"/>
          </a:xfrm>
          <a:prstGeom prst="rect">
            <a:avLst/>
          </a:prstGeom>
          <a:noFill/>
          <a:ln/>
        </p:spPr>
        <p:txBody>
          <a:bodyPr wrap="none" lIns="0" tIns="0" rIns="0" bIns="0" rtlCol="0" anchor="t"/>
          <a:lstStyle/>
          <a:p>
            <a:pPr>
              <a:lnSpc>
                <a:spcPts val="1833"/>
              </a:lnSpc>
            </a:pPr>
            <a:r>
              <a:rPr lang="en-US" sz="2400" b="1">
                <a:solidFill>
                  <a:srgbClr val="333333"/>
                </a:solidFill>
                <a:latin typeface="Calibri (Cuerpo)"/>
                <a:ea typeface="Nunito Sans Bold" pitchFamily="34" charset="-122"/>
                <a:cs typeface="Nunito Sans Bold" pitchFamily="34" charset="-120"/>
              </a:rPr>
              <a:t>Allergenicity Issues</a:t>
            </a:r>
            <a:endParaRPr lang="en-US" sz="2400">
              <a:latin typeface="Calibri (Cuerpo)"/>
            </a:endParaRPr>
          </a:p>
        </p:txBody>
      </p:sp>
      <p:sp>
        <p:nvSpPr>
          <p:cNvPr id="14" name="Text 12"/>
          <p:cNvSpPr/>
          <p:nvPr/>
        </p:nvSpPr>
        <p:spPr>
          <a:xfrm>
            <a:off x="807438" y="3373865"/>
            <a:ext cx="10030657" cy="960041"/>
          </a:xfrm>
          <a:prstGeom prst="rect">
            <a:avLst/>
          </a:prstGeom>
          <a:noFill/>
          <a:ln/>
        </p:spPr>
        <p:txBody>
          <a:bodyPr wrap="square" lIns="0" tIns="0" rIns="0" bIns="0" rtlCol="0" anchor="t"/>
          <a:lstStyle/>
          <a:p>
            <a:pPr>
              <a:lnSpc>
                <a:spcPts val="1875"/>
              </a:lnSpc>
            </a:pPr>
            <a:r>
              <a:rPr lang="en-US" sz="2400">
                <a:solidFill>
                  <a:srgbClr val="333333"/>
                </a:solidFill>
                <a:latin typeface="Calibri (Cuerpo)"/>
                <a:ea typeface="Inter" pitchFamily="34" charset="-122"/>
                <a:cs typeface="Inter" pitchFamily="34" charset="-120"/>
              </a:rPr>
              <a:t>Key ingredients like soy, wheat (gluten), nuts, and legumes are common allergens, presenting barriers for sensitive populations and complicating universal formulation. Cross-contamination and inadequate labeling increase risks.</a:t>
            </a:r>
            <a:endParaRPr lang="en-US" sz="2400">
              <a:latin typeface="Calibri (Cuerpo)"/>
            </a:endParaRPr>
          </a:p>
        </p:txBody>
      </p:sp>
      <p:sp>
        <p:nvSpPr>
          <p:cNvPr id="19" name="Shape 17"/>
          <p:cNvSpPr/>
          <p:nvPr/>
        </p:nvSpPr>
        <p:spPr>
          <a:xfrm>
            <a:off x="600074" y="4774705"/>
            <a:ext cx="10173665" cy="1622524"/>
          </a:xfrm>
          <a:prstGeom prst="roundRect">
            <a:avLst>
              <a:gd name="adj" fmla="val 5636"/>
            </a:avLst>
          </a:prstGeom>
          <a:solidFill>
            <a:srgbClr val="FFFFFF"/>
          </a:solidFill>
          <a:ln w="22860">
            <a:solidFill>
              <a:srgbClr val="B1A391"/>
            </a:solidFill>
            <a:prstDash val="solid"/>
          </a:ln>
        </p:spPr>
      </p:sp>
      <p:sp>
        <p:nvSpPr>
          <p:cNvPr id="20" name="Shape 18"/>
          <p:cNvSpPr/>
          <p:nvPr/>
        </p:nvSpPr>
        <p:spPr>
          <a:xfrm>
            <a:off x="581025" y="4774705"/>
            <a:ext cx="143008" cy="1622524"/>
          </a:xfrm>
          <a:prstGeom prst="roundRect">
            <a:avLst>
              <a:gd name="adj" fmla="val 82688"/>
            </a:avLst>
          </a:prstGeom>
          <a:solidFill>
            <a:srgbClr val="B1A391"/>
          </a:solidFill>
          <a:ln/>
        </p:spPr>
      </p:sp>
      <p:sp>
        <p:nvSpPr>
          <p:cNvPr id="21" name="Text 19"/>
          <p:cNvSpPr/>
          <p:nvPr/>
        </p:nvSpPr>
        <p:spPr>
          <a:xfrm>
            <a:off x="826295" y="4828273"/>
            <a:ext cx="3519332" cy="234355"/>
          </a:xfrm>
          <a:prstGeom prst="rect">
            <a:avLst/>
          </a:prstGeom>
          <a:noFill/>
          <a:ln/>
        </p:spPr>
        <p:txBody>
          <a:bodyPr wrap="none" lIns="0" tIns="0" rIns="0" bIns="0" rtlCol="0" anchor="t"/>
          <a:lstStyle/>
          <a:p>
            <a:pPr>
              <a:lnSpc>
                <a:spcPts val="1833"/>
              </a:lnSpc>
            </a:pPr>
            <a:r>
              <a:rPr lang="en-US" sz="2400" b="1">
                <a:solidFill>
                  <a:srgbClr val="333333"/>
                </a:solidFill>
                <a:latin typeface="Calibri (Cuerpo)"/>
                <a:ea typeface="Nunito Sans Bold" pitchFamily="34" charset="-122"/>
                <a:cs typeface="Nunito Sans Bold" pitchFamily="34" charset="-120"/>
              </a:rPr>
              <a:t>Sensory Disconnect</a:t>
            </a:r>
            <a:endParaRPr lang="en-US" sz="2400">
              <a:latin typeface="Calibri (Cuerpo)"/>
            </a:endParaRPr>
          </a:p>
        </p:txBody>
      </p:sp>
      <p:sp>
        <p:nvSpPr>
          <p:cNvPr id="22" name="Text 20"/>
          <p:cNvSpPr/>
          <p:nvPr/>
        </p:nvSpPr>
        <p:spPr>
          <a:xfrm>
            <a:off x="826293" y="5268120"/>
            <a:ext cx="9431811" cy="720031"/>
          </a:xfrm>
          <a:prstGeom prst="rect">
            <a:avLst/>
          </a:prstGeom>
          <a:noFill/>
          <a:ln/>
        </p:spPr>
        <p:txBody>
          <a:bodyPr wrap="square" lIns="0" tIns="0" rIns="0" bIns="0" rtlCol="0" anchor="t"/>
          <a:lstStyle/>
          <a:p>
            <a:pPr>
              <a:lnSpc>
                <a:spcPts val="1875"/>
              </a:lnSpc>
            </a:pPr>
            <a:r>
              <a:rPr lang="en-US" sz="2400">
                <a:solidFill>
                  <a:srgbClr val="333333"/>
                </a:solidFill>
                <a:latin typeface="Calibri (Cuerpo)"/>
                <a:ea typeface="Inter" pitchFamily="34" charset="-122"/>
                <a:cs typeface="Inter" pitchFamily="34" charset="-120"/>
              </a:rPr>
              <a:t>Texture, taste, and appearance may not meet consumer expectations, particularly among those accustomed to animal-derived foods, reducing repeat purchases and overall trust.</a:t>
            </a:r>
            <a:endParaRPr lang="en-US" sz="2400">
              <a:latin typeface="Calibri (Cuerpo)"/>
            </a:endParaRPr>
          </a:p>
        </p:txBody>
      </p:sp>
      <p:grpSp>
        <p:nvGrpSpPr>
          <p:cNvPr id="27" name="Group 23">
            <a:extLst>
              <a:ext uri="{FF2B5EF4-FFF2-40B4-BE49-F238E27FC236}">
                <a16:creationId xmlns:a16="http://schemas.microsoft.com/office/drawing/2014/main" id="{F7F36CAD-9C3E-44A2-81EE-048820CB0592}"/>
              </a:ext>
            </a:extLst>
          </p:cNvPr>
          <p:cNvGrpSpPr/>
          <p:nvPr/>
        </p:nvGrpSpPr>
        <p:grpSpPr>
          <a:xfrm>
            <a:off x="11100713" y="188387"/>
            <a:ext cx="1020523" cy="1782423"/>
            <a:chOff x="4413794" y="4725223"/>
            <a:chExt cx="421607" cy="978622"/>
          </a:xfrm>
        </p:grpSpPr>
        <p:grpSp>
          <p:nvGrpSpPr>
            <p:cNvPr id="28" name="Graphic 2">
              <a:extLst>
                <a:ext uri="{FF2B5EF4-FFF2-40B4-BE49-F238E27FC236}">
                  <a16:creationId xmlns:a16="http://schemas.microsoft.com/office/drawing/2014/main" id="{5739BB0A-E06A-4074-B189-881C43BA8D82}"/>
                </a:ext>
              </a:extLst>
            </p:cNvPr>
            <p:cNvGrpSpPr/>
            <p:nvPr/>
          </p:nvGrpSpPr>
          <p:grpSpPr>
            <a:xfrm>
              <a:off x="4413794" y="4757590"/>
              <a:ext cx="421607" cy="535957"/>
              <a:chOff x="4413794" y="4757590"/>
              <a:chExt cx="421607" cy="535957"/>
            </a:xfrm>
            <a:solidFill>
              <a:srgbClr val="75B543"/>
            </a:solidFill>
          </p:grpSpPr>
          <p:sp>
            <p:nvSpPr>
              <p:cNvPr id="36" name="Freeform 15">
                <a:extLst>
                  <a:ext uri="{FF2B5EF4-FFF2-40B4-BE49-F238E27FC236}">
                    <a16:creationId xmlns:a16="http://schemas.microsoft.com/office/drawing/2014/main" id="{F29122D5-D201-4300-AEAD-73F12B027C6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37" name="Freeform 16">
                <a:extLst>
                  <a:ext uri="{FF2B5EF4-FFF2-40B4-BE49-F238E27FC236}">
                    <a16:creationId xmlns:a16="http://schemas.microsoft.com/office/drawing/2014/main" id="{469F6B57-E249-4BE8-AE2F-7A33A934DC89}"/>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29" name="Graphic 2">
              <a:extLst>
                <a:ext uri="{FF2B5EF4-FFF2-40B4-BE49-F238E27FC236}">
                  <a16:creationId xmlns:a16="http://schemas.microsoft.com/office/drawing/2014/main" id="{23335CE0-DD5D-410B-B4DC-6B8D5FCB894D}"/>
                </a:ext>
              </a:extLst>
            </p:cNvPr>
            <p:cNvGrpSpPr/>
            <p:nvPr/>
          </p:nvGrpSpPr>
          <p:grpSpPr>
            <a:xfrm>
              <a:off x="4539076" y="4725223"/>
              <a:ext cx="126381" cy="222760"/>
              <a:chOff x="4539076" y="4725223"/>
              <a:chExt cx="126381" cy="222760"/>
            </a:xfrm>
            <a:solidFill>
              <a:srgbClr val="81CCB2"/>
            </a:solidFill>
          </p:grpSpPr>
          <p:sp>
            <p:nvSpPr>
              <p:cNvPr id="32" name="Freeform 7">
                <a:extLst>
                  <a:ext uri="{FF2B5EF4-FFF2-40B4-BE49-F238E27FC236}">
                    <a16:creationId xmlns:a16="http://schemas.microsoft.com/office/drawing/2014/main" id="{A88408BB-BEC8-4876-86E9-F8E7AA7E0A9A}"/>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33" name="Freeform 8">
                <a:extLst>
                  <a:ext uri="{FF2B5EF4-FFF2-40B4-BE49-F238E27FC236}">
                    <a16:creationId xmlns:a16="http://schemas.microsoft.com/office/drawing/2014/main" id="{B6FE19FA-28B0-440C-867A-160A3796483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34" name="Freeform 9">
                <a:extLst>
                  <a:ext uri="{FF2B5EF4-FFF2-40B4-BE49-F238E27FC236}">
                    <a16:creationId xmlns:a16="http://schemas.microsoft.com/office/drawing/2014/main" id="{46633041-765C-466A-9181-CED4EB761A6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35" name="Freeform 10">
                <a:extLst>
                  <a:ext uri="{FF2B5EF4-FFF2-40B4-BE49-F238E27FC236}">
                    <a16:creationId xmlns:a16="http://schemas.microsoft.com/office/drawing/2014/main" id="{5DBAAFB8-FF65-4BE9-BD3B-F6D04CA6257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30" name="Freeform 4">
              <a:extLst>
                <a:ext uri="{FF2B5EF4-FFF2-40B4-BE49-F238E27FC236}">
                  <a16:creationId xmlns:a16="http://schemas.microsoft.com/office/drawing/2014/main" id="{33CC2A2B-39BC-4E09-84D3-40D724BF0DAE}"/>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31" name="Freeform 5">
              <a:extLst>
                <a:ext uri="{FF2B5EF4-FFF2-40B4-BE49-F238E27FC236}">
                  <a16:creationId xmlns:a16="http://schemas.microsoft.com/office/drawing/2014/main" id="{E6029CAB-E0F0-4D75-BDBD-FBA506B703D0}"/>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4960" y="31808"/>
            <a:ext cx="6528296" cy="468808"/>
          </a:xfrm>
          <a:prstGeom prst="rect">
            <a:avLst/>
          </a:prstGeom>
          <a:noFill/>
          <a:ln/>
        </p:spPr>
        <p:txBody>
          <a:bodyPr wrap="none" lIns="0" tIns="0" rIns="0" bIns="0" rtlCol="0" anchor="t"/>
          <a:lstStyle/>
          <a:p>
            <a:pPr>
              <a:lnSpc>
                <a:spcPts val="4042"/>
              </a:lnSpc>
            </a:pPr>
            <a:r>
              <a:rPr lang="en-US" sz="3600" b="1" u="sng">
                <a:solidFill>
                  <a:srgbClr val="92D050"/>
                </a:solidFill>
                <a:latin typeface="Calibri cuerpo"/>
                <a:ea typeface="Nunito Sans Bold" pitchFamily="34" charset="-122"/>
              </a:rPr>
              <a:t>Challenges</a:t>
            </a:r>
            <a:r>
              <a:rPr lang="en-US" sz="3600" b="1">
                <a:solidFill>
                  <a:srgbClr val="2C6756"/>
                </a:solidFill>
                <a:latin typeface="Calibri cuerpo"/>
                <a:ea typeface="Nunito Sans Bold" pitchFamily="34" charset="-122"/>
              </a:rPr>
              <a:t> </a:t>
            </a:r>
            <a:r>
              <a:rPr lang="en-US" sz="3600" b="1" u="sng">
                <a:solidFill>
                  <a:srgbClr val="92D050"/>
                </a:solidFill>
                <a:latin typeface="Calibri cuerpo"/>
                <a:ea typeface="Nunito Sans Bold" pitchFamily="34" charset="-122"/>
              </a:rPr>
              <a:t>in the Plant-Based Sector</a:t>
            </a:r>
          </a:p>
        </p:txBody>
      </p:sp>
      <p:sp>
        <p:nvSpPr>
          <p:cNvPr id="7" name="Shape 5"/>
          <p:cNvSpPr/>
          <p:nvPr/>
        </p:nvSpPr>
        <p:spPr>
          <a:xfrm>
            <a:off x="315494" y="1053450"/>
            <a:ext cx="10594834" cy="1622524"/>
          </a:xfrm>
          <a:prstGeom prst="roundRect">
            <a:avLst>
              <a:gd name="adj" fmla="val 5636"/>
            </a:avLst>
          </a:prstGeom>
          <a:solidFill>
            <a:srgbClr val="FFFFFF"/>
          </a:solidFill>
          <a:ln w="22860">
            <a:solidFill>
              <a:srgbClr val="B1A391"/>
            </a:solidFill>
            <a:prstDash val="solid"/>
          </a:ln>
        </p:spPr>
      </p:sp>
      <p:sp>
        <p:nvSpPr>
          <p:cNvPr id="8" name="Shape 6"/>
          <p:cNvSpPr/>
          <p:nvPr/>
        </p:nvSpPr>
        <p:spPr>
          <a:xfrm>
            <a:off x="296443" y="1053450"/>
            <a:ext cx="148928" cy="1622524"/>
          </a:xfrm>
          <a:prstGeom prst="roundRect">
            <a:avLst>
              <a:gd name="adj" fmla="val 82688"/>
            </a:avLst>
          </a:prstGeom>
          <a:solidFill>
            <a:srgbClr val="B1A391"/>
          </a:solidFill>
          <a:ln/>
        </p:spPr>
      </p:sp>
      <p:sp>
        <p:nvSpPr>
          <p:cNvPr id="9" name="Text 7"/>
          <p:cNvSpPr/>
          <p:nvPr/>
        </p:nvSpPr>
        <p:spPr>
          <a:xfrm>
            <a:off x="541712" y="1107018"/>
            <a:ext cx="3665025" cy="234355"/>
          </a:xfrm>
          <a:prstGeom prst="rect">
            <a:avLst/>
          </a:prstGeom>
          <a:noFill/>
          <a:ln/>
        </p:spPr>
        <p:txBody>
          <a:bodyPr wrap="none" lIns="0" tIns="0" rIns="0" bIns="0" rtlCol="0" anchor="t"/>
          <a:lstStyle/>
          <a:p>
            <a:pPr>
              <a:lnSpc>
                <a:spcPts val="1833"/>
              </a:lnSpc>
            </a:pPr>
            <a:r>
              <a:rPr lang="en-US" sz="2400" b="1">
                <a:solidFill>
                  <a:srgbClr val="333333"/>
                </a:solidFill>
                <a:latin typeface="Calibri (Cuerpo)"/>
                <a:ea typeface="Nunito Sans Bold" pitchFamily="34" charset="-122"/>
                <a:cs typeface="Nunito Sans Bold" pitchFamily="34" charset="-120"/>
              </a:rPr>
              <a:t>Processing Impact</a:t>
            </a:r>
            <a:endParaRPr lang="en-US" sz="2400">
              <a:latin typeface="Calibri (Cuerpo)"/>
            </a:endParaRPr>
          </a:p>
        </p:txBody>
      </p:sp>
      <p:sp>
        <p:nvSpPr>
          <p:cNvPr id="10" name="Text 8"/>
          <p:cNvSpPr/>
          <p:nvPr/>
        </p:nvSpPr>
        <p:spPr>
          <a:xfrm>
            <a:off x="513137" y="1419682"/>
            <a:ext cx="10594832" cy="960041"/>
          </a:xfrm>
          <a:prstGeom prst="rect">
            <a:avLst/>
          </a:prstGeom>
          <a:noFill/>
          <a:ln/>
        </p:spPr>
        <p:txBody>
          <a:bodyPr wrap="square" lIns="0" tIns="0" rIns="0" bIns="0" rtlCol="0" anchor="t"/>
          <a:lstStyle/>
          <a:p>
            <a:pPr>
              <a:lnSpc>
                <a:spcPts val="1875"/>
              </a:lnSpc>
            </a:pPr>
            <a:r>
              <a:rPr lang="en-US" sz="2400">
                <a:solidFill>
                  <a:srgbClr val="333333"/>
                </a:solidFill>
                <a:latin typeface="Calibri (Cuerpo)"/>
                <a:ea typeface="Inter" pitchFamily="34" charset="-122"/>
                <a:cs typeface="Inter" pitchFamily="34" charset="-120"/>
              </a:rPr>
              <a:t>High-temperature treatments can degrade thermolabile nutrients including vitamins, polyphenols, omega-3 fatty acids, and bioactive peptides. Protein quality and amino acid bioavailability may be negatively affected without careful control.</a:t>
            </a:r>
            <a:endParaRPr lang="en-US" sz="2400">
              <a:latin typeface="Calibri (Cuerpo)"/>
            </a:endParaRPr>
          </a:p>
        </p:txBody>
      </p:sp>
      <p:sp>
        <p:nvSpPr>
          <p:cNvPr id="15" name="Shape 13"/>
          <p:cNvSpPr/>
          <p:nvPr/>
        </p:nvSpPr>
        <p:spPr>
          <a:xfrm>
            <a:off x="315494" y="2825992"/>
            <a:ext cx="10594834" cy="1622524"/>
          </a:xfrm>
          <a:prstGeom prst="roundRect">
            <a:avLst>
              <a:gd name="adj" fmla="val 5636"/>
            </a:avLst>
          </a:prstGeom>
          <a:solidFill>
            <a:srgbClr val="FFFFFF"/>
          </a:solidFill>
          <a:ln w="22860">
            <a:solidFill>
              <a:srgbClr val="5E8B8F"/>
            </a:solidFill>
            <a:prstDash val="solid"/>
          </a:ln>
        </p:spPr>
      </p:sp>
      <p:sp>
        <p:nvSpPr>
          <p:cNvPr id="16" name="Shape 14"/>
          <p:cNvSpPr/>
          <p:nvPr/>
        </p:nvSpPr>
        <p:spPr>
          <a:xfrm>
            <a:off x="296443" y="2825992"/>
            <a:ext cx="148928" cy="1622524"/>
          </a:xfrm>
          <a:prstGeom prst="roundRect">
            <a:avLst>
              <a:gd name="adj" fmla="val 82688"/>
            </a:avLst>
          </a:prstGeom>
          <a:solidFill>
            <a:srgbClr val="5E8B8F"/>
          </a:solidFill>
          <a:ln/>
        </p:spPr>
      </p:sp>
      <p:sp>
        <p:nvSpPr>
          <p:cNvPr id="17" name="Text 15"/>
          <p:cNvSpPr/>
          <p:nvPr/>
        </p:nvSpPr>
        <p:spPr>
          <a:xfrm>
            <a:off x="541712" y="2879561"/>
            <a:ext cx="3665025" cy="234355"/>
          </a:xfrm>
          <a:prstGeom prst="rect">
            <a:avLst/>
          </a:prstGeom>
          <a:noFill/>
          <a:ln/>
        </p:spPr>
        <p:txBody>
          <a:bodyPr wrap="none" lIns="0" tIns="0" rIns="0" bIns="0" rtlCol="0" anchor="t"/>
          <a:lstStyle/>
          <a:p>
            <a:pPr>
              <a:lnSpc>
                <a:spcPts val="1833"/>
              </a:lnSpc>
            </a:pPr>
            <a:r>
              <a:rPr lang="en-US" sz="2400" b="1">
                <a:solidFill>
                  <a:srgbClr val="333333"/>
                </a:solidFill>
                <a:latin typeface="Calibri (Cuerpo)"/>
                <a:ea typeface="Nunito Sans Bold" pitchFamily="34" charset="-122"/>
                <a:cs typeface="Nunito Sans Bold" pitchFamily="34" charset="-120"/>
              </a:rPr>
              <a:t>Consumer Skepticism</a:t>
            </a:r>
            <a:endParaRPr lang="en-US" sz="2400">
              <a:latin typeface="Calibri (Cuerpo)"/>
            </a:endParaRPr>
          </a:p>
        </p:txBody>
      </p:sp>
      <p:sp>
        <p:nvSpPr>
          <p:cNvPr id="18" name="Text 16"/>
          <p:cNvSpPr/>
          <p:nvPr/>
        </p:nvSpPr>
        <p:spPr>
          <a:xfrm>
            <a:off x="522857" y="3191940"/>
            <a:ext cx="10223440" cy="960041"/>
          </a:xfrm>
          <a:prstGeom prst="rect">
            <a:avLst/>
          </a:prstGeom>
          <a:noFill/>
          <a:ln/>
        </p:spPr>
        <p:txBody>
          <a:bodyPr wrap="square" lIns="0" tIns="0" rIns="0" bIns="0" rtlCol="0" anchor="t"/>
          <a:lstStyle/>
          <a:p>
            <a:pPr>
              <a:lnSpc>
                <a:spcPts val="1875"/>
              </a:lnSpc>
            </a:pPr>
            <a:r>
              <a:rPr lang="en-US" sz="2400">
                <a:solidFill>
                  <a:srgbClr val="333333"/>
                </a:solidFill>
                <a:latin typeface="Calibri (Cuerpo)"/>
                <a:ea typeface="Inter" pitchFamily="34" charset="-122"/>
                <a:cs typeface="Inter" pitchFamily="34" charset="-120"/>
              </a:rPr>
              <a:t>Growing resistance toward "ultra-processed" foods with long, unfamiliar ingredient lists. Use of GMOs, synthetic additives, or novel proteins can trigger public resistance without transparency and education.</a:t>
            </a:r>
            <a:endParaRPr lang="en-US" sz="2400">
              <a:latin typeface="Calibri (Cuerpo)"/>
            </a:endParaRPr>
          </a:p>
        </p:txBody>
      </p:sp>
      <p:sp>
        <p:nvSpPr>
          <p:cNvPr id="23" name="Shape 21"/>
          <p:cNvSpPr/>
          <p:nvPr/>
        </p:nvSpPr>
        <p:spPr>
          <a:xfrm>
            <a:off x="315494" y="4598536"/>
            <a:ext cx="10594834" cy="1622524"/>
          </a:xfrm>
          <a:prstGeom prst="roundRect">
            <a:avLst>
              <a:gd name="adj" fmla="val 5636"/>
            </a:avLst>
          </a:prstGeom>
          <a:solidFill>
            <a:srgbClr val="FFFFFF"/>
          </a:solidFill>
          <a:ln w="22860">
            <a:solidFill>
              <a:srgbClr val="84633F"/>
            </a:solidFill>
            <a:prstDash val="solid"/>
          </a:ln>
        </p:spPr>
      </p:sp>
      <p:sp>
        <p:nvSpPr>
          <p:cNvPr id="24" name="Shape 22"/>
          <p:cNvSpPr/>
          <p:nvPr/>
        </p:nvSpPr>
        <p:spPr>
          <a:xfrm>
            <a:off x="296443" y="4598536"/>
            <a:ext cx="148928" cy="1622524"/>
          </a:xfrm>
          <a:prstGeom prst="roundRect">
            <a:avLst>
              <a:gd name="adj" fmla="val 82688"/>
            </a:avLst>
          </a:prstGeom>
          <a:solidFill>
            <a:srgbClr val="84633F"/>
          </a:solidFill>
          <a:ln/>
        </p:spPr>
      </p:sp>
      <p:sp>
        <p:nvSpPr>
          <p:cNvPr id="25" name="Text 23"/>
          <p:cNvSpPr/>
          <p:nvPr/>
        </p:nvSpPr>
        <p:spPr>
          <a:xfrm>
            <a:off x="541713" y="4652104"/>
            <a:ext cx="4547930" cy="234355"/>
          </a:xfrm>
          <a:prstGeom prst="rect">
            <a:avLst/>
          </a:prstGeom>
          <a:noFill/>
          <a:ln/>
        </p:spPr>
        <p:txBody>
          <a:bodyPr wrap="none" lIns="0" tIns="0" rIns="0" bIns="0" rtlCol="0" anchor="t"/>
          <a:lstStyle/>
          <a:p>
            <a:pPr>
              <a:lnSpc>
                <a:spcPts val="1833"/>
              </a:lnSpc>
            </a:pPr>
            <a:r>
              <a:rPr lang="en-US" sz="2400" b="1">
                <a:solidFill>
                  <a:srgbClr val="333333"/>
                </a:solidFill>
                <a:latin typeface="Calibri (Cuerpo)"/>
                <a:ea typeface="Nunito Sans Bold" pitchFamily="34" charset="-122"/>
                <a:cs typeface="Nunito Sans Bold" pitchFamily="34" charset="-120"/>
              </a:rPr>
              <a:t>Regulatory Inconsistencies</a:t>
            </a:r>
            <a:endParaRPr lang="en-US" sz="2400">
              <a:latin typeface="Calibri (Cuerpo)"/>
            </a:endParaRPr>
          </a:p>
        </p:txBody>
      </p:sp>
      <p:sp>
        <p:nvSpPr>
          <p:cNvPr id="26" name="Text 24"/>
          <p:cNvSpPr/>
          <p:nvPr/>
        </p:nvSpPr>
        <p:spPr>
          <a:xfrm>
            <a:off x="524569" y="4962379"/>
            <a:ext cx="10223440" cy="960041"/>
          </a:xfrm>
          <a:prstGeom prst="rect">
            <a:avLst/>
          </a:prstGeom>
          <a:noFill/>
          <a:ln/>
        </p:spPr>
        <p:txBody>
          <a:bodyPr wrap="square" lIns="0" tIns="0" rIns="0" bIns="0" rtlCol="0" anchor="t"/>
          <a:lstStyle/>
          <a:p>
            <a:pPr>
              <a:lnSpc>
                <a:spcPts val="1875"/>
              </a:lnSpc>
            </a:pPr>
            <a:r>
              <a:rPr lang="en-US" sz="2400">
                <a:solidFill>
                  <a:srgbClr val="333333"/>
                </a:solidFill>
                <a:latin typeface="Calibri (Cuerpo)"/>
                <a:ea typeface="Inter" pitchFamily="34" charset="-122"/>
                <a:cs typeface="Inter" pitchFamily="34" charset="-120"/>
              </a:rPr>
              <a:t>Different jurisdictions vary in definitions, approvals, and labeling of plant-based products. Challenges in product standardization, labeling clarity, and cross-border marketing limit communication of nutritional and environmental advantages.</a:t>
            </a:r>
            <a:endParaRPr lang="en-US" sz="2400">
              <a:latin typeface="Calibri (Cuerpo)"/>
            </a:endParaRPr>
          </a:p>
        </p:txBody>
      </p:sp>
      <p:grpSp>
        <p:nvGrpSpPr>
          <p:cNvPr id="27" name="Group 23">
            <a:extLst>
              <a:ext uri="{FF2B5EF4-FFF2-40B4-BE49-F238E27FC236}">
                <a16:creationId xmlns:a16="http://schemas.microsoft.com/office/drawing/2014/main" id="{F7F36CAD-9C3E-44A2-81EE-048820CB0592}"/>
              </a:ext>
            </a:extLst>
          </p:cNvPr>
          <p:cNvGrpSpPr/>
          <p:nvPr/>
        </p:nvGrpSpPr>
        <p:grpSpPr>
          <a:xfrm>
            <a:off x="11100713" y="188387"/>
            <a:ext cx="1020523" cy="1782423"/>
            <a:chOff x="4413794" y="4725223"/>
            <a:chExt cx="421607" cy="978622"/>
          </a:xfrm>
        </p:grpSpPr>
        <p:grpSp>
          <p:nvGrpSpPr>
            <p:cNvPr id="28" name="Graphic 2">
              <a:extLst>
                <a:ext uri="{FF2B5EF4-FFF2-40B4-BE49-F238E27FC236}">
                  <a16:creationId xmlns:a16="http://schemas.microsoft.com/office/drawing/2014/main" id="{5739BB0A-E06A-4074-B189-881C43BA8D82}"/>
                </a:ext>
              </a:extLst>
            </p:cNvPr>
            <p:cNvGrpSpPr/>
            <p:nvPr/>
          </p:nvGrpSpPr>
          <p:grpSpPr>
            <a:xfrm>
              <a:off x="4413794" y="4757590"/>
              <a:ext cx="421607" cy="535957"/>
              <a:chOff x="4413794" y="4757590"/>
              <a:chExt cx="421607" cy="535957"/>
            </a:xfrm>
            <a:solidFill>
              <a:srgbClr val="75B543"/>
            </a:solidFill>
          </p:grpSpPr>
          <p:sp>
            <p:nvSpPr>
              <p:cNvPr id="36" name="Freeform 15">
                <a:extLst>
                  <a:ext uri="{FF2B5EF4-FFF2-40B4-BE49-F238E27FC236}">
                    <a16:creationId xmlns:a16="http://schemas.microsoft.com/office/drawing/2014/main" id="{F29122D5-D201-4300-AEAD-73F12B027C6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37" name="Freeform 16">
                <a:extLst>
                  <a:ext uri="{FF2B5EF4-FFF2-40B4-BE49-F238E27FC236}">
                    <a16:creationId xmlns:a16="http://schemas.microsoft.com/office/drawing/2014/main" id="{469F6B57-E249-4BE8-AE2F-7A33A934DC89}"/>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29" name="Graphic 2">
              <a:extLst>
                <a:ext uri="{FF2B5EF4-FFF2-40B4-BE49-F238E27FC236}">
                  <a16:creationId xmlns:a16="http://schemas.microsoft.com/office/drawing/2014/main" id="{23335CE0-DD5D-410B-B4DC-6B8D5FCB894D}"/>
                </a:ext>
              </a:extLst>
            </p:cNvPr>
            <p:cNvGrpSpPr/>
            <p:nvPr/>
          </p:nvGrpSpPr>
          <p:grpSpPr>
            <a:xfrm>
              <a:off x="4539076" y="4725223"/>
              <a:ext cx="126381" cy="222760"/>
              <a:chOff x="4539076" y="4725223"/>
              <a:chExt cx="126381" cy="222760"/>
            </a:xfrm>
            <a:solidFill>
              <a:srgbClr val="81CCB2"/>
            </a:solidFill>
          </p:grpSpPr>
          <p:sp>
            <p:nvSpPr>
              <p:cNvPr id="32" name="Freeform 7">
                <a:extLst>
                  <a:ext uri="{FF2B5EF4-FFF2-40B4-BE49-F238E27FC236}">
                    <a16:creationId xmlns:a16="http://schemas.microsoft.com/office/drawing/2014/main" id="{A88408BB-BEC8-4876-86E9-F8E7AA7E0A9A}"/>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33" name="Freeform 8">
                <a:extLst>
                  <a:ext uri="{FF2B5EF4-FFF2-40B4-BE49-F238E27FC236}">
                    <a16:creationId xmlns:a16="http://schemas.microsoft.com/office/drawing/2014/main" id="{B6FE19FA-28B0-440C-867A-160A3796483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34" name="Freeform 9">
                <a:extLst>
                  <a:ext uri="{FF2B5EF4-FFF2-40B4-BE49-F238E27FC236}">
                    <a16:creationId xmlns:a16="http://schemas.microsoft.com/office/drawing/2014/main" id="{46633041-765C-466A-9181-CED4EB761A6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35" name="Freeform 10">
                <a:extLst>
                  <a:ext uri="{FF2B5EF4-FFF2-40B4-BE49-F238E27FC236}">
                    <a16:creationId xmlns:a16="http://schemas.microsoft.com/office/drawing/2014/main" id="{5DBAAFB8-FF65-4BE9-BD3B-F6D04CA6257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30" name="Freeform 4">
              <a:extLst>
                <a:ext uri="{FF2B5EF4-FFF2-40B4-BE49-F238E27FC236}">
                  <a16:creationId xmlns:a16="http://schemas.microsoft.com/office/drawing/2014/main" id="{33CC2A2B-39BC-4E09-84D3-40D724BF0DAE}"/>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31" name="Freeform 5">
              <a:extLst>
                <a:ext uri="{FF2B5EF4-FFF2-40B4-BE49-F238E27FC236}">
                  <a16:creationId xmlns:a16="http://schemas.microsoft.com/office/drawing/2014/main" id="{E6029CAB-E0F0-4D75-BDBD-FBA506B703D0}"/>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1708809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73566" y="114895"/>
            <a:ext cx="4134843" cy="516732"/>
          </a:xfrm>
          <a:prstGeom prst="rect">
            <a:avLst/>
          </a:prstGeom>
          <a:noFill/>
          <a:ln/>
        </p:spPr>
        <p:txBody>
          <a:bodyPr wrap="none" lIns="0" tIns="0" rIns="0" bIns="0" rtlCol="0" anchor="t"/>
          <a:lstStyle/>
          <a:p>
            <a:pPr>
              <a:lnSpc>
                <a:spcPts val="4042"/>
              </a:lnSpc>
            </a:pPr>
            <a:r>
              <a:rPr lang="en-US" sz="4800" b="1" u="sng">
                <a:solidFill>
                  <a:srgbClr val="2C6756"/>
                </a:solidFill>
                <a:ea typeface="Nunito Sans Bold" pitchFamily="34" charset="-122"/>
              </a:rPr>
              <a:t>Key Takeaways</a:t>
            </a:r>
          </a:p>
        </p:txBody>
      </p:sp>
      <p:sp>
        <p:nvSpPr>
          <p:cNvPr id="3" name="Shape 1"/>
          <p:cNvSpPr/>
          <p:nvPr/>
        </p:nvSpPr>
        <p:spPr>
          <a:xfrm>
            <a:off x="318195" y="921060"/>
            <a:ext cx="5351859" cy="1494830"/>
          </a:xfrm>
          <a:prstGeom prst="roundRect">
            <a:avLst>
              <a:gd name="adj" fmla="val 4647"/>
            </a:avLst>
          </a:prstGeom>
          <a:solidFill>
            <a:srgbClr val="75B543"/>
          </a:solidFill>
          <a:ln w="7620">
            <a:solidFill>
              <a:srgbClr val="77A4A8"/>
            </a:solidFill>
            <a:prstDash val="solid"/>
          </a:ln>
        </p:spPr>
      </p:sp>
      <p:sp>
        <p:nvSpPr>
          <p:cNvPr id="4" name="Text 2"/>
          <p:cNvSpPr/>
          <p:nvPr/>
        </p:nvSpPr>
        <p:spPr>
          <a:xfrm>
            <a:off x="496192" y="1061740"/>
            <a:ext cx="2067421" cy="258465"/>
          </a:xfrm>
          <a:prstGeom prst="rect">
            <a:avLst/>
          </a:prstGeom>
          <a:noFill/>
          <a:ln/>
        </p:spPr>
        <p:txBody>
          <a:bodyPr wrap="none" lIns="0" tIns="0" rIns="0" bIns="0" rtlCol="0" anchor="t"/>
          <a:lstStyle/>
          <a:p>
            <a:pPr>
              <a:lnSpc>
                <a:spcPts val="2000"/>
              </a:lnSpc>
            </a:pPr>
            <a:r>
              <a:rPr lang="en-US" sz="2400" b="1">
                <a:solidFill>
                  <a:srgbClr val="021616"/>
                </a:solidFill>
                <a:latin typeface="Calibri (Cuerpo)"/>
                <a:ea typeface="Nunito Sans Bold" pitchFamily="34" charset="-122"/>
                <a:cs typeface="Nunito Sans Bold" pitchFamily="34" charset="-120"/>
              </a:rPr>
              <a:t>Nutritional Richness</a:t>
            </a:r>
            <a:endParaRPr lang="en-US" sz="2400">
              <a:solidFill>
                <a:srgbClr val="021616"/>
              </a:solidFill>
              <a:latin typeface="Calibri (Cuerpo)"/>
            </a:endParaRPr>
          </a:p>
        </p:txBody>
      </p:sp>
      <p:sp>
        <p:nvSpPr>
          <p:cNvPr id="5" name="Text 3"/>
          <p:cNvSpPr/>
          <p:nvPr/>
        </p:nvSpPr>
        <p:spPr>
          <a:xfrm>
            <a:off x="496192" y="1321309"/>
            <a:ext cx="5008563" cy="793849"/>
          </a:xfrm>
          <a:prstGeom prst="rect">
            <a:avLst/>
          </a:prstGeom>
          <a:noFill/>
          <a:ln/>
        </p:spPr>
        <p:txBody>
          <a:bodyPr wrap="square" lIns="0" tIns="0" rIns="0" bIns="0" rtlCol="0" anchor="t"/>
          <a:lstStyle/>
          <a:p>
            <a:pPr>
              <a:lnSpc>
                <a:spcPts val="2083"/>
              </a:lnSpc>
            </a:pPr>
            <a:r>
              <a:rPr lang="en-US" sz="2400">
                <a:solidFill>
                  <a:srgbClr val="FFFFFF"/>
                </a:solidFill>
                <a:latin typeface="Calibri (Cuerpo)"/>
                <a:ea typeface="Inter" pitchFamily="34" charset="-122"/>
                <a:cs typeface="Inter" pitchFamily="34" charset="-120"/>
              </a:rPr>
              <a:t>Legumes, whole grains, nuts, and seeds provide protein, fiber, healthy fats, and protective phytochemicals including polyphenols, flavonoids, and lignans</a:t>
            </a:r>
            <a:endParaRPr lang="en-US" sz="2400">
              <a:latin typeface="Calibri (Cuerpo)"/>
            </a:endParaRPr>
          </a:p>
        </p:txBody>
      </p:sp>
      <p:sp>
        <p:nvSpPr>
          <p:cNvPr id="6" name="Shape 4"/>
          <p:cNvSpPr/>
          <p:nvPr/>
        </p:nvSpPr>
        <p:spPr>
          <a:xfrm>
            <a:off x="5841702" y="890091"/>
            <a:ext cx="5351859" cy="1560908"/>
          </a:xfrm>
          <a:prstGeom prst="roundRect">
            <a:avLst>
              <a:gd name="adj" fmla="val 4647"/>
            </a:avLst>
          </a:prstGeom>
          <a:solidFill>
            <a:srgbClr val="75B543"/>
          </a:solidFill>
          <a:ln w="7620">
            <a:solidFill>
              <a:srgbClr val="77A4A8"/>
            </a:solidFill>
            <a:prstDash val="solid"/>
          </a:ln>
        </p:spPr>
      </p:sp>
      <p:sp>
        <p:nvSpPr>
          <p:cNvPr id="7" name="Text 5"/>
          <p:cNvSpPr/>
          <p:nvPr/>
        </p:nvSpPr>
        <p:spPr>
          <a:xfrm>
            <a:off x="6013350" y="1061740"/>
            <a:ext cx="2067421" cy="258465"/>
          </a:xfrm>
          <a:prstGeom prst="rect">
            <a:avLst/>
          </a:prstGeom>
          <a:noFill/>
          <a:ln/>
        </p:spPr>
        <p:txBody>
          <a:bodyPr wrap="none" lIns="0" tIns="0" rIns="0" bIns="0" rtlCol="0" anchor="t"/>
          <a:lstStyle/>
          <a:p>
            <a:pPr>
              <a:lnSpc>
                <a:spcPts val="2000"/>
              </a:lnSpc>
            </a:pPr>
            <a:r>
              <a:rPr lang="en-US" sz="2400" b="1">
                <a:solidFill>
                  <a:srgbClr val="000000"/>
                </a:solidFill>
                <a:latin typeface="Calibri (Cuerpo)"/>
                <a:ea typeface="Nunito Sans Bold" pitchFamily="34" charset="-122"/>
                <a:cs typeface="Nunito Sans Bold" pitchFamily="34" charset="-120"/>
              </a:rPr>
              <a:t>Functional Bioactives</a:t>
            </a:r>
            <a:endParaRPr lang="en-US" sz="2400">
              <a:latin typeface="Calibri (Cuerpo)"/>
            </a:endParaRPr>
          </a:p>
        </p:txBody>
      </p:sp>
      <p:sp>
        <p:nvSpPr>
          <p:cNvPr id="8" name="Text 6"/>
          <p:cNvSpPr/>
          <p:nvPr/>
        </p:nvSpPr>
        <p:spPr>
          <a:xfrm>
            <a:off x="6013350" y="1336694"/>
            <a:ext cx="5008563" cy="529233"/>
          </a:xfrm>
          <a:prstGeom prst="rect">
            <a:avLst/>
          </a:prstGeom>
          <a:noFill/>
          <a:ln/>
        </p:spPr>
        <p:txBody>
          <a:bodyPr wrap="square" lIns="0" tIns="0" rIns="0" bIns="0" rtlCol="0" anchor="t"/>
          <a:lstStyle/>
          <a:p>
            <a:pPr>
              <a:lnSpc>
                <a:spcPts val="2083"/>
              </a:lnSpc>
            </a:pPr>
            <a:r>
              <a:rPr lang="en-US" sz="2400">
                <a:solidFill>
                  <a:schemeClr val="bg1"/>
                </a:solidFill>
                <a:latin typeface="Calibri (Cuerpo)"/>
                <a:ea typeface="Inter" pitchFamily="34" charset="-122"/>
                <a:cs typeface="Inter" pitchFamily="34" charset="-120"/>
              </a:rPr>
              <a:t>Isoflavones, phytosterols, β-glucans, and omega-3 fatty acids contribute to cardiovascular, metabolic, and immune health</a:t>
            </a:r>
            <a:endParaRPr lang="en-US" sz="2400">
              <a:solidFill>
                <a:schemeClr val="bg1"/>
              </a:solidFill>
              <a:latin typeface="Calibri (Cuerpo)"/>
            </a:endParaRPr>
          </a:p>
        </p:txBody>
      </p:sp>
      <p:sp>
        <p:nvSpPr>
          <p:cNvPr id="9" name="Shape 7"/>
          <p:cNvSpPr/>
          <p:nvPr/>
        </p:nvSpPr>
        <p:spPr>
          <a:xfrm>
            <a:off x="324544" y="2550219"/>
            <a:ext cx="5351859" cy="1891892"/>
          </a:xfrm>
          <a:prstGeom prst="roundRect">
            <a:avLst>
              <a:gd name="adj" fmla="val 4647"/>
            </a:avLst>
          </a:prstGeom>
          <a:solidFill>
            <a:srgbClr val="75B543"/>
          </a:solidFill>
          <a:ln w="7620">
            <a:solidFill>
              <a:srgbClr val="77A4A8"/>
            </a:solidFill>
            <a:prstDash val="solid"/>
          </a:ln>
        </p:spPr>
      </p:sp>
      <p:sp>
        <p:nvSpPr>
          <p:cNvPr id="10" name="Text 8"/>
          <p:cNvSpPr/>
          <p:nvPr/>
        </p:nvSpPr>
        <p:spPr>
          <a:xfrm>
            <a:off x="496192" y="2721868"/>
            <a:ext cx="2191147" cy="258465"/>
          </a:xfrm>
          <a:prstGeom prst="rect">
            <a:avLst/>
          </a:prstGeom>
          <a:noFill/>
          <a:ln/>
        </p:spPr>
        <p:txBody>
          <a:bodyPr wrap="none" lIns="0" tIns="0" rIns="0" bIns="0" rtlCol="0" anchor="t"/>
          <a:lstStyle/>
          <a:p>
            <a:pPr>
              <a:lnSpc>
                <a:spcPts val="2000"/>
              </a:lnSpc>
            </a:pPr>
            <a:r>
              <a:rPr lang="en-US" sz="2400" b="1">
                <a:solidFill>
                  <a:srgbClr val="021616"/>
                </a:solidFill>
                <a:latin typeface="Calibri (Cuerpo)"/>
                <a:ea typeface="Nunito Sans Bold" pitchFamily="34" charset="-122"/>
                <a:cs typeface="Nunito Sans Bold" pitchFamily="34" charset="-120"/>
              </a:rPr>
              <a:t>Enhancement Methods</a:t>
            </a:r>
            <a:endParaRPr lang="en-US" sz="2400">
              <a:solidFill>
                <a:srgbClr val="021616"/>
              </a:solidFill>
              <a:latin typeface="Calibri (Cuerpo)"/>
            </a:endParaRPr>
          </a:p>
        </p:txBody>
      </p:sp>
      <p:sp>
        <p:nvSpPr>
          <p:cNvPr id="11" name="Text 9"/>
          <p:cNvSpPr/>
          <p:nvPr/>
        </p:nvSpPr>
        <p:spPr>
          <a:xfrm>
            <a:off x="496191" y="2980333"/>
            <a:ext cx="5173863" cy="793849"/>
          </a:xfrm>
          <a:prstGeom prst="rect">
            <a:avLst/>
          </a:prstGeom>
          <a:noFill/>
          <a:ln/>
        </p:spPr>
        <p:txBody>
          <a:bodyPr wrap="square" lIns="0" tIns="0" rIns="0" bIns="0" rtlCol="0" anchor="t"/>
          <a:lstStyle/>
          <a:p>
            <a:pPr>
              <a:lnSpc>
                <a:spcPts val="2083"/>
              </a:lnSpc>
            </a:pPr>
            <a:r>
              <a:rPr lang="en-US" sz="2400">
                <a:solidFill>
                  <a:srgbClr val="FFFFFF"/>
                </a:solidFill>
                <a:latin typeface="Calibri (Cuerpo)"/>
                <a:ea typeface="Inter" pitchFamily="34" charset="-122"/>
                <a:cs typeface="Inter" pitchFamily="34" charset="-120"/>
              </a:rPr>
              <a:t>Traditional techniques (sprouting, fermentation) and advanced technologies (extrusion, HHP) improve digestibility, reduce anti-nutrients, and increase bioavailability</a:t>
            </a:r>
            <a:endParaRPr lang="en-US" sz="2400">
              <a:latin typeface="Calibri (Cuerpo)"/>
            </a:endParaRPr>
          </a:p>
        </p:txBody>
      </p:sp>
      <p:sp>
        <p:nvSpPr>
          <p:cNvPr id="12" name="Shape 10"/>
          <p:cNvSpPr/>
          <p:nvPr/>
        </p:nvSpPr>
        <p:spPr>
          <a:xfrm>
            <a:off x="5841702" y="2550218"/>
            <a:ext cx="5351859" cy="1922861"/>
          </a:xfrm>
          <a:prstGeom prst="roundRect">
            <a:avLst>
              <a:gd name="adj" fmla="val 4647"/>
            </a:avLst>
          </a:prstGeom>
          <a:solidFill>
            <a:srgbClr val="75B543"/>
          </a:solidFill>
          <a:ln w="7620">
            <a:solidFill>
              <a:srgbClr val="77A4A8"/>
            </a:solidFill>
            <a:prstDash val="solid"/>
          </a:ln>
        </p:spPr>
      </p:sp>
      <p:sp>
        <p:nvSpPr>
          <p:cNvPr id="13" name="Text 11"/>
          <p:cNvSpPr/>
          <p:nvPr/>
        </p:nvSpPr>
        <p:spPr>
          <a:xfrm>
            <a:off x="6013350" y="2721868"/>
            <a:ext cx="2067421" cy="258465"/>
          </a:xfrm>
          <a:prstGeom prst="rect">
            <a:avLst/>
          </a:prstGeom>
          <a:noFill/>
          <a:ln/>
        </p:spPr>
        <p:txBody>
          <a:bodyPr wrap="none" lIns="0" tIns="0" rIns="0" bIns="0" rtlCol="0" anchor="t"/>
          <a:lstStyle/>
          <a:p>
            <a:pPr>
              <a:lnSpc>
                <a:spcPts val="2000"/>
              </a:lnSpc>
            </a:pPr>
            <a:r>
              <a:rPr lang="en-US" sz="2400" b="1">
                <a:solidFill>
                  <a:srgbClr val="021616"/>
                </a:solidFill>
                <a:latin typeface="Calibri (Cuerpo)"/>
                <a:ea typeface="Nunito Sans Bold" pitchFamily="34" charset="-122"/>
                <a:cs typeface="Nunito Sans Bold" pitchFamily="34" charset="-120"/>
              </a:rPr>
              <a:t>Sustainability Impact</a:t>
            </a:r>
            <a:endParaRPr lang="en-US" sz="2400">
              <a:solidFill>
                <a:srgbClr val="021616"/>
              </a:solidFill>
              <a:latin typeface="Calibri (Cuerpo)"/>
            </a:endParaRPr>
          </a:p>
        </p:txBody>
      </p:sp>
      <p:sp>
        <p:nvSpPr>
          <p:cNvPr id="14" name="Text 12"/>
          <p:cNvSpPr/>
          <p:nvPr/>
        </p:nvSpPr>
        <p:spPr>
          <a:xfrm>
            <a:off x="6013350" y="3079552"/>
            <a:ext cx="5093674" cy="793849"/>
          </a:xfrm>
          <a:prstGeom prst="rect">
            <a:avLst/>
          </a:prstGeom>
          <a:noFill/>
          <a:ln/>
        </p:spPr>
        <p:txBody>
          <a:bodyPr wrap="square" lIns="0" tIns="0" rIns="0" bIns="0" rtlCol="0" anchor="t"/>
          <a:lstStyle/>
          <a:p>
            <a:pPr>
              <a:lnSpc>
                <a:spcPts val="2083"/>
              </a:lnSpc>
            </a:pPr>
            <a:r>
              <a:rPr lang="en-US" sz="2400">
                <a:solidFill>
                  <a:srgbClr val="FFFFFF"/>
                </a:solidFill>
                <a:latin typeface="Calibri (Cuerpo)"/>
                <a:ea typeface="Inter" pitchFamily="34" charset="-122"/>
                <a:cs typeface="Inter" pitchFamily="34" charset="-120"/>
              </a:rPr>
              <a:t>Plant-based diets support environmental goals and public health when paired with nutrient-dense, minimally processed foods</a:t>
            </a:r>
            <a:endParaRPr lang="en-US" sz="2400">
              <a:latin typeface="Calibri (Cuerpo)"/>
            </a:endParaRPr>
          </a:p>
        </p:txBody>
      </p:sp>
      <p:sp>
        <p:nvSpPr>
          <p:cNvPr id="15" name="Shape 13"/>
          <p:cNvSpPr/>
          <p:nvPr/>
        </p:nvSpPr>
        <p:spPr>
          <a:xfrm>
            <a:off x="407193" y="4731544"/>
            <a:ext cx="10869018" cy="26988"/>
          </a:xfrm>
          <a:prstGeom prst="rect">
            <a:avLst/>
          </a:prstGeom>
          <a:solidFill>
            <a:srgbClr val="333333">
              <a:alpha val="50000"/>
            </a:srgbClr>
          </a:solidFill>
          <a:ln/>
        </p:spPr>
      </p:sp>
      <p:sp>
        <p:nvSpPr>
          <p:cNvPr id="16" name="Text 14"/>
          <p:cNvSpPr/>
          <p:nvPr/>
        </p:nvSpPr>
        <p:spPr>
          <a:xfrm>
            <a:off x="572493" y="4901425"/>
            <a:ext cx="10869018" cy="793849"/>
          </a:xfrm>
          <a:prstGeom prst="rect">
            <a:avLst/>
          </a:prstGeom>
          <a:noFill/>
          <a:ln/>
        </p:spPr>
        <p:txBody>
          <a:bodyPr wrap="square" lIns="0" tIns="0" rIns="0" bIns="0" rtlCol="0" anchor="t"/>
          <a:lstStyle/>
          <a:p>
            <a:pPr>
              <a:lnSpc>
                <a:spcPts val="2083"/>
              </a:lnSpc>
            </a:pPr>
            <a:r>
              <a:rPr lang="en-US" sz="2400" b="1">
                <a:solidFill>
                  <a:srgbClr val="333333"/>
                </a:solidFill>
                <a:latin typeface="Calibri (Cuerpo)"/>
                <a:ea typeface="Inter" pitchFamily="34" charset="-122"/>
                <a:cs typeface="Inter" pitchFamily="34" charset="-120"/>
              </a:rPr>
              <a:t>Future Direction:</a:t>
            </a:r>
            <a:r>
              <a:rPr lang="en-US" sz="2400">
                <a:solidFill>
                  <a:srgbClr val="333333"/>
                </a:solidFill>
                <a:latin typeface="Calibri (Cuerpo)"/>
                <a:ea typeface="Inter" pitchFamily="34" charset="-122"/>
                <a:cs typeface="Inter" pitchFamily="34" charset="-120"/>
              </a:rPr>
              <a:t> Continued innovation must balance functionality, safety, cultural acceptance, and transparent communication to support a healthier, more sustainable food system. Almost half the global population now regularly includes plant-based products in their diet, making industry innovation essential to meet growing consumer demand.</a:t>
            </a:r>
            <a:endParaRPr lang="en-US" sz="2400">
              <a:latin typeface="Calibri (Cuerp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49647" y="240407"/>
            <a:ext cx="2185789" cy="273149"/>
          </a:xfrm>
          <a:prstGeom prst="rect">
            <a:avLst/>
          </a:prstGeom>
          <a:noFill/>
          <a:ln/>
        </p:spPr>
        <p:txBody>
          <a:bodyPr wrap="none" lIns="0" tIns="0" rIns="0" bIns="0" rtlCol="0" anchor="t"/>
          <a:lstStyle/>
          <a:p>
            <a:pPr>
              <a:lnSpc>
                <a:spcPts val="2125"/>
              </a:lnSpc>
            </a:pPr>
            <a:r>
              <a:rPr lang="en-US" sz="3600" b="1" u="sng">
                <a:solidFill>
                  <a:srgbClr val="2C6756"/>
                </a:solidFill>
                <a:ea typeface="Nunito Sans Bold" pitchFamily="34" charset="-122"/>
              </a:rPr>
              <a:t>GLOSSARY</a:t>
            </a:r>
            <a:r>
              <a:rPr lang="en-US" sz="2800" b="1">
                <a:solidFill>
                  <a:srgbClr val="2C6756"/>
                </a:solidFill>
                <a:ea typeface="Nunito Sans Bold" pitchFamily="34" charset="-122"/>
                <a:cs typeface="Nunito Sans Bold" pitchFamily="34" charset="-120"/>
              </a:rPr>
              <a:t> </a:t>
            </a:r>
          </a:p>
        </p:txBody>
      </p:sp>
      <p:pic>
        <p:nvPicPr>
          <p:cNvPr id="9" name="Imagen 8">
            <a:extLst>
              <a:ext uri="{FF2B5EF4-FFF2-40B4-BE49-F238E27FC236}">
                <a16:creationId xmlns:a16="http://schemas.microsoft.com/office/drawing/2014/main" id="{4488B834-0FD6-4240-A4E5-D6E64A987E11}"/>
              </a:ext>
            </a:extLst>
          </p:cNvPr>
          <p:cNvPicPr>
            <a:picLocks noChangeAspect="1"/>
          </p:cNvPicPr>
          <p:nvPr/>
        </p:nvPicPr>
        <p:blipFill>
          <a:blip r:embed="rId3"/>
          <a:stretch>
            <a:fillRect/>
          </a:stretch>
        </p:blipFill>
        <p:spPr>
          <a:xfrm>
            <a:off x="1166913" y="747909"/>
            <a:ext cx="9459378" cy="5869683"/>
          </a:xfrm>
          <a:prstGeom prst="rect">
            <a:avLst/>
          </a:prstGeom>
        </p:spPr>
      </p:pic>
    </p:spTree>
    <p:extLst>
      <p:ext uri="{BB962C8B-B14F-4D97-AF65-F5344CB8AC3E}">
        <p14:creationId xmlns:p14="http://schemas.microsoft.com/office/powerpoint/2010/main" val="61310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4ACE60-B120-181B-8F59-8ECB8C6F5445}"/>
              </a:ext>
            </a:extLst>
          </p:cNvPr>
          <p:cNvGrpSpPr/>
          <p:nvPr/>
        </p:nvGrpSpPr>
        <p:grpSpPr>
          <a:xfrm>
            <a:off x="-209973" y="0"/>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C8A52472-8DCA-EFF5-13C4-C7366780F8E9}"/>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F49083E5-080F-8F9B-4DAF-DD9933A2C38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6584811-C67B-9465-56C6-29BA0694DA64}"/>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4569438E-9480-53D5-CBE9-607C8F048E99}"/>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95FE91B9-B572-FFCD-331F-6B3147B42B1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30E8210-3DED-6BFC-5440-4AA6B778630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AB4DF70-D9DD-4D76-7E6B-5FBB55459425}"/>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949A44-9F1E-158E-0CC3-E34765F3DC6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5AF1EFB7-073E-760D-C22F-AB4137867A01}"/>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CA8CEDA-644B-37B5-BE38-713F2099256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5" name="Rectángulo 24">
            <a:extLst>
              <a:ext uri="{FF2B5EF4-FFF2-40B4-BE49-F238E27FC236}">
                <a16:creationId xmlns:a16="http://schemas.microsoft.com/office/drawing/2014/main" id="{BD074636-EA58-4429-8C0E-56AE1E024E70}"/>
              </a:ext>
            </a:extLst>
          </p:cNvPr>
          <p:cNvSpPr/>
          <p:nvPr/>
        </p:nvSpPr>
        <p:spPr>
          <a:xfrm>
            <a:off x="64321" y="4114787"/>
            <a:ext cx="2360518" cy="350417"/>
          </a:xfrm>
          <a:prstGeom prst="rect">
            <a:avLst/>
          </a:prstGeom>
          <a:noFill/>
          <a:ln/>
        </p:spPr>
        <p:txBody>
          <a:bodyPr wrap="none" lIns="0" tIns="0" rIns="0" bIns="0" rtlCol="0" anchor="t"/>
          <a:lstStyle/>
          <a:p>
            <a:pPr>
              <a:lnSpc>
                <a:spcPts val="2125"/>
              </a:lnSpc>
            </a:pPr>
            <a:r>
              <a:rPr lang="es-ES" sz="3600" b="1">
                <a:solidFill>
                  <a:srgbClr val="2C6756"/>
                </a:solidFill>
                <a:ea typeface="Nunito Sans Bold" pitchFamily="34" charset="-122"/>
              </a:rPr>
              <a:t> </a:t>
            </a:r>
            <a:r>
              <a:rPr lang="es-ES" sz="3600" b="1" u="sng">
                <a:solidFill>
                  <a:srgbClr val="2C6756"/>
                </a:solidFill>
                <a:ea typeface="Nunito Sans Bold" pitchFamily="34" charset="-122"/>
              </a:rPr>
              <a:t>LEARN WATCHING </a:t>
            </a:r>
          </a:p>
        </p:txBody>
      </p:sp>
      <p:pic>
        <p:nvPicPr>
          <p:cNvPr id="2" name="Elementos multimedia en línea 1" title="The Power of Plants | Danielle Arsenault | TEDxAbbotsford">
            <a:hlinkClick r:id="" action="ppaction://media"/>
            <a:extLst>
              <a:ext uri="{FF2B5EF4-FFF2-40B4-BE49-F238E27FC236}">
                <a16:creationId xmlns:a16="http://schemas.microsoft.com/office/drawing/2014/main" id="{2AD63102-8B46-4A66-927F-C3B891897F13}"/>
              </a:ext>
            </a:extLst>
          </p:cNvPr>
          <p:cNvPicPr>
            <a:picLocks noRot="1" noChangeAspect="1"/>
          </p:cNvPicPr>
          <p:nvPr>
            <a:videoFile r:link="rId1"/>
          </p:nvPr>
        </p:nvPicPr>
        <p:blipFill>
          <a:blip r:embed="rId3"/>
          <a:stretch>
            <a:fillRect/>
          </a:stretch>
        </p:blipFill>
        <p:spPr>
          <a:xfrm>
            <a:off x="6240432" y="162737"/>
            <a:ext cx="5806690" cy="3266263"/>
          </a:xfrm>
          <a:prstGeom prst="rect">
            <a:avLst/>
          </a:prstGeom>
        </p:spPr>
      </p:pic>
    </p:spTree>
    <p:extLst>
      <p:ext uri="{BB962C8B-B14F-4D97-AF65-F5344CB8AC3E}">
        <p14:creationId xmlns:p14="http://schemas.microsoft.com/office/powerpoint/2010/main" val="3137271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875E554-D98C-4B98-AE40-E1AFBC2E56E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7064" y="1053095"/>
            <a:ext cx="3855336" cy="4563933"/>
          </a:xfrm>
          <a:prstGeom prst="rect">
            <a:avLst/>
          </a:prstGeom>
        </p:spPr>
      </p:pic>
      <p:sp>
        <p:nvSpPr>
          <p:cNvPr id="7" name="Text 0">
            <a:extLst>
              <a:ext uri="{FF2B5EF4-FFF2-40B4-BE49-F238E27FC236}">
                <a16:creationId xmlns:a16="http://schemas.microsoft.com/office/drawing/2014/main" id="{3579EEB9-AC69-4F8A-B937-2F6196D77582}"/>
              </a:ext>
            </a:extLst>
          </p:cNvPr>
          <p:cNvSpPr/>
          <p:nvPr/>
        </p:nvSpPr>
        <p:spPr>
          <a:xfrm>
            <a:off x="107064" y="331537"/>
            <a:ext cx="2185789" cy="273149"/>
          </a:xfrm>
          <a:prstGeom prst="rect">
            <a:avLst/>
          </a:prstGeom>
          <a:noFill/>
          <a:ln/>
        </p:spPr>
        <p:txBody>
          <a:bodyPr wrap="none" lIns="0" tIns="0" rIns="0" bIns="0" rtlCol="0" anchor="t"/>
          <a:lstStyle/>
          <a:p>
            <a:pPr>
              <a:lnSpc>
                <a:spcPts val="2125"/>
              </a:lnSpc>
            </a:pPr>
            <a:r>
              <a:rPr lang="en-US" sz="4800" b="1" u="sng">
                <a:solidFill>
                  <a:srgbClr val="2C6756"/>
                </a:solidFill>
                <a:ea typeface="Nunito Sans Bold" pitchFamily="34" charset="-122"/>
              </a:rPr>
              <a:t>If You Want To Know More</a:t>
            </a:r>
          </a:p>
        </p:txBody>
      </p:sp>
      <p:sp>
        <p:nvSpPr>
          <p:cNvPr id="8" name="Rectángulo 7">
            <a:extLst>
              <a:ext uri="{FF2B5EF4-FFF2-40B4-BE49-F238E27FC236}">
                <a16:creationId xmlns:a16="http://schemas.microsoft.com/office/drawing/2014/main" id="{4F757531-31EC-45E0-8076-B2B46FBFEA62}"/>
              </a:ext>
            </a:extLst>
          </p:cNvPr>
          <p:cNvSpPr/>
          <p:nvPr/>
        </p:nvSpPr>
        <p:spPr>
          <a:xfrm>
            <a:off x="4078513" y="1053096"/>
            <a:ext cx="7750629" cy="3785652"/>
          </a:xfrm>
          <a:prstGeom prst="rect">
            <a:avLst/>
          </a:prstGeom>
        </p:spPr>
        <p:txBody>
          <a:bodyPr wrap="square">
            <a:spAutoFit/>
          </a:bodyPr>
          <a:lstStyle/>
          <a:p>
            <a:pPr marL="285750" lvl="0" indent="-285750" algn="just">
              <a:buFont typeface="Courier New" panose="02070309020205020404" pitchFamily="49" charset="0"/>
              <a:buChar char="o"/>
            </a:pPr>
            <a:r>
              <a:rPr lang="en-IE" sz="2400">
                <a:solidFill>
                  <a:srgbClr val="021616"/>
                </a:solidFill>
              </a:rPr>
              <a:t>European Food Safety Authority (EFSA). (2023). Plant-based alternatives: Nutritional composition and implications for health (EFSA Supporting Publications 2023: EN-7912). https://doi.org/10.2903/sp.efsa.2023.EN-7912</a:t>
            </a:r>
            <a:endParaRPr lang="es-ES" sz="2400">
              <a:solidFill>
                <a:srgbClr val="021616"/>
              </a:solidFill>
            </a:endParaRPr>
          </a:p>
          <a:p>
            <a:pPr marL="285750" lvl="0" indent="-285750" algn="just">
              <a:buFont typeface="Courier New" panose="02070309020205020404" pitchFamily="49" charset="0"/>
              <a:buChar char="o"/>
            </a:pPr>
            <a:r>
              <a:rPr lang="en-IE" sz="2400">
                <a:solidFill>
                  <a:srgbClr val="021616"/>
                </a:solidFill>
              </a:rPr>
              <a:t>World Health Organization (WHO) &amp; Food and Agriculture Organization of the United Nations (FAO). (2003). Diet, nutrition and the prevention of chronic diseases (WHO Technical Report Series 916). </a:t>
            </a:r>
            <a:r>
              <a:rPr lang="en-IE" sz="2400">
                <a:solidFill>
                  <a:srgbClr val="021616"/>
                </a:solidFill>
                <a:hlinkClick r:id="rId4">
                  <a:extLst>
                    <a:ext uri="{A12FA001-AC4F-418D-AE19-62706E023703}">
                      <ahyp:hlinkClr xmlns:ahyp="http://schemas.microsoft.com/office/drawing/2018/hyperlinkcolor" val="tx"/>
                    </a:ext>
                  </a:extLst>
                </a:hlinkClick>
              </a:rPr>
              <a:t>https://www.who.int/publications/i/item/924120916X</a:t>
            </a:r>
            <a:endParaRPr lang="es-ES" sz="2400">
              <a:solidFill>
                <a:srgbClr val="021616"/>
              </a:solidFill>
            </a:endParaRPr>
          </a:p>
        </p:txBody>
      </p:sp>
      <p:grpSp>
        <p:nvGrpSpPr>
          <p:cNvPr id="10" name="Group 23">
            <a:extLst>
              <a:ext uri="{FF2B5EF4-FFF2-40B4-BE49-F238E27FC236}">
                <a16:creationId xmlns:a16="http://schemas.microsoft.com/office/drawing/2014/main" id="{1E170D5C-4A76-4F12-922C-AF8F45FD297D}"/>
              </a:ext>
            </a:extLst>
          </p:cNvPr>
          <p:cNvGrpSpPr/>
          <p:nvPr/>
        </p:nvGrpSpPr>
        <p:grpSpPr>
          <a:xfrm>
            <a:off x="289405" y="4847854"/>
            <a:ext cx="1020523" cy="1782423"/>
            <a:chOff x="4413794" y="4725223"/>
            <a:chExt cx="421607" cy="978622"/>
          </a:xfrm>
        </p:grpSpPr>
        <p:grpSp>
          <p:nvGrpSpPr>
            <p:cNvPr id="11" name="Graphic 2">
              <a:extLst>
                <a:ext uri="{FF2B5EF4-FFF2-40B4-BE49-F238E27FC236}">
                  <a16:creationId xmlns:a16="http://schemas.microsoft.com/office/drawing/2014/main" id="{9EB8CDED-53A9-4B4C-8F0B-22556C059126}"/>
                </a:ext>
              </a:extLst>
            </p:cNvPr>
            <p:cNvGrpSpPr/>
            <p:nvPr/>
          </p:nvGrpSpPr>
          <p:grpSpPr>
            <a:xfrm>
              <a:off x="4413794" y="4757590"/>
              <a:ext cx="421607" cy="535957"/>
              <a:chOff x="4413794" y="4757590"/>
              <a:chExt cx="421607" cy="535957"/>
            </a:xfrm>
            <a:solidFill>
              <a:srgbClr val="75B543"/>
            </a:solidFill>
          </p:grpSpPr>
          <p:sp>
            <p:nvSpPr>
              <p:cNvPr id="19" name="Freeform 15">
                <a:extLst>
                  <a:ext uri="{FF2B5EF4-FFF2-40B4-BE49-F238E27FC236}">
                    <a16:creationId xmlns:a16="http://schemas.microsoft.com/office/drawing/2014/main" id="{BA027BDE-852C-4FB6-802C-148615712C6B}"/>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20" name="Freeform 16">
                <a:extLst>
                  <a:ext uri="{FF2B5EF4-FFF2-40B4-BE49-F238E27FC236}">
                    <a16:creationId xmlns:a16="http://schemas.microsoft.com/office/drawing/2014/main" id="{5C6D4206-7D62-42D7-A4C6-E5421184ADC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12" name="Graphic 2">
              <a:extLst>
                <a:ext uri="{FF2B5EF4-FFF2-40B4-BE49-F238E27FC236}">
                  <a16:creationId xmlns:a16="http://schemas.microsoft.com/office/drawing/2014/main" id="{E4F413B5-8CBC-462D-A2E2-DEC5B7E50D09}"/>
                </a:ext>
              </a:extLst>
            </p:cNvPr>
            <p:cNvGrpSpPr/>
            <p:nvPr/>
          </p:nvGrpSpPr>
          <p:grpSpPr>
            <a:xfrm>
              <a:off x="4539076" y="4725223"/>
              <a:ext cx="126381" cy="222760"/>
              <a:chOff x="4539076" y="4725223"/>
              <a:chExt cx="126381" cy="222760"/>
            </a:xfrm>
            <a:solidFill>
              <a:srgbClr val="81CCB2"/>
            </a:solidFill>
          </p:grpSpPr>
          <p:sp>
            <p:nvSpPr>
              <p:cNvPr id="15" name="Freeform 7">
                <a:extLst>
                  <a:ext uri="{FF2B5EF4-FFF2-40B4-BE49-F238E27FC236}">
                    <a16:creationId xmlns:a16="http://schemas.microsoft.com/office/drawing/2014/main" id="{6524FB7C-249B-4F95-94FA-FAA5F0552A64}"/>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16" name="Freeform 8">
                <a:extLst>
                  <a:ext uri="{FF2B5EF4-FFF2-40B4-BE49-F238E27FC236}">
                    <a16:creationId xmlns:a16="http://schemas.microsoft.com/office/drawing/2014/main" id="{851F5978-E9D6-4641-A8CC-CF47B5F0B72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17" name="Freeform 9">
                <a:extLst>
                  <a:ext uri="{FF2B5EF4-FFF2-40B4-BE49-F238E27FC236}">
                    <a16:creationId xmlns:a16="http://schemas.microsoft.com/office/drawing/2014/main" id="{8FE80D19-EA51-400C-AED2-61102D063C92}"/>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18" name="Freeform 10">
                <a:extLst>
                  <a:ext uri="{FF2B5EF4-FFF2-40B4-BE49-F238E27FC236}">
                    <a16:creationId xmlns:a16="http://schemas.microsoft.com/office/drawing/2014/main" id="{58EB51DA-65A1-43C2-A759-BF92257D7FF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13" name="Freeform 4">
              <a:extLst>
                <a:ext uri="{FF2B5EF4-FFF2-40B4-BE49-F238E27FC236}">
                  <a16:creationId xmlns:a16="http://schemas.microsoft.com/office/drawing/2014/main" id="{4795CA8F-F1E7-4985-97AF-0F6E0C965B8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14" name="Freeform 5">
              <a:extLst>
                <a:ext uri="{FF2B5EF4-FFF2-40B4-BE49-F238E27FC236}">
                  <a16:creationId xmlns:a16="http://schemas.microsoft.com/office/drawing/2014/main" id="{C3D971B7-9C27-4CEE-8966-541DCF7959C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934287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561666" y="1961592"/>
            <a:ext cx="5632585" cy="2942484"/>
          </a:xfrm>
        </p:spPr>
        <p:txBody>
          <a:bodyPr lIns="91440" tIns="45720" rIns="91440" bIns="45720" anchor="t">
            <a:noAutofit/>
          </a:bodyPr>
          <a:lstStyle/>
          <a:p>
            <a:pPr algn="just"/>
            <a:r>
              <a:rPr lang="en-US" b="1" dirty="0"/>
              <a:t>Non-thermal Technologies-HHP for Safe, Sustainable &amp; Healthy Plant- based Products</a:t>
            </a:r>
            <a:endParaRPr lang="en-US" b="1" dirty="0">
              <a:ea typeface="Calibri"/>
              <a:cs typeface="Calibri"/>
            </a:endParaRP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7107704" y="806817"/>
            <a:ext cx="2066906" cy="583200"/>
          </a:xfrm>
        </p:spPr>
        <p:txBody>
          <a:bodyPr/>
          <a:lstStyle/>
          <a:p>
            <a:r>
              <a:rPr lang="en-US"/>
              <a:t>02</a:t>
            </a:r>
          </a:p>
        </p:txBody>
      </p:sp>
      <p:pic>
        <p:nvPicPr>
          <p:cNvPr id="7" name="Imagen 6" descr="Imagen que contiene tabla, pastel, foto, camioneta&#10;&#10;El contenido generado por IA puede ser incorrecto.">
            <a:extLst>
              <a:ext uri="{FF2B5EF4-FFF2-40B4-BE49-F238E27FC236}">
                <a16:creationId xmlns:a16="http://schemas.microsoft.com/office/drawing/2014/main" id="{79851386-1A5C-426B-B93E-D5E67FFA655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933" y="1963542"/>
            <a:ext cx="5143574" cy="2396378"/>
          </a:xfrm>
          <a:prstGeom prst="rect">
            <a:avLst/>
          </a:prstGeom>
          <a:noFill/>
        </p:spPr>
      </p:pic>
    </p:spTree>
    <p:extLst>
      <p:ext uri="{BB962C8B-B14F-4D97-AF65-F5344CB8AC3E}">
        <p14:creationId xmlns:p14="http://schemas.microsoft.com/office/powerpoint/2010/main" val="3198309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261E2-36A0-A771-2C4F-84C3681878FE}"/>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1934EBA3-52B8-D219-83AD-0B976173FDF0}"/>
              </a:ext>
            </a:extLst>
          </p:cNvPr>
          <p:cNvGrpSpPr/>
          <p:nvPr/>
        </p:nvGrpSpPr>
        <p:grpSpPr>
          <a:xfrm>
            <a:off x="118411" y="1384594"/>
            <a:ext cx="1487826" cy="1083162"/>
            <a:chOff x="3400450" y="986392"/>
            <a:chExt cx="1487826" cy="1083162"/>
          </a:xfrm>
          <a:solidFill>
            <a:srgbClr val="75B543"/>
          </a:solidFill>
        </p:grpSpPr>
        <p:sp>
          <p:nvSpPr>
            <p:cNvPr id="15" name="Freeform 14">
              <a:extLst>
                <a:ext uri="{FF2B5EF4-FFF2-40B4-BE49-F238E27FC236}">
                  <a16:creationId xmlns:a16="http://schemas.microsoft.com/office/drawing/2014/main" id="{524B00EC-0FCC-6CC5-0D57-362B9CE4E0F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3F98ACB-11A6-BB86-63C5-089761CF4D3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C6756"/>
            </a:solidFill>
            <a:ln w="8971"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99209303-C80D-03DB-874F-5F496B7D68E8}"/>
              </a:ext>
            </a:extLst>
          </p:cNvPr>
          <p:cNvGrpSpPr/>
          <p:nvPr/>
        </p:nvGrpSpPr>
        <p:grpSpPr>
          <a:xfrm>
            <a:off x="10671387" y="3555031"/>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A9534350-D804-D8F6-540C-9C369A750646}"/>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AF4D4C62-E1F3-EAFE-A764-16C8C625C270}"/>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BF596CE-E1BB-D06A-8D47-B823CCE7FAF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F151D03D-97FF-50E0-6F15-B1056720625F}"/>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0C31CA87-B4BD-C10D-62C3-C3FD3F7CF38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F8B617-B7CB-9107-7AED-B86F81B5384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0DDB59-0A32-33A8-FA56-80CF9E5D351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900858F-6C59-4ECB-32D2-CC63F3EE3C38}"/>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273154C2-E5FE-7B4C-E825-88FFAD0B083A}"/>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B2504E-A6B2-EC9F-CA4C-8835133C04B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5" name="Text 1">
            <a:extLst>
              <a:ext uri="{FF2B5EF4-FFF2-40B4-BE49-F238E27FC236}">
                <a16:creationId xmlns:a16="http://schemas.microsoft.com/office/drawing/2014/main" id="{893A6218-BC31-419C-8A6F-206ECA49E5FF}"/>
              </a:ext>
            </a:extLst>
          </p:cNvPr>
          <p:cNvSpPr/>
          <p:nvPr/>
        </p:nvSpPr>
        <p:spPr>
          <a:xfrm>
            <a:off x="196293" y="2599196"/>
            <a:ext cx="5533635" cy="1176322"/>
          </a:xfrm>
          <a:prstGeom prst="rect">
            <a:avLst/>
          </a:prstGeom>
          <a:noFill/>
          <a:ln/>
        </p:spPr>
        <p:txBody>
          <a:bodyPr wrap="square" lIns="0" tIns="0" rIns="0" bIns="0" rtlCol="0" anchor="t"/>
          <a:lstStyle/>
          <a:p>
            <a:pPr algn="just"/>
            <a:r>
              <a:rPr lang="en-US" sz="2200">
                <a:solidFill>
                  <a:schemeClr val="bg1"/>
                </a:solidFill>
              </a:rPr>
              <a:t>High Hydrostatic Pressure (HHP) is a revolutionary non-thermal technology that applies uniform isostatic pressure to inactivate microorganisms and enzymes while maintaining nutritional and sensory quality. This module explores HHP's principles, equipment, applications, and role in creating clean-label, sustainable plant-based foods.</a:t>
            </a:r>
          </a:p>
        </p:txBody>
      </p:sp>
      <p:grpSp>
        <p:nvGrpSpPr>
          <p:cNvPr id="32" name="Group 2">
            <a:extLst>
              <a:ext uri="{FF2B5EF4-FFF2-40B4-BE49-F238E27FC236}">
                <a16:creationId xmlns:a16="http://schemas.microsoft.com/office/drawing/2014/main" id="{DF7D470C-E3AC-493E-908B-B62A9CCABB7C}"/>
              </a:ext>
            </a:extLst>
          </p:cNvPr>
          <p:cNvGrpSpPr/>
          <p:nvPr/>
        </p:nvGrpSpPr>
        <p:grpSpPr>
          <a:xfrm>
            <a:off x="5326407" y="1454681"/>
            <a:ext cx="623046" cy="1083162"/>
            <a:chOff x="0" y="0"/>
            <a:chExt cx="421607" cy="978622"/>
          </a:xfrm>
          <a:solidFill>
            <a:schemeClr val="bg1">
              <a:alpha val="58000"/>
            </a:schemeClr>
          </a:solidFill>
        </p:grpSpPr>
        <p:grpSp>
          <p:nvGrpSpPr>
            <p:cNvPr id="33" name="Graphic 2">
              <a:extLst>
                <a:ext uri="{FF2B5EF4-FFF2-40B4-BE49-F238E27FC236}">
                  <a16:creationId xmlns:a16="http://schemas.microsoft.com/office/drawing/2014/main" id="{B627B363-C8AD-4425-BEB4-752264810DBC}"/>
                </a:ext>
              </a:extLst>
            </p:cNvPr>
            <p:cNvGrpSpPr/>
            <p:nvPr/>
          </p:nvGrpSpPr>
          <p:grpSpPr>
            <a:xfrm>
              <a:off x="0" y="32367"/>
              <a:ext cx="421607" cy="535957"/>
              <a:chOff x="0" y="32367"/>
              <a:chExt cx="421607" cy="535957"/>
            </a:xfrm>
            <a:grpFill/>
          </p:grpSpPr>
          <p:sp>
            <p:nvSpPr>
              <p:cNvPr id="41" name="Freeform 844519205">
                <a:extLst>
                  <a:ext uri="{FF2B5EF4-FFF2-40B4-BE49-F238E27FC236}">
                    <a16:creationId xmlns:a16="http://schemas.microsoft.com/office/drawing/2014/main" id="{BC10F4F7-E936-4161-9F08-B501594D4A7F}"/>
                  </a:ext>
                </a:extLst>
              </p:cNvPr>
              <p:cNvSpPr/>
              <p:nvPr/>
            </p:nvSpPr>
            <p:spPr>
              <a:xfrm>
                <a:off x="0" y="32367"/>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s-ES"/>
              </a:p>
            </p:txBody>
          </p:sp>
          <p:sp>
            <p:nvSpPr>
              <p:cNvPr id="42" name="Freeform 73329246">
                <a:extLst>
                  <a:ext uri="{FF2B5EF4-FFF2-40B4-BE49-F238E27FC236}">
                    <a16:creationId xmlns:a16="http://schemas.microsoft.com/office/drawing/2014/main" id="{70A66083-5C2B-4213-8993-0DF4A080199A}"/>
                  </a:ext>
                </a:extLst>
              </p:cNvPr>
              <p:cNvSpPr/>
              <p:nvPr/>
            </p:nvSpPr>
            <p:spPr>
              <a:xfrm>
                <a:off x="225057" y="239896"/>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s-ES"/>
              </a:p>
            </p:txBody>
          </p:sp>
        </p:grpSp>
        <p:grpSp>
          <p:nvGrpSpPr>
            <p:cNvPr id="34" name="Graphic 2">
              <a:extLst>
                <a:ext uri="{FF2B5EF4-FFF2-40B4-BE49-F238E27FC236}">
                  <a16:creationId xmlns:a16="http://schemas.microsoft.com/office/drawing/2014/main" id="{6551A0D1-6304-4727-A9D2-AAB1E8F7E71F}"/>
                </a:ext>
              </a:extLst>
            </p:cNvPr>
            <p:cNvGrpSpPr/>
            <p:nvPr/>
          </p:nvGrpSpPr>
          <p:grpSpPr>
            <a:xfrm>
              <a:off x="125282" y="0"/>
              <a:ext cx="126381" cy="222760"/>
              <a:chOff x="125282" y="0"/>
              <a:chExt cx="126381" cy="222760"/>
            </a:xfrm>
            <a:grpFill/>
          </p:grpSpPr>
          <p:sp>
            <p:nvSpPr>
              <p:cNvPr id="37" name="Freeform 2125801831">
                <a:extLst>
                  <a:ext uri="{FF2B5EF4-FFF2-40B4-BE49-F238E27FC236}">
                    <a16:creationId xmlns:a16="http://schemas.microsoft.com/office/drawing/2014/main" id="{D79F4294-41F1-480E-A929-CB943CDD4D34}"/>
                  </a:ext>
                </a:extLst>
              </p:cNvPr>
              <p:cNvSpPr/>
              <p:nvPr/>
            </p:nvSpPr>
            <p:spPr>
              <a:xfrm>
                <a:off x="127183" y="198009"/>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s-ES"/>
              </a:p>
            </p:txBody>
          </p:sp>
          <p:sp>
            <p:nvSpPr>
              <p:cNvPr id="38" name="Freeform 822455071">
                <a:extLst>
                  <a:ext uri="{FF2B5EF4-FFF2-40B4-BE49-F238E27FC236}">
                    <a16:creationId xmlns:a16="http://schemas.microsoft.com/office/drawing/2014/main" id="{52A5D4D3-9BEB-4C09-A15F-3A7FCF747C06}"/>
                  </a:ext>
                </a:extLst>
              </p:cNvPr>
              <p:cNvSpPr/>
              <p:nvPr/>
            </p:nvSpPr>
            <p:spPr>
              <a:xfrm>
                <a:off x="125282" y="141843"/>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s-ES"/>
              </a:p>
            </p:txBody>
          </p:sp>
          <p:sp>
            <p:nvSpPr>
              <p:cNvPr id="39" name="Freeform 1026143138">
                <a:extLst>
                  <a:ext uri="{FF2B5EF4-FFF2-40B4-BE49-F238E27FC236}">
                    <a16:creationId xmlns:a16="http://schemas.microsoft.com/office/drawing/2014/main" id="{7E62465D-0E5B-4577-94BA-1357D7B97624}"/>
                  </a:ext>
                </a:extLst>
              </p:cNvPr>
              <p:cNvSpPr/>
              <p:nvPr/>
            </p:nvSpPr>
            <p:spPr>
              <a:xfrm>
                <a:off x="143337" y="68542"/>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s-ES"/>
              </a:p>
            </p:txBody>
          </p:sp>
          <p:sp>
            <p:nvSpPr>
              <p:cNvPr id="40" name="Freeform 2059809082">
                <a:extLst>
                  <a:ext uri="{FF2B5EF4-FFF2-40B4-BE49-F238E27FC236}">
                    <a16:creationId xmlns:a16="http://schemas.microsoft.com/office/drawing/2014/main" id="{525210B8-B797-40E8-80BF-81C45F3E5EF1}"/>
                  </a:ext>
                </a:extLst>
              </p:cNvPr>
              <p:cNvSpPr/>
              <p:nvPr/>
            </p:nvSpPr>
            <p:spPr>
              <a:xfrm>
                <a:off x="188948" y="0"/>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s-ES"/>
              </a:p>
            </p:txBody>
          </p:sp>
        </p:grpSp>
        <p:sp>
          <p:nvSpPr>
            <p:cNvPr id="35" name="Freeform 1550387293">
              <a:extLst>
                <a:ext uri="{FF2B5EF4-FFF2-40B4-BE49-F238E27FC236}">
                  <a16:creationId xmlns:a16="http://schemas.microsoft.com/office/drawing/2014/main" id="{A21C0700-2BE9-46B4-B1CD-08F19EB59531}"/>
                </a:ext>
              </a:extLst>
            </p:cNvPr>
            <p:cNvSpPr/>
            <p:nvPr/>
          </p:nvSpPr>
          <p:spPr>
            <a:xfrm>
              <a:off x="182297" y="583556"/>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s-ES"/>
            </a:p>
          </p:txBody>
        </p:sp>
        <p:sp>
          <p:nvSpPr>
            <p:cNvPr id="36" name="Freeform 337279883">
              <a:extLst>
                <a:ext uri="{FF2B5EF4-FFF2-40B4-BE49-F238E27FC236}">
                  <a16:creationId xmlns:a16="http://schemas.microsoft.com/office/drawing/2014/main" id="{B66F3594-359B-4EE4-A124-71EEA850888E}"/>
                </a:ext>
              </a:extLst>
            </p:cNvPr>
            <p:cNvSpPr/>
            <p:nvPr/>
          </p:nvSpPr>
          <p:spPr>
            <a:xfrm>
              <a:off x="23607" y="613067"/>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s-ES"/>
            </a:p>
          </p:txBody>
        </p:sp>
      </p:grpSp>
      <p:sp>
        <p:nvSpPr>
          <p:cNvPr id="43" name="Text 0">
            <a:extLst>
              <a:ext uri="{FF2B5EF4-FFF2-40B4-BE49-F238E27FC236}">
                <a16:creationId xmlns:a16="http://schemas.microsoft.com/office/drawing/2014/main" id="{5DB32C5B-C5C5-466F-A8BF-42EE52660E8F}"/>
              </a:ext>
            </a:extLst>
          </p:cNvPr>
          <p:cNvSpPr/>
          <p:nvPr/>
        </p:nvSpPr>
        <p:spPr>
          <a:xfrm>
            <a:off x="95162" y="578820"/>
            <a:ext cx="5204917" cy="516732"/>
          </a:xfrm>
          <a:prstGeom prst="rect">
            <a:avLst/>
          </a:prstGeom>
          <a:noFill/>
          <a:ln/>
        </p:spPr>
        <p:txBody>
          <a:bodyPr wrap="none" lIns="0" tIns="0" rIns="0" bIns="0" rtlCol="0" anchor="t"/>
          <a:lstStyle/>
          <a:p>
            <a:pPr algn="just">
              <a:lnSpc>
                <a:spcPts val="4042"/>
              </a:lnSpc>
            </a:pPr>
            <a:r>
              <a:rPr lang="en-US" sz="4800" b="1" u="sng">
                <a:solidFill>
                  <a:srgbClr val="2C6756"/>
                </a:solidFill>
                <a:ea typeface="Nunito Sans Bold" pitchFamily="34" charset="-122"/>
              </a:rPr>
              <a:t>Learning</a:t>
            </a:r>
            <a:r>
              <a:rPr lang="en-US" sz="4800" b="1" u="sng">
                <a:solidFill>
                  <a:srgbClr val="333333"/>
                </a:solidFill>
                <a:ea typeface="Nunito Sans Bold" pitchFamily="34" charset="-122"/>
              </a:rPr>
              <a:t> </a:t>
            </a:r>
            <a:r>
              <a:rPr lang="en-US" sz="4800" b="1" u="sng">
                <a:solidFill>
                  <a:srgbClr val="2C6756"/>
                </a:solidFill>
                <a:ea typeface="Nunito Sans Bold" pitchFamily="34" charset="-122"/>
              </a:rPr>
              <a:t>Journey Overview</a:t>
            </a:r>
          </a:p>
        </p:txBody>
      </p:sp>
      <p:pic>
        <p:nvPicPr>
          <p:cNvPr id="44" name="Image 0" descr="preencoded.png">
            <a:extLst>
              <a:ext uri="{FF2B5EF4-FFF2-40B4-BE49-F238E27FC236}">
                <a16:creationId xmlns:a16="http://schemas.microsoft.com/office/drawing/2014/main" id="{83A59632-9CFC-46EA-A39F-07D24EA2C715}"/>
              </a:ext>
            </a:extLst>
          </p:cNvPr>
          <p:cNvPicPr>
            <a:picLocks noChangeAspect="1"/>
          </p:cNvPicPr>
          <p:nvPr/>
        </p:nvPicPr>
        <p:blipFill>
          <a:blip r:embed="rId2"/>
          <a:stretch>
            <a:fillRect/>
          </a:stretch>
        </p:blipFill>
        <p:spPr>
          <a:xfrm flipH="1">
            <a:off x="8465641" y="0"/>
            <a:ext cx="3726358" cy="6858000"/>
          </a:xfrm>
          <a:prstGeom prst="rect">
            <a:avLst/>
          </a:prstGeom>
        </p:spPr>
      </p:pic>
    </p:spTree>
    <p:extLst>
      <p:ext uri="{BB962C8B-B14F-4D97-AF65-F5344CB8AC3E}">
        <p14:creationId xmlns:p14="http://schemas.microsoft.com/office/powerpoint/2010/main" val="32436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a:xfrm>
            <a:off x="5761282" y="1134790"/>
            <a:ext cx="758381" cy="689518"/>
          </a:xfrm>
        </p:spPr>
        <p:txBody>
          <a:bodyPr/>
          <a:lstStyle/>
          <a:p>
            <a:r>
              <a:rPr lang="en-US" sz="240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616102" y="1254403"/>
            <a:ext cx="5038511" cy="689519"/>
          </a:xfrm>
        </p:spPr>
        <p:txBody>
          <a:bodyPr lIns="91440" tIns="45720" rIns="91440" bIns="45720" anchor="ctr">
            <a:noAutofit/>
          </a:bodyPr>
          <a:lstStyle/>
          <a:p>
            <a:r>
              <a:rPr lang="en-US" sz="2400"/>
              <a:t>Technologies and novel strategies to produce safe, sustainable and healthy plant-based products.</a:t>
            </a:r>
            <a:endParaRPr lang="en-US"/>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782985" y="2049778"/>
            <a:ext cx="758381" cy="689518"/>
          </a:xfrm>
        </p:spPr>
        <p:txBody>
          <a:bodyPr/>
          <a:lstStyle/>
          <a:p>
            <a:r>
              <a:rPr lang="en-US" sz="240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618282" y="2275246"/>
            <a:ext cx="6110621" cy="698277"/>
          </a:xfrm>
        </p:spPr>
        <p:txBody>
          <a:bodyPr lIns="91440" tIns="45720" rIns="91440" bIns="45720" anchor="ctr">
            <a:noAutofit/>
          </a:bodyPr>
          <a:lstStyle/>
          <a:p>
            <a:r>
              <a:rPr lang="en-US" sz="2400"/>
              <a:t>Non-thermal technologies- high hydrostatic pressure (HHP)- for safe, sustainable and healthy plant- based products.</a:t>
            </a:r>
            <a:endParaRPr lang="en-US"/>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789564" y="2964765"/>
            <a:ext cx="758381" cy="689518"/>
          </a:xfrm>
        </p:spPr>
        <p:txBody>
          <a:bodyPr/>
          <a:lstStyle/>
          <a:p>
            <a:r>
              <a:rPr lang="en-US" sz="240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624860" y="3177788"/>
            <a:ext cx="5629749" cy="689519"/>
          </a:xfrm>
        </p:spPr>
        <p:txBody>
          <a:bodyPr lIns="91440" tIns="45720" rIns="91440" bIns="45720" anchor="ctr">
            <a:noAutofit/>
          </a:bodyPr>
          <a:lstStyle/>
          <a:p>
            <a:r>
              <a:rPr lang="en-US" sz="2400"/>
              <a:t>Controlled sprouting: bridging ancestral process with modern innovation. </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811267" y="3879753"/>
            <a:ext cx="758381" cy="689518"/>
          </a:xfrm>
        </p:spPr>
        <p:txBody>
          <a:bodyPr/>
          <a:lstStyle/>
          <a:p>
            <a:r>
              <a:rPr lang="en-US" sz="240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624860" y="3853871"/>
            <a:ext cx="5629749" cy="689519"/>
          </a:xfrm>
        </p:spPr>
        <p:txBody>
          <a:bodyPr/>
          <a:lstStyle/>
          <a:p>
            <a:endParaRPr lang="es-ES" sz="2400"/>
          </a:p>
          <a:p>
            <a:r>
              <a:rPr lang="en-US" sz="2400"/>
              <a:t>Labelling of plant-based products: regulatory aspects and market perspectives. </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789564" y="4794740"/>
            <a:ext cx="758381" cy="689518"/>
          </a:xfrm>
        </p:spPr>
        <p:txBody>
          <a:bodyPr/>
          <a:lstStyle/>
          <a:p>
            <a:r>
              <a:rPr lang="en-US" sz="240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627040" y="5045457"/>
            <a:ext cx="5646877" cy="689519"/>
          </a:xfrm>
        </p:spPr>
        <p:txBody>
          <a:bodyPr lIns="91440" tIns="45720" rIns="91440" bIns="45720" anchor="ctr">
            <a:noAutofit/>
          </a:bodyPr>
          <a:lstStyle/>
          <a:p>
            <a:endParaRPr lang="es-ES" sz="2400" dirty="0"/>
          </a:p>
          <a:p>
            <a:r>
              <a:rPr lang="en-US" sz="2400" dirty="0"/>
              <a:t>Nutrition: clinical training on gaps and opportunities in plant-based diets – best practices for diagnosis and recommendation</a:t>
            </a:r>
            <a:endParaRPr lang="en-US" sz="2400" dirty="0">
              <a:ea typeface="Calibri"/>
              <a:cs typeface="Calibri"/>
            </a:endParaRPr>
          </a:p>
        </p:txBody>
      </p:sp>
      <p:grpSp>
        <p:nvGrpSpPr>
          <p:cNvPr id="2" name="Group 1">
            <a:extLst>
              <a:ext uri="{FF2B5EF4-FFF2-40B4-BE49-F238E27FC236}">
                <a16:creationId xmlns:a16="http://schemas.microsoft.com/office/drawing/2014/main" id="{84EE0B0F-4B38-E039-CAD9-157C47F7ED76}"/>
              </a:ext>
            </a:extLst>
          </p:cNvPr>
          <p:cNvGrpSpPr/>
          <p:nvPr/>
        </p:nvGrpSpPr>
        <p:grpSpPr>
          <a:xfrm>
            <a:off x="0" y="3390439"/>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9281C95F-9698-F0B9-F912-0648AECC2638}"/>
                </a:ext>
              </a:extLst>
            </p:cNvPr>
            <p:cNvGrpSpPr/>
            <p:nvPr/>
          </p:nvGrpSpPr>
          <p:grpSpPr>
            <a:xfrm>
              <a:off x="4413794" y="4757590"/>
              <a:ext cx="421607" cy="535957"/>
              <a:chOff x="4413794" y="4757590"/>
              <a:chExt cx="421607" cy="535957"/>
            </a:xfrm>
            <a:grpFill/>
          </p:grpSpPr>
          <p:sp>
            <p:nvSpPr>
              <p:cNvPr id="11" name="Freeform 10">
                <a:extLst>
                  <a:ext uri="{FF2B5EF4-FFF2-40B4-BE49-F238E27FC236}">
                    <a16:creationId xmlns:a16="http://schemas.microsoft.com/office/drawing/2014/main" id="{0591A1F7-D553-1DC0-D31A-2FAD00B1904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A107FE1-6425-CE77-FF94-D98BD2CE7C0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71E99C77-7B3D-033E-9B6E-4A5C4111715B}"/>
                </a:ext>
              </a:extLst>
            </p:cNvPr>
            <p:cNvGrpSpPr/>
            <p:nvPr/>
          </p:nvGrpSpPr>
          <p:grpSpPr>
            <a:xfrm>
              <a:off x="4539076" y="4725223"/>
              <a:ext cx="126381" cy="222760"/>
              <a:chOff x="4539076" y="4725223"/>
              <a:chExt cx="126381" cy="222760"/>
            </a:xfrm>
            <a:grpFill/>
          </p:grpSpPr>
          <p:sp>
            <p:nvSpPr>
              <p:cNvPr id="7" name="Freeform 6">
                <a:extLst>
                  <a:ext uri="{FF2B5EF4-FFF2-40B4-BE49-F238E27FC236}">
                    <a16:creationId xmlns:a16="http://schemas.microsoft.com/office/drawing/2014/main" id="{020292FC-1719-AE18-BFAE-21BFBE6D6F7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A5E8279-74F7-4787-70C5-B962AC0C8D4F}"/>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9CE5204-E625-0642-7FB9-8BF59518D4F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671CF69-334F-726D-A7C0-E13AAD06D11D}"/>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5F4724-4E39-A619-702E-19FDD506EB9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D552BED-0251-FC83-24E6-35D24FCBB62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8" name="Marcador de texto 27">
            <a:extLst>
              <a:ext uri="{FF2B5EF4-FFF2-40B4-BE49-F238E27FC236}">
                <a16:creationId xmlns:a16="http://schemas.microsoft.com/office/drawing/2014/main" id="{DE7EA593-5456-4959-A695-1EE116B0865B}"/>
              </a:ext>
            </a:extLst>
          </p:cNvPr>
          <p:cNvSpPr>
            <a:spLocks noGrp="1"/>
          </p:cNvSpPr>
          <p:nvPr>
            <p:ph type="body" sz="quarter" idx="27"/>
          </p:nvPr>
        </p:nvSpPr>
        <p:spPr/>
        <p:txBody>
          <a:bodyPr/>
          <a:lstStyle/>
          <a:p>
            <a:r>
              <a:rPr lang="es-ES" sz="4800" err="1"/>
              <a:t>Contents</a:t>
            </a:r>
            <a:endParaRPr lang="es-ES" sz="480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91899" y="103832"/>
            <a:ext cx="2185789" cy="273149"/>
          </a:xfrm>
          <a:prstGeom prst="rect">
            <a:avLst/>
          </a:prstGeom>
          <a:noFill/>
          <a:ln/>
        </p:spPr>
        <p:txBody>
          <a:bodyPr wrap="none" lIns="0" tIns="0" rIns="0" bIns="0" rtlCol="0" anchor="t"/>
          <a:lstStyle/>
          <a:p>
            <a:pPr algn="just">
              <a:lnSpc>
                <a:spcPts val="4042"/>
              </a:lnSpc>
            </a:pPr>
            <a:r>
              <a:rPr lang="en-US" sz="3600" b="1" u="sng">
                <a:solidFill>
                  <a:srgbClr val="92D050"/>
                </a:solidFill>
                <a:ea typeface="Nunito Sans Bold" pitchFamily="34" charset="-122"/>
              </a:rPr>
              <a:t>What is High Hydrostatic Pressure?</a:t>
            </a:r>
          </a:p>
        </p:txBody>
      </p:sp>
      <p:sp>
        <p:nvSpPr>
          <p:cNvPr id="13" name="Rectángulo: esquinas redondeadas 12">
            <a:extLst>
              <a:ext uri="{FF2B5EF4-FFF2-40B4-BE49-F238E27FC236}">
                <a16:creationId xmlns:a16="http://schemas.microsoft.com/office/drawing/2014/main" id="{FB7B07CB-9376-4E42-9D93-A309A6C78A14}"/>
              </a:ext>
            </a:extLst>
          </p:cNvPr>
          <p:cNvSpPr/>
          <p:nvPr/>
        </p:nvSpPr>
        <p:spPr>
          <a:xfrm>
            <a:off x="191899" y="760221"/>
            <a:ext cx="6584286" cy="5833084"/>
          </a:xfrm>
          <a:prstGeom prst="roundRect">
            <a:avLst/>
          </a:prstGeom>
          <a:solidFill>
            <a:srgbClr val="2C67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4" name="Text 1">
            <a:extLst>
              <a:ext uri="{FF2B5EF4-FFF2-40B4-BE49-F238E27FC236}">
                <a16:creationId xmlns:a16="http://schemas.microsoft.com/office/drawing/2014/main" id="{BF59C315-D76B-4745-8197-647826776EB9}"/>
              </a:ext>
            </a:extLst>
          </p:cNvPr>
          <p:cNvSpPr/>
          <p:nvPr/>
        </p:nvSpPr>
        <p:spPr>
          <a:xfrm>
            <a:off x="663536" y="1186695"/>
            <a:ext cx="5818565" cy="2535555"/>
          </a:xfrm>
          <a:prstGeom prst="rect">
            <a:avLst/>
          </a:prstGeom>
          <a:noFill/>
          <a:ln/>
        </p:spPr>
        <p:txBody>
          <a:bodyPr wrap="square" lIns="0" tIns="0" rIns="0" bIns="0" rtlCol="0" anchor="t"/>
          <a:lstStyle/>
          <a:p>
            <a:pPr algn="just">
              <a:lnSpc>
                <a:spcPts val="2450"/>
              </a:lnSpc>
            </a:pPr>
            <a:r>
              <a:rPr lang="en-US" sz="2400">
                <a:solidFill>
                  <a:schemeClr val="bg1"/>
                </a:solidFill>
                <a:latin typeface="Calibri (Cuerpo)"/>
                <a:ea typeface="Inter" pitchFamily="34" charset="-122"/>
              </a:rPr>
              <a:t>High Hydrostatic Pressure (HHP) is a non-thermal preservation technology that applies extremely high pressures—typically between 100 and 600 megapascals (MPa)—to food products. Unlike conventional heat-based methods, HHP operates at ambient or chilled temperatures, preserving the fresh-like qualities of plant-based foods.</a:t>
            </a:r>
          </a:p>
        </p:txBody>
      </p:sp>
      <p:sp>
        <p:nvSpPr>
          <p:cNvPr id="15" name="Text 2">
            <a:extLst>
              <a:ext uri="{FF2B5EF4-FFF2-40B4-BE49-F238E27FC236}">
                <a16:creationId xmlns:a16="http://schemas.microsoft.com/office/drawing/2014/main" id="{AA947CDA-98B9-408D-BEC3-2D6DB5DDF3C3}"/>
              </a:ext>
            </a:extLst>
          </p:cNvPr>
          <p:cNvSpPr/>
          <p:nvPr/>
        </p:nvSpPr>
        <p:spPr>
          <a:xfrm>
            <a:off x="663537" y="3882389"/>
            <a:ext cx="5818564" cy="2535555"/>
          </a:xfrm>
          <a:prstGeom prst="rect">
            <a:avLst/>
          </a:prstGeom>
          <a:noFill/>
          <a:ln/>
        </p:spPr>
        <p:txBody>
          <a:bodyPr wrap="square" lIns="0" tIns="0" rIns="0" bIns="0" rtlCol="0" anchor="t"/>
          <a:lstStyle/>
          <a:p>
            <a:pPr marL="0" indent="0" algn="just">
              <a:lnSpc>
                <a:spcPts val="2450"/>
              </a:lnSpc>
              <a:buNone/>
            </a:pPr>
            <a:r>
              <a:rPr lang="en-US" sz="2400">
                <a:solidFill>
                  <a:schemeClr val="bg1"/>
                </a:solidFill>
                <a:latin typeface="Calibri (Cuerpo)"/>
                <a:ea typeface="Inter" pitchFamily="34" charset="-122"/>
                <a:cs typeface="Inter" pitchFamily="34" charset="-120"/>
              </a:rPr>
              <a:t>The technology works through isostatic pressure transmission, meaning force is distributed evenly in all directions regardless of product shape, size, or composition. This uniform treatment ensures every part of the food receives identical conditions, avoiding the uneven results of conventional heat processes.</a:t>
            </a:r>
            <a:endParaRPr lang="en-US" sz="2400">
              <a:solidFill>
                <a:schemeClr val="bg1"/>
              </a:solidFill>
              <a:latin typeface="Calibri (Cuerpo)"/>
            </a:endParaRPr>
          </a:p>
        </p:txBody>
      </p:sp>
      <p:sp>
        <p:nvSpPr>
          <p:cNvPr id="16" name="Rectángulo: esquinas redondeadas 15">
            <a:extLst>
              <a:ext uri="{FF2B5EF4-FFF2-40B4-BE49-F238E27FC236}">
                <a16:creationId xmlns:a16="http://schemas.microsoft.com/office/drawing/2014/main" id="{BCD07FCB-AAC7-43AD-A07D-444D0A489A49}"/>
              </a:ext>
            </a:extLst>
          </p:cNvPr>
          <p:cNvSpPr/>
          <p:nvPr/>
        </p:nvSpPr>
        <p:spPr>
          <a:xfrm>
            <a:off x="7373753" y="760221"/>
            <a:ext cx="3380072" cy="5833084"/>
          </a:xfrm>
          <a:prstGeom prst="roundRect">
            <a:avLst/>
          </a:prstGeom>
          <a:solidFill>
            <a:srgbClr val="2C67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7" name="Text 3">
            <a:extLst>
              <a:ext uri="{FF2B5EF4-FFF2-40B4-BE49-F238E27FC236}">
                <a16:creationId xmlns:a16="http://schemas.microsoft.com/office/drawing/2014/main" id="{919DC5AC-FDA8-49E1-92C8-0EC007246E19}"/>
              </a:ext>
            </a:extLst>
          </p:cNvPr>
          <p:cNvSpPr/>
          <p:nvPr/>
        </p:nvSpPr>
        <p:spPr>
          <a:xfrm>
            <a:off x="7646204" y="1265203"/>
            <a:ext cx="2733794" cy="653653"/>
          </a:xfrm>
          <a:prstGeom prst="rect">
            <a:avLst/>
          </a:prstGeom>
          <a:noFill/>
          <a:ln/>
        </p:spPr>
        <p:txBody>
          <a:bodyPr wrap="none" lIns="0" tIns="0" rIns="0" bIns="0" rtlCol="0" anchor="t"/>
          <a:lstStyle/>
          <a:p>
            <a:pPr marL="0" indent="0" algn="ctr">
              <a:lnSpc>
                <a:spcPts val="5100"/>
              </a:lnSpc>
              <a:buNone/>
            </a:pPr>
            <a:r>
              <a:rPr lang="en-US" sz="3600" b="1">
                <a:solidFill>
                  <a:schemeClr val="bg1"/>
                </a:solidFill>
                <a:latin typeface="Calibri (Cuerpo)"/>
                <a:ea typeface="Nunito Sans Bold" pitchFamily="34" charset="-122"/>
                <a:cs typeface="Nunito Sans Bold" pitchFamily="34" charset="-120"/>
              </a:rPr>
              <a:t>100-600</a:t>
            </a:r>
            <a:endParaRPr lang="en-US" sz="3600">
              <a:solidFill>
                <a:schemeClr val="bg1"/>
              </a:solidFill>
              <a:latin typeface="Calibri (Cuerpo)"/>
            </a:endParaRPr>
          </a:p>
        </p:txBody>
      </p:sp>
      <p:sp>
        <p:nvSpPr>
          <p:cNvPr id="18" name="Text 4">
            <a:extLst>
              <a:ext uri="{FF2B5EF4-FFF2-40B4-BE49-F238E27FC236}">
                <a16:creationId xmlns:a16="http://schemas.microsoft.com/office/drawing/2014/main" id="{E5C62FCB-F484-4F3E-A585-B72B3D1C54EF}"/>
              </a:ext>
            </a:extLst>
          </p:cNvPr>
          <p:cNvSpPr/>
          <p:nvPr/>
        </p:nvSpPr>
        <p:spPr>
          <a:xfrm>
            <a:off x="7774911" y="2166268"/>
            <a:ext cx="2476262" cy="309563"/>
          </a:xfrm>
          <a:prstGeom prst="rect">
            <a:avLst/>
          </a:prstGeom>
          <a:noFill/>
          <a:ln/>
        </p:spPr>
        <p:txBody>
          <a:bodyPr wrap="none" lIns="0" tIns="0" rIns="0" bIns="0" rtlCol="0" anchor="t"/>
          <a:lstStyle/>
          <a:p>
            <a:pPr marL="0" indent="0" algn="ctr">
              <a:lnSpc>
                <a:spcPts val="2400"/>
              </a:lnSpc>
              <a:buNone/>
            </a:pPr>
            <a:r>
              <a:rPr lang="en-US" sz="2400" b="1">
                <a:solidFill>
                  <a:schemeClr val="bg1"/>
                </a:solidFill>
                <a:latin typeface="Calibri (Cuerpo)"/>
                <a:ea typeface="Nunito Sans Bold" pitchFamily="34" charset="-122"/>
                <a:cs typeface="Nunito Sans Bold" pitchFamily="34" charset="-120"/>
              </a:rPr>
              <a:t>Pressure Range</a:t>
            </a:r>
            <a:endParaRPr lang="en-US" sz="2400" b="1">
              <a:solidFill>
                <a:schemeClr val="bg1"/>
              </a:solidFill>
              <a:latin typeface="Calibri (Cuerpo)"/>
            </a:endParaRPr>
          </a:p>
        </p:txBody>
      </p:sp>
      <p:sp>
        <p:nvSpPr>
          <p:cNvPr id="19" name="Text 5">
            <a:extLst>
              <a:ext uri="{FF2B5EF4-FFF2-40B4-BE49-F238E27FC236}">
                <a16:creationId xmlns:a16="http://schemas.microsoft.com/office/drawing/2014/main" id="{1429C866-0BB7-42B0-ADE3-979A5BA3A5F7}"/>
              </a:ext>
            </a:extLst>
          </p:cNvPr>
          <p:cNvSpPr/>
          <p:nvPr/>
        </p:nvSpPr>
        <p:spPr>
          <a:xfrm>
            <a:off x="7646204" y="2673831"/>
            <a:ext cx="2733794" cy="633889"/>
          </a:xfrm>
          <a:prstGeom prst="rect">
            <a:avLst/>
          </a:prstGeom>
          <a:noFill/>
          <a:ln/>
        </p:spPr>
        <p:txBody>
          <a:bodyPr wrap="square" lIns="0" tIns="0" rIns="0" bIns="0" rtlCol="0" anchor="t"/>
          <a:lstStyle/>
          <a:p>
            <a:pPr marL="0" indent="0" algn="ctr">
              <a:lnSpc>
                <a:spcPts val="2450"/>
              </a:lnSpc>
              <a:buNone/>
            </a:pPr>
            <a:r>
              <a:rPr lang="en-US" sz="2400" b="1">
                <a:solidFill>
                  <a:schemeClr val="bg1"/>
                </a:solidFill>
                <a:latin typeface="Calibri (Cuerpo)"/>
                <a:ea typeface="Inter" pitchFamily="34" charset="-122"/>
                <a:cs typeface="Inter" pitchFamily="34" charset="-120"/>
              </a:rPr>
              <a:t>MPa applied during processing</a:t>
            </a:r>
            <a:endParaRPr lang="en-US" sz="2400" b="1">
              <a:solidFill>
                <a:schemeClr val="bg1"/>
              </a:solidFill>
              <a:latin typeface="Calibri (Cuerpo)"/>
            </a:endParaRPr>
          </a:p>
        </p:txBody>
      </p:sp>
      <p:sp>
        <p:nvSpPr>
          <p:cNvPr id="20" name="Text 6">
            <a:extLst>
              <a:ext uri="{FF2B5EF4-FFF2-40B4-BE49-F238E27FC236}">
                <a16:creationId xmlns:a16="http://schemas.microsoft.com/office/drawing/2014/main" id="{F521B6B7-5862-49ED-AB3D-B791B49FBE8F}"/>
              </a:ext>
            </a:extLst>
          </p:cNvPr>
          <p:cNvSpPr/>
          <p:nvPr/>
        </p:nvSpPr>
        <p:spPr>
          <a:xfrm>
            <a:off x="7646204" y="3802782"/>
            <a:ext cx="2733794" cy="653653"/>
          </a:xfrm>
          <a:prstGeom prst="rect">
            <a:avLst/>
          </a:prstGeom>
          <a:noFill/>
          <a:ln/>
        </p:spPr>
        <p:txBody>
          <a:bodyPr wrap="none" lIns="0" tIns="0" rIns="0" bIns="0" rtlCol="0" anchor="t"/>
          <a:lstStyle/>
          <a:p>
            <a:pPr marL="0" indent="0" algn="ctr">
              <a:lnSpc>
                <a:spcPts val="5100"/>
              </a:lnSpc>
              <a:buNone/>
            </a:pPr>
            <a:r>
              <a:rPr lang="en-US" sz="3600" b="1">
                <a:solidFill>
                  <a:schemeClr val="bg1"/>
                </a:solidFill>
                <a:latin typeface="Calibri (Cuerpo)"/>
                <a:ea typeface="Nunito Sans Bold" pitchFamily="34" charset="-122"/>
                <a:cs typeface="Nunito Sans Bold" pitchFamily="34" charset="-120"/>
              </a:rPr>
              <a:t>5+</a:t>
            </a:r>
            <a:endParaRPr lang="en-US" sz="3600">
              <a:solidFill>
                <a:schemeClr val="bg1"/>
              </a:solidFill>
              <a:latin typeface="Calibri (Cuerpo)"/>
            </a:endParaRPr>
          </a:p>
        </p:txBody>
      </p:sp>
      <p:sp>
        <p:nvSpPr>
          <p:cNvPr id="21" name="Text 7">
            <a:extLst>
              <a:ext uri="{FF2B5EF4-FFF2-40B4-BE49-F238E27FC236}">
                <a16:creationId xmlns:a16="http://schemas.microsoft.com/office/drawing/2014/main" id="{941911B6-7EE8-4785-86DB-D348BCBAB00F}"/>
              </a:ext>
            </a:extLst>
          </p:cNvPr>
          <p:cNvSpPr/>
          <p:nvPr/>
        </p:nvSpPr>
        <p:spPr>
          <a:xfrm>
            <a:off x="7774911" y="4703847"/>
            <a:ext cx="2476262" cy="309563"/>
          </a:xfrm>
          <a:prstGeom prst="rect">
            <a:avLst/>
          </a:prstGeom>
          <a:noFill/>
          <a:ln/>
        </p:spPr>
        <p:txBody>
          <a:bodyPr wrap="none" lIns="0" tIns="0" rIns="0" bIns="0" rtlCol="0" anchor="t"/>
          <a:lstStyle/>
          <a:p>
            <a:pPr marL="0" indent="0" algn="ctr">
              <a:lnSpc>
                <a:spcPts val="2400"/>
              </a:lnSpc>
              <a:buNone/>
            </a:pPr>
            <a:r>
              <a:rPr lang="en-US" sz="2400" b="1">
                <a:solidFill>
                  <a:schemeClr val="bg1"/>
                </a:solidFill>
                <a:latin typeface="Calibri (Cuerpo)"/>
                <a:ea typeface="Nunito Sans Bold" pitchFamily="34" charset="-122"/>
                <a:cs typeface="Nunito Sans Bold" pitchFamily="34" charset="-120"/>
              </a:rPr>
              <a:t>Log Reduction</a:t>
            </a:r>
            <a:endParaRPr lang="en-US" sz="2400" b="1">
              <a:solidFill>
                <a:schemeClr val="bg1"/>
              </a:solidFill>
              <a:latin typeface="Calibri (Cuerpo)"/>
            </a:endParaRPr>
          </a:p>
        </p:txBody>
      </p:sp>
      <p:sp>
        <p:nvSpPr>
          <p:cNvPr id="22" name="Text 8">
            <a:extLst>
              <a:ext uri="{FF2B5EF4-FFF2-40B4-BE49-F238E27FC236}">
                <a16:creationId xmlns:a16="http://schemas.microsoft.com/office/drawing/2014/main" id="{DDBC067B-0A44-4DC9-A999-C9C4856E6DD3}"/>
              </a:ext>
            </a:extLst>
          </p:cNvPr>
          <p:cNvSpPr/>
          <p:nvPr/>
        </p:nvSpPr>
        <p:spPr>
          <a:xfrm>
            <a:off x="7646204" y="5211410"/>
            <a:ext cx="2733794" cy="633889"/>
          </a:xfrm>
          <a:prstGeom prst="rect">
            <a:avLst/>
          </a:prstGeom>
          <a:noFill/>
          <a:ln/>
        </p:spPr>
        <p:txBody>
          <a:bodyPr wrap="square" lIns="0" tIns="0" rIns="0" bIns="0" rtlCol="0" anchor="t"/>
          <a:lstStyle/>
          <a:p>
            <a:pPr marL="0" indent="0" algn="ctr">
              <a:lnSpc>
                <a:spcPts val="2450"/>
              </a:lnSpc>
              <a:buNone/>
            </a:pPr>
            <a:r>
              <a:rPr lang="en-US" sz="2400" b="1">
                <a:solidFill>
                  <a:schemeClr val="bg1"/>
                </a:solidFill>
                <a:latin typeface="Calibri (Cuerpo)"/>
                <a:ea typeface="Inter" pitchFamily="34" charset="-122"/>
                <a:cs typeface="Inter" pitchFamily="34" charset="-120"/>
              </a:rPr>
              <a:t>Pathogen inactivation achieved</a:t>
            </a:r>
            <a:endParaRPr lang="en-US" sz="2400" b="1">
              <a:solidFill>
                <a:schemeClr val="bg1"/>
              </a:solidFill>
              <a:latin typeface="Calibri (Cuerpo)"/>
            </a:endParaRPr>
          </a:p>
        </p:txBody>
      </p:sp>
      <p:grpSp>
        <p:nvGrpSpPr>
          <p:cNvPr id="23" name="Group 23">
            <a:extLst>
              <a:ext uri="{FF2B5EF4-FFF2-40B4-BE49-F238E27FC236}">
                <a16:creationId xmlns:a16="http://schemas.microsoft.com/office/drawing/2014/main" id="{055D7415-E35C-490C-A789-C6B274C99763}"/>
              </a:ext>
            </a:extLst>
          </p:cNvPr>
          <p:cNvGrpSpPr/>
          <p:nvPr/>
        </p:nvGrpSpPr>
        <p:grpSpPr>
          <a:xfrm>
            <a:off x="11100713" y="188387"/>
            <a:ext cx="1020523" cy="1782423"/>
            <a:chOff x="4413794" y="4725223"/>
            <a:chExt cx="421607" cy="978622"/>
          </a:xfrm>
        </p:grpSpPr>
        <p:grpSp>
          <p:nvGrpSpPr>
            <p:cNvPr id="24" name="Graphic 2">
              <a:extLst>
                <a:ext uri="{FF2B5EF4-FFF2-40B4-BE49-F238E27FC236}">
                  <a16:creationId xmlns:a16="http://schemas.microsoft.com/office/drawing/2014/main" id="{57B6D05D-8011-4A91-BA4F-E522EA1960A1}"/>
                </a:ext>
              </a:extLst>
            </p:cNvPr>
            <p:cNvGrpSpPr/>
            <p:nvPr/>
          </p:nvGrpSpPr>
          <p:grpSpPr>
            <a:xfrm>
              <a:off x="4413794" y="4757590"/>
              <a:ext cx="421607" cy="535957"/>
              <a:chOff x="4413794" y="4757590"/>
              <a:chExt cx="421607" cy="535957"/>
            </a:xfrm>
            <a:solidFill>
              <a:srgbClr val="75B543"/>
            </a:solidFill>
          </p:grpSpPr>
          <p:sp>
            <p:nvSpPr>
              <p:cNvPr id="32" name="Freeform 15">
                <a:extLst>
                  <a:ext uri="{FF2B5EF4-FFF2-40B4-BE49-F238E27FC236}">
                    <a16:creationId xmlns:a16="http://schemas.microsoft.com/office/drawing/2014/main" id="{2C3B001C-39F3-467D-AED7-1202685CF100}"/>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33" name="Freeform 16">
                <a:extLst>
                  <a:ext uri="{FF2B5EF4-FFF2-40B4-BE49-F238E27FC236}">
                    <a16:creationId xmlns:a16="http://schemas.microsoft.com/office/drawing/2014/main" id="{04A7E0E5-3AB9-4162-8B00-7AEB7F5481B7}"/>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25" name="Graphic 2">
              <a:extLst>
                <a:ext uri="{FF2B5EF4-FFF2-40B4-BE49-F238E27FC236}">
                  <a16:creationId xmlns:a16="http://schemas.microsoft.com/office/drawing/2014/main" id="{2EA7C40F-DD79-4136-AD21-B97DF67DC271}"/>
                </a:ext>
              </a:extLst>
            </p:cNvPr>
            <p:cNvGrpSpPr/>
            <p:nvPr/>
          </p:nvGrpSpPr>
          <p:grpSpPr>
            <a:xfrm>
              <a:off x="4539076" y="4725223"/>
              <a:ext cx="126381" cy="222760"/>
              <a:chOff x="4539076" y="4725223"/>
              <a:chExt cx="126381" cy="222760"/>
            </a:xfrm>
            <a:solidFill>
              <a:srgbClr val="81CCB2"/>
            </a:solidFill>
          </p:grpSpPr>
          <p:sp>
            <p:nvSpPr>
              <p:cNvPr id="28" name="Freeform 7">
                <a:extLst>
                  <a:ext uri="{FF2B5EF4-FFF2-40B4-BE49-F238E27FC236}">
                    <a16:creationId xmlns:a16="http://schemas.microsoft.com/office/drawing/2014/main" id="{4BA6E8DC-51CA-4C00-B3E0-63FBC5A79BDE}"/>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29" name="Freeform 8">
                <a:extLst>
                  <a:ext uri="{FF2B5EF4-FFF2-40B4-BE49-F238E27FC236}">
                    <a16:creationId xmlns:a16="http://schemas.microsoft.com/office/drawing/2014/main" id="{5EF00C5E-786A-49DA-8918-AA370277DA9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30" name="Freeform 9">
                <a:extLst>
                  <a:ext uri="{FF2B5EF4-FFF2-40B4-BE49-F238E27FC236}">
                    <a16:creationId xmlns:a16="http://schemas.microsoft.com/office/drawing/2014/main" id="{4C185456-06B9-4F18-AFF6-2EFB4C4AB5A4}"/>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31" name="Freeform 10">
                <a:extLst>
                  <a:ext uri="{FF2B5EF4-FFF2-40B4-BE49-F238E27FC236}">
                    <a16:creationId xmlns:a16="http://schemas.microsoft.com/office/drawing/2014/main" id="{D25E4BD9-7ED3-43FA-9404-E67DB2B1E70E}"/>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26" name="Freeform 4">
              <a:extLst>
                <a:ext uri="{FF2B5EF4-FFF2-40B4-BE49-F238E27FC236}">
                  <a16:creationId xmlns:a16="http://schemas.microsoft.com/office/drawing/2014/main" id="{6D9F772A-C288-4A73-B7EA-47577E95FB95}"/>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27" name="Freeform 5">
              <a:extLst>
                <a:ext uri="{FF2B5EF4-FFF2-40B4-BE49-F238E27FC236}">
                  <a16:creationId xmlns:a16="http://schemas.microsoft.com/office/drawing/2014/main" id="{80347791-840D-46A8-A3FB-EC65572BAD98}"/>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1992415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8C771F7A-A0A9-48F0-9C56-7ADA154BBD5D}"/>
              </a:ext>
            </a:extLst>
          </p:cNvPr>
          <p:cNvSpPr/>
          <p:nvPr/>
        </p:nvSpPr>
        <p:spPr>
          <a:xfrm>
            <a:off x="206649" y="135611"/>
            <a:ext cx="7600831" cy="620078"/>
          </a:xfrm>
          <a:prstGeom prst="rect">
            <a:avLst/>
          </a:prstGeom>
          <a:noFill/>
          <a:ln/>
        </p:spPr>
        <p:txBody>
          <a:bodyPr wrap="none" lIns="0" tIns="0" rIns="0" bIns="0" rtlCol="0" anchor="t"/>
          <a:lstStyle/>
          <a:p>
            <a:pPr algn="just">
              <a:lnSpc>
                <a:spcPts val="4042"/>
              </a:lnSpc>
            </a:pPr>
            <a:r>
              <a:rPr lang="en-US" sz="3600" b="1" u="sng">
                <a:solidFill>
                  <a:srgbClr val="92D050"/>
                </a:solidFill>
                <a:ea typeface="Nunito Sans Bold" pitchFamily="34" charset="-122"/>
              </a:rPr>
              <a:t>How HHP Preserves Food Safety</a:t>
            </a:r>
          </a:p>
        </p:txBody>
      </p:sp>
      <p:sp>
        <p:nvSpPr>
          <p:cNvPr id="7" name="Text 5">
            <a:extLst>
              <a:ext uri="{FF2B5EF4-FFF2-40B4-BE49-F238E27FC236}">
                <a16:creationId xmlns:a16="http://schemas.microsoft.com/office/drawing/2014/main" id="{04A47226-8210-4B68-A9DF-A3CF4BEC18B8}"/>
              </a:ext>
            </a:extLst>
          </p:cNvPr>
          <p:cNvSpPr/>
          <p:nvPr/>
        </p:nvSpPr>
        <p:spPr>
          <a:xfrm>
            <a:off x="6697095" y="1142631"/>
            <a:ext cx="153013" cy="248007"/>
          </a:xfrm>
          <a:prstGeom prst="rect">
            <a:avLst/>
          </a:prstGeom>
          <a:noFill/>
          <a:ln/>
        </p:spPr>
        <p:txBody>
          <a:bodyPr wrap="none" lIns="0" tIns="0" rIns="0" bIns="0" rtlCol="0" anchor="t"/>
          <a:lstStyle/>
          <a:p>
            <a:pPr marL="0" indent="0" algn="l">
              <a:lnSpc>
                <a:spcPts val="2500"/>
              </a:lnSpc>
              <a:buNone/>
            </a:pPr>
            <a:r>
              <a:rPr lang="en-US" sz="2200">
                <a:solidFill>
                  <a:srgbClr val="333333"/>
                </a:solidFill>
                <a:latin typeface="Calibri (Cuerpo)"/>
                <a:ea typeface="Nunito Sans Light" pitchFamily="34" charset="-122"/>
                <a:cs typeface="Nunito Sans Light" pitchFamily="34" charset="-120"/>
              </a:rPr>
              <a:t>02</a:t>
            </a:r>
            <a:endParaRPr lang="en-US" sz="2200">
              <a:latin typeface="Calibri (Cuerpo)"/>
            </a:endParaRPr>
          </a:p>
        </p:txBody>
      </p:sp>
      <p:sp>
        <p:nvSpPr>
          <p:cNvPr id="8" name="Shape 6">
            <a:extLst>
              <a:ext uri="{FF2B5EF4-FFF2-40B4-BE49-F238E27FC236}">
                <a16:creationId xmlns:a16="http://schemas.microsoft.com/office/drawing/2014/main" id="{A9BF2134-12E7-4929-9046-E6D7A7F0DADA}"/>
              </a:ext>
            </a:extLst>
          </p:cNvPr>
          <p:cNvSpPr/>
          <p:nvPr/>
        </p:nvSpPr>
        <p:spPr>
          <a:xfrm>
            <a:off x="6697095" y="1456956"/>
            <a:ext cx="4954083" cy="22860"/>
          </a:xfrm>
          <a:prstGeom prst="rect">
            <a:avLst/>
          </a:prstGeom>
          <a:solidFill>
            <a:srgbClr val="5E8B8F"/>
          </a:solidFill>
          <a:ln/>
        </p:spPr>
      </p:sp>
      <p:sp>
        <p:nvSpPr>
          <p:cNvPr id="9" name="Text 7">
            <a:extLst>
              <a:ext uri="{FF2B5EF4-FFF2-40B4-BE49-F238E27FC236}">
                <a16:creationId xmlns:a16="http://schemas.microsoft.com/office/drawing/2014/main" id="{EC66CB43-5A41-4BD8-BE75-A1115A30BFF9}"/>
              </a:ext>
            </a:extLst>
          </p:cNvPr>
          <p:cNvSpPr/>
          <p:nvPr/>
        </p:nvSpPr>
        <p:spPr>
          <a:xfrm>
            <a:off x="6697096" y="1601855"/>
            <a:ext cx="1913760" cy="310158"/>
          </a:xfrm>
          <a:prstGeom prst="rect">
            <a:avLst/>
          </a:prstGeom>
          <a:noFill/>
          <a:ln/>
        </p:spPr>
        <p:txBody>
          <a:bodyPr wrap="none" lIns="0" tIns="0" rIns="0" bIns="0" rtlCol="0" anchor="t"/>
          <a:lstStyle/>
          <a:p>
            <a:pPr marL="0" indent="0" algn="l">
              <a:lnSpc>
                <a:spcPts val="2400"/>
              </a:lnSpc>
              <a:buNone/>
            </a:pPr>
            <a:r>
              <a:rPr lang="en-US" sz="2200" b="1">
                <a:solidFill>
                  <a:srgbClr val="333333"/>
                </a:solidFill>
                <a:latin typeface="Calibri (Cuerpo)"/>
                <a:ea typeface="Nunito Sans Bold" pitchFamily="34" charset="-122"/>
                <a:cs typeface="Nunito Sans Bold" pitchFamily="34" charset="-120"/>
              </a:rPr>
              <a:t>Protein Unfolding</a:t>
            </a:r>
            <a:endParaRPr lang="en-US" sz="2200">
              <a:latin typeface="Calibri (Cuerpo)"/>
            </a:endParaRPr>
          </a:p>
        </p:txBody>
      </p:sp>
      <p:sp>
        <p:nvSpPr>
          <p:cNvPr id="10" name="Text 8">
            <a:extLst>
              <a:ext uri="{FF2B5EF4-FFF2-40B4-BE49-F238E27FC236}">
                <a16:creationId xmlns:a16="http://schemas.microsoft.com/office/drawing/2014/main" id="{0213CE63-94DA-4838-9E32-35DD81F7811A}"/>
              </a:ext>
            </a:extLst>
          </p:cNvPr>
          <p:cNvSpPr/>
          <p:nvPr/>
        </p:nvSpPr>
        <p:spPr>
          <a:xfrm>
            <a:off x="6697095" y="2031076"/>
            <a:ext cx="4954083" cy="635079"/>
          </a:xfrm>
          <a:prstGeom prst="rect">
            <a:avLst/>
          </a:prstGeom>
          <a:noFill/>
          <a:ln/>
        </p:spPr>
        <p:txBody>
          <a:bodyPr wrap="square" lIns="0" tIns="0" rIns="0" bIns="0" rtlCol="0" anchor="t"/>
          <a:lstStyle/>
          <a:p>
            <a:pPr marL="0" indent="0" algn="l">
              <a:lnSpc>
                <a:spcPts val="2500"/>
              </a:lnSpc>
              <a:buNone/>
            </a:pPr>
            <a:r>
              <a:rPr lang="en-US" sz="2200">
                <a:solidFill>
                  <a:srgbClr val="333333"/>
                </a:solidFill>
                <a:latin typeface="Calibri (Cuerpo)"/>
                <a:ea typeface="Inter" pitchFamily="34" charset="-122"/>
                <a:cs typeface="Inter" pitchFamily="34" charset="-120"/>
              </a:rPr>
              <a:t>Intracellular proteins unfold under pressure, resulting in irreversible inactivation of pathogenic bacteria, yeasts, and molds.</a:t>
            </a:r>
            <a:endParaRPr lang="en-US" sz="2200">
              <a:latin typeface="Calibri (Cuerpo)"/>
            </a:endParaRPr>
          </a:p>
        </p:txBody>
      </p:sp>
      <p:sp>
        <p:nvSpPr>
          <p:cNvPr id="11" name="Text 9">
            <a:extLst>
              <a:ext uri="{FF2B5EF4-FFF2-40B4-BE49-F238E27FC236}">
                <a16:creationId xmlns:a16="http://schemas.microsoft.com/office/drawing/2014/main" id="{64D38430-39E2-44FC-9C9C-C24CFB9CECF5}"/>
              </a:ext>
            </a:extLst>
          </p:cNvPr>
          <p:cNvSpPr/>
          <p:nvPr/>
        </p:nvSpPr>
        <p:spPr>
          <a:xfrm>
            <a:off x="543533" y="3020175"/>
            <a:ext cx="163071" cy="248007"/>
          </a:xfrm>
          <a:prstGeom prst="rect">
            <a:avLst/>
          </a:prstGeom>
          <a:noFill/>
          <a:ln/>
        </p:spPr>
        <p:txBody>
          <a:bodyPr wrap="none" lIns="0" tIns="0" rIns="0" bIns="0" rtlCol="0" anchor="t"/>
          <a:lstStyle/>
          <a:p>
            <a:pPr marL="0" indent="0" algn="l">
              <a:lnSpc>
                <a:spcPts val="2500"/>
              </a:lnSpc>
              <a:buNone/>
            </a:pPr>
            <a:r>
              <a:rPr lang="en-US" sz="2200">
                <a:solidFill>
                  <a:srgbClr val="333333"/>
                </a:solidFill>
                <a:latin typeface="Calibri (Cuerpo)"/>
                <a:ea typeface="Nunito Sans Light" pitchFamily="34" charset="-122"/>
                <a:cs typeface="Nunito Sans Light" pitchFamily="34" charset="-120"/>
              </a:rPr>
              <a:t>03</a:t>
            </a:r>
            <a:endParaRPr lang="en-US" sz="2200">
              <a:latin typeface="Calibri (Cuerpo)"/>
            </a:endParaRPr>
          </a:p>
        </p:txBody>
      </p:sp>
      <p:sp>
        <p:nvSpPr>
          <p:cNvPr id="12" name="Shape 10">
            <a:extLst>
              <a:ext uri="{FF2B5EF4-FFF2-40B4-BE49-F238E27FC236}">
                <a16:creationId xmlns:a16="http://schemas.microsoft.com/office/drawing/2014/main" id="{DFF595B7-6440-4D30-A79D-CF8484437488}"/>
              </a:ext>
            </a:extLst>
          </p:cNvPr>
          <p:cNvSpPr/>
          <p:nvPr/>
        </p:nvSpPr>
        <p:spPr>
          <a:xfrm>
            <a:off x="543533" y="3334500"/>
            <a:ext cx="5279751" cy="22860"/>
          </a:xfrm>
          <a:prstGeom prst="rect">
            <a:avLst/>
          </a:prstGeom>
          <a:solidFill>
            <a:srgbClr val="5E8B8F"/>
          </a:solidFill>
          <a:ln/>
        </p:spPr>
      </p:sp>
      <p:sp>
        <p:nvSpPr>
          <p:cNvPr id="13" name="Text 11">
            <a:extLst>
              <a:ext uri="{FF2B5EF4-FFF2-40B4-BE49-F238E27FC236}">
                <a16:creationId xmlns:a16="http://schemas.microsoft.com/office/drawing/2014/main" id="{92496A71-2D25-4C6C-A093-2B3F46116A25}"/>
              </a:ext>
            </a:extLst>
          </p:cNvPr>
          <p:cNvSpPr/>
          <p:nvPr/>
        </p:nvSpPr>
        <p:spPr>
          <a:xfrm>
            <a:off x="543533" y="3479399"/>
            <a:ext cx="2039565" cy="310158"/>
          </a:xfrm>
          <a:prstGeom prst="rect">
            <a:avLst/>
          </a:prstGeom>
          <a:noFill/>
          <a:ln/>
        </p:spPr>
        <p:txBody>
          <a:bodyPr wrap="none" lIns="0" tIns="0" rIns="0" bIns="0" rtlCol="0" anchor="t"/>
          <a:lstStyle/>
          <a:p>
            <a:pPr marL="0" indent="0" algn="l">
              <a:lnSpc>
                <a:spcPts val="2400"/>
              </a:lnSpc>
              <a:buNone/>
            </a:pPr>
            <a:r>
              <a:rPr lang="en-US" sz="2200" b="1">
                <a:solidFill>
                  <a:srgbClr val="333333"/>
                </a:solidFill>
                <a:latin typeface="Calibri (Cuerpo)"/>
                <a:ea typeface="Nunito Sans Bold" pitchFamily="34" charset="-122"/>
                <a:cs typeface="Nunito Sans Bold" pitchFamily="34" charset="-120"/>
              </a:rPr>
              <a:t>Enzyme Inactivation</a:t>
            </a:r>
            <a:endParaRPr lang="en-US" sz="2200">
              <a:latin typeface="Calibri (Cuerpo)"/>
            </a:endParaRPr>
          </a:p>
        </p:txBody>
      </p:sp>
      <p:sp>
        <p:nvSpPr>
          <p:cNvPr id="14" name="Text 12">
            <a:extLst>
              <a:ext uri="{FF2B5EF4-FFF2-40B4-BE49-F238E27FC236}">
                <a16:creationId xmlns:a16="http://schemas.microsoft.com/office/drawing/2014/main" id="{365F58F0-0B2C-4350-B9BB-94607B4093C5}"/>
              </a:ext>
            </a:extLst>
          </p:cNvPr>
          <p:cNvSpPr/>
          <p:nvPr/>
        </p:nvSpPr>
        <p:spPr>
          <a:xfrm>
            <a:off x="543533" y="3908620"/>
            <a:ext cx="5279751" cy="952619"/>
          </a:xfrm>
          <a:prstGeom prst="rect">
            <a:avLst/>
          </a:prstGeom>
          <a:noFill/>
          <a:ln/>
        </p:spPr>
        <p:txBody>
          <a:bodyPr wrap="square" lIns="0" tIns="0" rIns="0" bIns="0" rtlCol="0" anchor="t"/>
          <a:lstStyle/>
          <a:p>
            <a:pPr marL="0" indent="0" algn="l">
              <a:lnSpc>
                <a:spcPts val="2500"/>
              </a:lnSpc>
              <a:buNone/>
            </a:pPr>
            <a:r>
              <a:rPr lang="en-US" sz="2200">
                <a:solidFill>
                  <a:srgbClr val="333333"/>
                </a:solidFill>
                <a:latin typeface="Calibri (Cuerpo)"/>
                <a:ea typeface="Inter" pitchFamily="34" charset="-122"/>
                <a:cs typeface="Inter" pitchFamily="34" charset="-120"/>
              </a:rPr>
              <a:t>Enzymes like polyphenol oxidase and pectin methyl esterase are reduced or eliminated, preventing browning and texture degradation.</a:t>
            </a:r>
            <a:endParaRPr lang="en-US" sz="2200">
              <a:latin typeface="Calibri (Cuerpo)"/>
            </a:endParaRPr>
          </a:p>
        </p:txBody>
      </p:sp>
      <p:sp>
        <p:nvSpPr>
          <p:cNvPr id="20" name="Rectángulo: esquinas redondeadas 19">
            <a:extLst>
              <a:ext uri="{FF2B5EF4-FFF2-40B4-BE49-F238E27FC236}">
                <a16:creationId xmlns:a16="http://schemas.microsoft.com/office/drawing/2014/main" id="{CB4FC18B-DCE4-4735-A830-2705EAE65B7A}"/>
              </a:ext>
            </a:extLst>
          </p:cNvPr>
          <p:cNvSpPr/>
          <p:nvPr/>
        </p:nvSpPr>
        <p:spPr>
          <a:xfrm>
            <a:off x="206649" y="963975"/>
            <a:ext cx="6122274" cy="2056199"/>
          </a:xfrm>
          <a:prstGeom prst="roundRect">
            <a:avLst/>
          </a:prstGeom>
          <a:solidFill>
            <a:srgbClr val="2C67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Text 1">
            <a:extLst>
              <a:ext uri="{FF2B5EF4-FFF2-40B4-BE49-F238E27FC236}">
                <a16:creationId xmlns:a16="http://schemas.microsoft.com/office/drawing/2014/main" id="{5E4AAB71-8813-426C-8E95-4CED50292E38}"/>
              </a:ext>
            </a:extLst>
          </p:cNvPr>
          <p:cNvSpPr/>
          <p:nvPr/>
        </p:nvSpPr>
        <p:spPr>
          <a:xfrm>
            <a:off x="543533" y="1024996"/>
            <a:ext cx="163071" cy="248007"/>
          </a:xfrm>
          <a:prstGeom prst="rect">
            <a:avLst/>
          </a:prstGeom>
          <a:noFill/>
          <a:ln/>
        </p:spPr>
        <p:txBody>
          <a:bodyPr wrap="none" lIns="0" tIns="0" rIns="0" bIns="0" rtlCol="0" anchor="t"/>
          <a:lstStyle/>
          <a:p>
            <a:pPr marL="0" indent="0" algn="l">
              <a:lnSpc>
                <a:spcPts val="2500"/>
              </a:lnSpc>
              <a:buNone/>
            </a:pPr>
            <a:r>
              <a:rPr lang="en-US" sz="2200">
                <a:solidFill>
                  <a:schemeClr val="bg1"/>
                </a:solidFill>
                <a:latin typeface="Calibri (Cuerpo)"/>
                <a:ea typeface="Nunito Sans Light" pitchFamily="34" charset="-122"/>
                <a:cs typeface="Nunito Sans Light" pitchFamily="34" charset="-120"/>
              </a:rPr>
              <a:t>01</a:t>
            </a:r>
            <a:endParaRPr lang="en-US" sz="2200">
              <a:solidFill>
                <a:schemeClr val="bg1"/>
              </a:solidFill>
              <a:latin typeface="Calibri (Cuerpo)"/>
            </a:endParaRPr>
          </a:p>
        </p:txBody>
      </p:sp>
      <p:sp>
        <p:nvSpPr>
          <p:cNvPr id="22" name="Shape 2">
            <a:extLst>
              <a:ext uri="{FF2B5EF4-FFF2-40B4-BE49-F238E27FC236}">
                <a16:creationId xmlns:a16="http://schemas.microsoft.com/office/drawing/2014/main" id="{C8357EA9-BB1E-4C3B-9B8B-4D2273ACAFBF}"/>
              </a:ext>
            </a:extLst>
          </p:cNvPr>
          <p:cNvSpPr/>
          <p:nvPr/>
        </p:nvSpPr>
        <p:spPr>
          <a:xfrm>
            <a:off x="543533" y="1339321"/>
            <a:ext cx="5279751" cy="22860"/>
          </a:xfrm>
          <a:prstGeom prst="rect">
            <a:avLst/>
          </a:prstGeom>
          <a:solidFill>
            <a:srgbClr val="5E8B8F"/>
          </a:solidFill>
          <a:ln/>
        </p:spPr>
      </p:sp>
      <p:sp>
        <p:nvSpPr>
          <p:cNvPr id="23" name="Text 3">
            <a:extLst>
              <a:ext uri="{FF2B5EF4-FFF2-40B4-BE49-F238E27FC236}">
                <a16:creationId xmlns:a16="http://schemas.microsoft.com/office/drawing/2014/main" id="{E354C5BA-9174-4B66-95A6-F2DBD4C7D8B0}"/>
              </a:ext>
            </a:extLst>
          </p:cNvPr>
          <p:cNvSpPr/>
          <p:nvPr/>
        </p:nvSpPr>
        <p:spPr>
          <a:xfrm>
            <a:off x="543533" y="1484220"/>
            <a:ext cx="2039565" cy="310158"/>
          </a:xfrm>
          <a:prstGeom prst="rect">
            <a:avLst/>
          </a:prstGeom>
          <a:noFill/>
          <a:ln/>
        </p:spPr>
        <p:txBody>
          <a:bodyPr wrap="none" lIns="0" tIns="0" rIns="0" bIns="0" rtlCol="0" anchor="t"/>
          <a:lstStyle/>
          <a:p>
            <a:pPr marL="0" indent="0" algn="l">
              <a:lnSpc>
                <a:spcPts val="2400"/>
              </a:lnSpc>
              <a:buNone/>
            </a:pPr>
            <a:r>
              <a:rPr lang="en-US" sz="2200" b="1">
                <a:solidFill>
                  <a:schemeClr val="bg1"/>
                </a:solidFill>
                <a:latin typeface="Calibri (Cuerpo)"/>
                <a:ea typeface="Nunito Sans Bold" pitchFamily="34" charset="-122"/>
                <a:cs typeface="Nunito Sans Bold" pitchFamily="34" charset="-120"/>
              </a:rPr>
              <a:t>Cellular Disruption</a:t>
            </a:r>
            <a:endParaRPr lang="en-US" sz="2200">
              <a:solidFill>
                <a:schemeClr val="bg1"/>
              </a:solidFill>
              <a:latin typeface="Calibri (Cuerpo)"/>
            </a:endParaRPr>
          </a:p>
        </p:txBody>
      </p:sp>
      <p:sp>
        <p:nvSpPr>
          <p:cNvPr id="24" name="Text 4">
            <a:extLst>
              <a:ext uri="{FF2B5EF4-FFF2-40B4-BE49-F238E27FC236}">
                <a16:creationId xmlns:a16="http://schemas.microsoft.com/office/drawing/2014/main" id="{DB891C82-FB74-4B17-ABB8-43AAC1680F4D}"/>
              </a:ext>
            </a:extLst>
          </p:cNvPr>
          <p:cNvSpPr/>
          <p:nvPr/>
        </p:nvSpPr>
        <p:spPr>
          <a:xfrm>
            <a:off x="543533" y="1913441"/>
            <a:ext cx="5321722" cy="635079"/>
          </a:xfrm>
          <a:prstGeom prst="rect">
            <a:avLst/>
          </a:prstGeom>
          <a:noFill/>
          <a:ln/>
        </p:spPr>
        <p:txBody>
          <a:bodyPr wrap="square" lIns="0" tIns="0" rIns="0" bIns="0" rtlCol="0" anchor="t"/>
          <a:lstStyle/>
          <a:p>
            <a:pPr marL="0" indent="0" algn="l">
              <a:lnSpc>
                <a:spcPts val="2500"/>
              </a:lnSpc>
              <a:buNone/>
            </a:pPr>
            <a:r>
              <a:rPr lang="en-US" sz="2200">
                <a:solidFill>
                  <a:schemeClr val="bg1"/>
                </a:solidFill>
                <a:latin typeface="Calibri (Cuerpo)"/>
                <a:ea typeface="Inter" pitchFamily="34" charset="-122"/>
                <a:cs typeface="Inter" pitchFamily="34" charset="-120"/>
              </a:rPr>
              <a:t>High pressure disrupts microbial cell membranes, causing loss of integrity and halting essential metabolic processes.</a:t>
            </a:r>
            <a:endParaRPr lang="en-US" sz="2200">
              <a:solidFill>
                <a:schemeClr val="bg1"/>
              </a:solidFill>
              <a:latin typeface="Calibri (Cuerpo)"/>
            </a:endParaRPr>
          </a:p>
        </p:txBody>
      </p:sp>
      <p:sp>
        <p:nvSpPr>
          <p:cNvPr id="25" name="Rectángulo: esquinas redondeadas 24">
            <a:extLst>
              <a:ext uri="{FF2B5EF4-FFF2-40B4-BE49-F238E27FC236}">
                <a16:creationId xmlns:a16="http://schemas.microsoft.com/office/drawing/2014/main" id="{C8E32FB8-02FD-4EAA-8BAF-86BD27F6FB68}"/>
              </a:ext>
            </a:extLst>
          </p:cNvPr>
          <p:cNvSpPr/>
          <p:nvPr/>
        </p:nvSpPr>
        <p:spPr>
          <a:xfrm>
            <a:off x="5951327" y="3571955"/>
            <a:ext cx="6122274" cy="1985404"/>
          </a:xfrm>
          <a:prstGeom prst="roundRect">
            <a:avLst/>
          </a:prstGeom>
          <a:solidFill>
            <a:srgbClr val="2C67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Text 13">
            <a:extLst>
              <a:ext uri="{FF2B5EF4-FFF2-40B4-BE49-F238E27FC236}">
                <a16:creationId xmlns:a16="http://schemas.microsoft.com/office/drawing/2014/main" id="{5EBCEEBE-1A2C-44EC-B4FE-2F5F7F687559}"/>
              </a:ext>
            </a:extLst>
          </p:cNvPr>
          <p:cNvSpPr/>
          <p:nvPr/>
        </p:nvSpPr>
        <p:spPr>
          <a:xfrm>
            <a:off x="6562341" y="3594295"/>
            <a:ext cx="153013" cy="248007"/>
          </a:xfrm>
          <a:prstGeom prst="rect">
            <a:avLst/>
          </a:prstGeom>
          <a:noFill/>
          <a:ln/>
        </p:spPr>
        <p:txBody>
          <a:bodyPr wrap="none" lIns="0" tIns="0" rIns="0" bIns="0" rtlCol="0" anchor="t"/>
          <a:lstStyle/>
          <a:p>
            <a:pPr marL="0" indent="0" algn="l">
              <a:lnSpc>
                <a:spcPts val="2500"/>
              </a:lnSpc>
              <a:buNone/>
            </a:pPr>
            <a:r>
              <a:rPr lang="en-US" sz="2200">
                <a:solidFill>
                  <a:schemeClr val="bg1"/>
                </a:solidFill>
                <a:latin typeface="Calibri (Cuerpo)"/>
                <a:ea typeface="Nunito Sans Light" pitchFamily="34" charset="-122"/>
                <a:cs typeface="Nunito Sans Light" pitchFamily="34" charset="-120"/>
              </a:rPr>
              <a:t>04</a:t>
            </a:r>
            <a:endParaRPr lang="en-US" sz="2200">
              <a:solidFill>
                <a:schemeClr val="bg1"/>
              </a:solidFill>
              <a:latin typeface="Calibri (Cuerpo)"/>
            </a:endParaRPr>
          </a:p>
        </p:txBody>
      </p:sp>
      <p:sp>
        <p:nvSpPr>
          <p:cNvPr id="27" name="Shape 14">
            <a:extLst>
              <a:ext uri="{FF2B5EF4-FFF2-40B4-BE49-F238E27FC236}">
                <a16:creationId xmlns:a16="http://schemas.microsoft.com/office/drawing/2014/main" id="{28294FB4-43E1-4A6C-A0BD-0825C693BA2B}"/>
              </a:ext>
            </a:extLst>
          </p:cNvPr>
          <p:cNvSpPr/>
          <p:nvPr/>
        </p:nvSpPr>
        <p:spPr>
          <a:xfrm>
            <a:off x="6562341" y="3908620"/>
            <a:ext cx="4954083" cy="22860"/>
          </a:xfrm>
          <a:prstGeom prst="rect">
            <a:avLst/>
          </a:prstGeom>
          <a:solidFill>
            <a:srgbClr val="5E8B8F"/>
          </a:solidFill>
          <a:ln/>
        </p:spPr>
      </p:sp>
      <p:sp>
        <p:nvSpPr>
          <p:cNvPr id="28" name="Text 15">
            <a:extLst>
              <a:ext uri="{FF2B5EF4-FFF2-40B4-BE49-F238E27FC236}">
                <a16:creationId xmlns:a16="http://schemas.microsoft.com/office/drawing/2014/main" id="{43546882-FA40-4F48-B1AC-B20B6438EA94}"/>
              </a:ext>
            </a:extLst>
          </p:cNvPr>
          <p:cNvSpPr/>
          <p:nvPr/>
        </p:nvSpPr>
        <p:spPr>
          <a:xfrm>
            <a:off x="6562342" y="4053519"/>
            <a:ext cx="1917526" cy="310158"/>
          </a:xfrm>
          <a:prstGeom prst="rect">
            <a:avLst/>
          </a:prstGeom>
          <a:noFill/>
          <a:ln/>
        </p:spPr>
        <p:txBody>
          <a:bodyPr wrap="none" lIns="0" tIns="0" rIns="0" bIns="0" rtlCol="0" anchor="t"/>
          <a:lstStyle/>
          <a:p>
            <a:pPr marL="0" indent="0" algn="l">
              <a:lnSpc>
                <a:spcPts val="2400"/>
              </a:lnSpc>
              <a:buNone/>
            </a:pPr>
            <a:r>
              <a:rPr lang="en-US" sz="2200" b="1">
                <a:solidFill>
                  <a:schemeClr val="bg1"/>
                </a:solidFill>
                <a:latin typeface="Calibri (Cuerpo)"/>
                <a:ea typeface="Nunito Sans Bold" pitchFamily="34" charset="-122"/>
                <a:cs typeface="Nunito Sans Bold" pitchFamily="34" charset="-120"/>
              </a:rPr>
              <a:t>Nutrient Preservation</a:t>
            </a:r>
            <a:endParaRPr lang="en-US" sz="2200">
              <a:solidFill>
                <a:schemeClr val="bg1"/>
              </a:solidFill>
              <a:latin typeface="Calibri (Cuerpo)"/>
            </a:endParaRPr>
          </a:p>
        </p:txBody>
      </p:sp>
      <p:sp>
        <p:nvSpPr>
          <p:cNvPr id="29" name="Text 16">
            <a:extLst>
              <a:ext uri="{FF2B5EF4-FFF2-40B4-BE49-F238E27FC236}">
                <a16:creationId xmlns:a16="http://schemas.microsoft.com/office/drawing/2014/main" id="{A027144A-DCDA-45A1-AD0E-B2BC38BDD241}"/>
              </a:ext>
            </a:extLst>
          </p:cNvPr>
          <p:cNvSpPr/>
          <p:nvPr/>
        </p:nvSpPr>
        <p:spPr>
          <a:xfrm>
            <a:off x="6562341" y="4482740"/>
            <a:ext cx="4954083" cy="635079"/>
          </a:xfrm>
          <a:prstGeom prst="rect">
            <a:avLst/>
          </a:prstGeom>
          <a:noFill/>
          <a:ln/>
        </p:spPr>
        <p:txBody>
          <a:bodyPr wrap="square" lIns="0" tIns="0" rIns="0" bIns="0" rtlCol="0" anchor="t"/>
          <a:lstStyle/>
          <a:p>
            <a:pPr marL="0" indent="0" algn="l">
              <a:lnSpc>
                <a:spcPts val="2500"/>
              </a:lnSpc>
              <a:buNone/>
            </a:pPr>
            <a:r>
              <a:rPr lang="en-US" sz="2200">
                <a:solidFill>
                  <a:schemeClr val="bg1"/>
                </a:solidFill>
                <a:latin typeface="Calibri (Cuerpo)"/>
                <a:ea typeface="Inter" pitchFamily="34" charset="-122"/>
                <a:cs typeface="Inter" pitchFamily="34" charset="-120"/>
              </a:rPr>
              <a:t>Small molecules like vitamins, minerals, and bioactive phytochemicals remain intact at levels comparable to fresh foods.</a:t>
            </a:r>
            <a:endParaRPr lang="en-US" sz="2200">
              <a:solidFill>
                <a:schemeClr val="bg1"/>
              </a:solidFill>
              <a:latin typeface="Calibri (Cuerpo)"/>
            </a:endParaRPr>
          </a:p>
        </p:txBody>
      </p:sp>
      <p:grpSp>
        <p:nvGrpSpPr>
          <p:cNvPr id="30" name="Group 23">
            <a:extLst>
              <a:ext uri="{FF2B5EF4-FFF2-40B4-BE49-F238E27FC236}">
                <a16:creationId xmlns:a16="http://schemas.microsoft.com/office/drawing/2014/main" id="{D23827C9-1E6B-4832-8D7B-A58839D2A25D}"/>
              </a:ext>
            </a:extLst>
          </p:cNvPr>
          <p:cNvGrpSpPr/>
          <p:nvPr/>
        </p:nvGrpSpPr>
        <p:grpSpPr>
          <a:xfrm>
            <a:off x="206649" y="4906590"/>
            <a:ext cx="1020523" cy="1782423"/>
            <a:chOff x="4413794" y="4725223"/>
            <a:chExt cx="421607" cy="978622"/>
          </a:xfrm>
        </p:grpSpPr>
        <p:grpSp>
          <p:nvGrpSpPr>
            <p:cNvPr id="31" name="Graphic 2">
              <a:extLst>
                <a:ext uri="{FF2B5EF4-FFF2-40B4-BE49-F238E27FC236}">
                  <a16:creationId xmlns:a16="http://schemas.microsoft.com/office/drawing/2014/main" id="{7CA4F61A-3E9D-44C1-8B2D-4BFEAACA4C9F}"/>
                </a:ext>
              </a:extLst>
            </p:cNvPr>
            <p:cNvGrpSpPr/>
            <p:nvPr/>
          </p:nvGrpSpPr>
          <p:grpSpPr>
            <a:xfrm>
              <a:off x="4413794" y="4757590"/>
              <a:ext cx="421607" cy="535957"/>
              <a:chOff x="4413794" y="4757590"/>
              <a:chExt cx="421607" cy="535957"/>
            </a:xfrm>
            <a:solidFill>
              <a:srgbClr val="75B543"/>
            </a:solidFill>
          </p:grpSpPr>
          <p:sp>
            <p:nvSpPr>
              <p:cNvPr id="39" name="Freeform 15">
                <a:extLst>
                  <a:ext uri="{FF2B5EF4-FFF2-40B4-BE49-F238E27FC236}">
                    <a16:creationId xmlns:a16="http://schemas.microsoft.com/office/drawing/2014/main" id="{B370B660-B59F-4219-AA34-ECF06DF78D69}"/>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40" name="Freeform 16">
                <a:extLst>
                  <a:ext uri="{FF2B5EF4-FFF2-40B4-BE49-F238E27FC236}">
                    <a16:creationId xmlns:a16="http://schemas.microsoft.com/office/drawing/2014/main" id="{94F46E5C-C869-4CF6-9F35-0C230D55B1E1}"/>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32" name="Graphic 2">
              <a:extLst>
                <a:ext uri="{FF2B5EF4-FFF2-40B4-BE49-F238E27FC236}">
                  <a16:creationId xmlns:a16="http://schemas.microsoft.com/office/drawing/2014/main" id="{0441FAE2-928D-453A-925D-145EBCEF200B}"/>
                </a:ext>
              </a:extLst>
            </p:cNvPr>
            <p:cNvGrpSpPr/>
            <p:nvPr/>
          </p:nvGrpSpPr>
          <p:grpSpPr>
            <a:xfrm>
              <a:off x="4539076" y="4725223"/>
              <a:ext cx="126381" cy="222760"/>
              <a:chOff x="4539076" y="4725223"/>
              <a:chExt cx="126381" cy="222760"/>
            </a:xfrm>
            <a:solidFill>
              <a:srgbClr val="81CCB2"/>
            </a:solidFill>
          </p:grpSpPr>
          <p:sp>
            <p:nvSpPr>
              <p:cNvPr id="35" name="Freeform 7">
                <a:extLst>
                  <a:ext uri="{FF2B5EF4-FFF2-40B4-BE49-F238E27FC236}">
                    <a16:creationId xmlns:a16="http://schemas.microsoft.com/office/drawing/2014/main" id="{681A724C-CB26-4A10-8AF8-0F7DFCC1DEC9}"/>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36" name="Freeform 8">
                <a:extLst>
                  <a:ext uri="{FF2B5EF4-FFF2-40B4-BE49-F238E27FC236}">
                    <a16:creationId xmlns:a16="http://schemas.microsoft.com/office/drawing/2014/main" id="{AC2FF0A2-5A46-4EAF-958F-AFA1DADD25E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37" name="Freeform 9">
                <a:extLst>
                  <a:ext uri="{FF2B5EF4-FFF2-40B4-BE49-F238E27FC236}">
                    <a16:creationId xmlns:a16="http://schemas.microsoft.com/office/drawing/2014/main" id="{6F1759B1-FFBF-43B0-A911-BD3CC7F071D6}"/>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38" name="Freeform 10">
                <a:extLst>
                  <a:ext uri="{FF2B5EF4-FFF2-40B4-BE49-F238E27FC236}">
                    <a16:creationId xmlns:a16="http://schemas.microsoft.com/office/drawing/2014/main" id="{68AD7BF0-5D50-4F6C-BE67-118651D5EFD1}"/>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33" name="Freeform 4">
              <a:extLst>
                <a:ext uri="{FF2B5EF4-FFF2-40B4-BE49-F238E27FC236}">
                  <a16:creationId xmlns:a16="http://schemas.microsoft.com/office/drawing/2014/main" id="{BD62096D-F30B-4CD2-BF83-199E9BD99071}"/>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34" name="Freeform 5">
              <a:extLst>
                <a:ext uri="{FF2B5EF4-FFF2-40B4-BE49-F238E27FC236}">
                  <a16:creationId xmlns:a16="http://schemas.microsoft.com/office/drawing/2014/main" id="{57AF9AA8-11E1-463D-B9BD-6A990906CF28}"/>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1541631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0">
            <a:extLst>
              <a:ext uri="{FF2B5EF4-FFF2-40B4-BE49-F238E27FC236}">
                <a16:creationId xmlns:a16="http://schemas.microsoft.com/office/drawing/2014/main" id="{09D52483-140C-413D-907D-CDCFC9A591AA}"/>
              </a:ext>
            </a:extLst>
          </p:cNvPr>
          <p:cNvSpPr/>
          <p:nvPr/>
        </p:nvSpPr>
        <p:spPr>
          <a:xfrm>
            <a:off x="102481" y="44173"/>
            <a:ext cx="5414486" cy="448508"/>
          </a:xfrm>
          <a:prstGeom prst="rect">
            <a:avLst/>
          </a:prstGeom>
          <a:noFill/>
          <a:ln/>
        </p:spPr>
        <p:txBody>
          <a:bodyPr wrap="none" lIns="0" tIns="0" rIns="0" bIns="0" rtlCol="0" anchor="t"/>
          <a:lstStyle/>
          <a:p>
            <a:pPr marL="0" indent="0" algn="l">
              <a:lnSpc>
                <a:spcPts val="3500"/>
              </a:lnSpc>
              <a:buNone/>
            </a:pPr>
            <a:r>
              <a:rPr lang="en-US" sz="3600" b="1" u="sng">
                <a:solidFill>
                  <a:srgbClr val="92D050"/>
                </a:solidFill>
                <a:ea typeface="Nunito Sans Bold" pitchFamily="34" charset="-122"/>
              </a:rPr>
              <a:t>Key Benefits of HHP Technology</a:t>
            </a:r>
          </a:p>
        </p:txBody>
      </p:sp>
      <p:sp>
        <p:nvSpPr>
          <p:cNvPr id="21" name="Shape 1">
            <a:extLst>
              <a:ext uri="{FF2B5EF4-FFF2-40B4-BE49-F238E27FC236}">
                <a16:creationId xmlns:a16="http://schemas.microsoft.com/office/drawing/2014/main" id="{EE92C758-5857-466E-8023-5C824E834900}"/>
              </a:ext>
            </a:extLst>
          </p:cNvPr>
          <p:cNvSpPr/>
          <p:nvPr/>
        </p:nvSpPr>
        <p:spPr>
          <a:xfrm>
            <a:off x="35106" y="707946"/>
            <a:ext cx="12089519" cy="1416248"/>
          </a:xfrm>
          <a:prstGeom prst="roundRect">
            <a:avLst>
              <a:gd name="adj" fmla="val 4257"/>
            </a:avLst>
          </a:prstGeom>
          <a:solidFill>
            <a:srgbClr val="2C6756"/>
          </a:solidFill>
          <a:ln w="7620">
            <a:solidFill>
              <a:srgbClr val="C6D0D1"/>
            </a:solidFill>
            <a:prstDash val="solid"/>
          </a:ln>
        </p:spPr>
      </p:sp>
      <p:sp>
        <p:nvSpPr>
          <p:cNvPr id="22" name="Shape 2">
            <a:extLst>
              <a:ext uri="{FF2B5EF4-FFF2-40B4-BE49-F238E27FC236}">
                <a16:creationId xmlns:a16="http://schemas.microsoft.com/office/drawing/2014/main" id="{443FC933-E219-4DED-9BF7-9E76246EBAA8}"/>
              </a:ext>
            </a:extLst>
          </p:cNvPr>
          <p:cNvSpPr/>
          <p:nvPr/>
        </p:nvSpPr>
        <p:spPr>
          <a:xfrm>
            <a:off x="253572" y="859037"/>
            <a:ext cx="430649" cy="430649"/>
          </a:xfrm>
          <a:prstGeom prst="roundRect">
            <a:avLst>
              <a:gd name="adj" fmla="val 21230946"/>
            </a:avLst>
          </a:prstGeom>
          <a:solidFill>
            <a:srgbClr val="75B543"/>
          </a:solidFill>
          <a:ln>
            <a:solidFill>
              <a:srgbClr val="75B543"/>
            </a:solidFill>
          </a:ln>
        </p:spPr>
      </p:sp>
      <p:pic>
        <p:nvPicPr>
          <p:cNvPr id="23" name="Image 1" descr="preencoded.png">
            <a:extLst>
              <a:ext uri="{FF2B5EF4-FFF2-40B4-BE49-F238E27FC236}">
                <a16:creationId xmlns:a16="http://schemas.microsoft.com/office/drawing/2014/main" id="{757748D7-649C-40BA-978B-97F0E0D176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2039" y="977385"/>
            <a:ext cx="193715" cy="193715"/>
          </a:xfrm>
          <a:prstGeom prst="rect">
            <a:avLst/>
          </a:prstGeom>
        </p:spPr>
      </p:pic>
      <p:sp>
        <p:nvSpPr>
          <p:cNvPr id="24" name="Text 3">
            <a:extLst>
              <a:ext uri="{FF2B5EF4-FFF2-40B4-BE49-F238E27FC236}">
                <a16:creationId xmlns:a16="http://schemas.microsoft.com/office/drawing/2014/main" id="{C14AB516-CCCA-4CBD-9288-EADB4C84671B}"/>
              </a:ext>
            </a:extLst>
          </p:cNvPr>
          <p:cNvSpPr/>
          <p:nvPr/>
        </p:nvSpPr>
        <p:spPr>
          <a:xfrm>
            <a:off x="891866" y="968528"/>
            <a:ext cx="2312194" cy="224195"/>
          </a:xfrm>
          <a:prstGeom prst="rect">
            <a:avLst/>
          </a:prstGeom>
          <a:noFill/>
          <a:ln/>
        </p:spPr>
        <p:txBody>
          <a:bodyPr wrap="none" lIns="0" tIns="0" rIns="0" bIns="0" rtlCol="0" anchor="t"/>
          <a:lstStyle/>
          <a:p>
            <a:pPr marL="0" indent="0" algn="l">
              <a:lnSpc>
                <a:spcPts val="1750"/>
              </a:lnSpc>
              <a:buNone/>
            </a:pPr>
            <a:r>
              <a:rPr lang="en-US" sz="2400" b="1">
                <a:solidFill>
                  <a:schemeClr val="bg1"/>
                </a:solidFill>
                <a:latin typeface="Calibri cuerpo"/>
                <a:ea typeface="Nunito Sans Bold" pitchFamily="34" charset="-122"/>
                <a:cs typeface="Nunito Sans Bold" pitchFamily="34" charset="-120"/>
              </a:rPr>
              <a:t>Superior Nutrient Retention</a:t>
            </a:r>
            <a:endParaRPr lang="en-US" sz="2400">
              <a:solidFill>
                <a:schemeClr val="bg1"/>
              </a:solidFill>
              <a:latin typeface="Calibri cuerpo"/>
            </a:endParaRPr>
          </a:p>
        </p:txBody>
      </p:sp>
      <p:sp>
        <p:nvSpPr>
          <p:cNvPr id="25" name="Text 4">
            <a:extLst>
              <a:ext uri="{FF2B5EF4-FFF2-40B4-BE49-F238E27FC236}">
                <a16:creationId xmlns:a16="http://schemas.microsoft.com/office/drawing/2014/main" id="{B222EA65-0EF3-42E1-B671-EEF5CD5F2940}"/>
              </a:ext>
            </a:extLst>
          </p:cNvPr>
          <p:cNvSpPr/>
          <p:nvPr/>
        </p:nvSpPr>
        <p:spPr>
          <a:xfrm>
            <a:off x="253571" y="1528167"/>
            <a:ext cx="11706199" cy="229672"/>
          </a:xfrm>
          <a:prstGeom prst="rect">
            <a:avLst/>
          </a:prstGeom>
          <a:noFill/>
          <a:ln/>
        </p:spPr>
        <p:txBody>
          <a:bodyPr wrap="none" lIns="0" tIns="0" rIns="0" bIns="0" rtlCol="0" anchor="t"/>
          <a:lstStyle/>
          <a:p>
            <a:pPr marL="0" indent="0">
              <a:lnSpc>
                <a:spcPts val="1800"/>
              </a:lnSpc>
              <a:buNone/>
            </a:pPr>
            <a:r>
              <a:rPr lang="en-US" sz="2400">
                <a:solidFill>
                  <a:schemeClr val="bg1"/>
                </a:solidFill>
                <a:latin typeface="Calibri cuerpo"/>
                <a:ea typeface="Inter" pitchFamily="34" charset="-122"/>
                <a:cs typeface="Inter" pitchFamily="34" charset="-120"/>
              </a:rPr>
              <a:t>Preserves heat-sensitive vitamins, antioxidants, and bioactive compounds  that thermal </a:t>
            </a:r>
          </a:p>
          <a:p>
            <a:pPr marL="0" indent="0">
              <a:lnSpc>
                <a:spcPts val="1800"/>
              </a:lnSpc>
              <a:buNone/>
            </a:pPr>
            <a:r>
              <a:rPr lang="en-US" sz="2400">
                <a:solidFill>
                  <a:schemeClr val="bg1"/>
                </a:solidFill>
                <a:latin typeface="Calibri cuerpo"/>
                <a:ea typeface="Inter" pitchFamily="34" charset="-122"/>
                <a:cs typeface="Inter" pitchFamily="34" charset="-120"/>
              </a:rPr>
              <a:t>methods destroy.</a:t>
            </a:r>
            <a:endParaRPr lang="en-US" sz="2400">
              <a:solidFill>
                <a:schemeClr val="bg1"/>
              </a:solidFill>
              <a:latin typeface="Calibri cuerpo"/>
            </a:endParaRPr>
          </a:p>
        </p:txBody>
      </p:sp>
      <p:sp>
        <p:nvSpPr>
          <p:cNvPr id="26" name="Shape 5">
            <a:extLst>
              <a:ext uri="{FF2B5EF4-FFF2-40B4-BE49-F238E27FC236}">
                <a16:creationId xmlns:a16="http://schemas.microsoft.com/office/drawing/2014/main" id="{518D5277-1E68-45A5-A8B0-D0B06F3E2BBD}"/>
              </a:ext>
            </a:extLst>
          </p:cNvPr>
          <p:cNvSpPr/>
          <p:nvPr/>
        </p:nvSpPr>
        <p:spPr>
          <a:xfrm>
            <a:off x="35106" y="2267665"/>
            <a:ext cx="12089519" cy="1416248"/>
          </a:xfrm>
          <a:prstGeom prst="roundRect">
            <a:avLst>
              <a:gd name="adj" fmla="val 4257"/>
            </a:avLst>
          </a:prstGeom>
          <a:solidFill>
            <a:srgbClr val="2C6756"/>
          </a:solidFill>
          <a:ln w="7620">
            <a:solidFill>
              <a:srgbClr val="C6D0D1"/>
            </a:solidFill>
            <a:prstDash val="solid"/>
          </a:ln>
        </p:spPr>
      </p:sp>
      <p:sp>
        <p:nvSpPr>
          <p:cNvPr id="27" name="Shape 6">
            <a:extLst>
              <a:ext uri="{FF2B5EF4-FFF2-40B4-BE49-F238E27FC236}">
                <a16:creationId xmlns:a16="http://schemas.microsoft.com/office/drawing/2014/main" id="{DDE0EA18-2CE3-41B5-BFAD-9D9C2A7E259D}"/>
              </a:ext>
            </a:extLst>
          </p:cNvPr>
          <p:cNvSpPr/>
          <p:nvPr/>
        </p:nvSpPr>
        <p:spPr>
          <a:xfrm>
            <a:off x="253572" y="2418755"/>
            <a:ext cx="430649" cy="430649"/>
          </a:xfrm>
          <a:prstGeom prst="roundRect">
            <a:avLst>
              <a:gd name="adj" fmla="val 21230946"/>
            </a:avLst>
          </a:prstGeom>
          <a:solidFill>
            <a:srgbClr val="75B543"/>
          </a:solidFill>
          <a:ln>
            <a:solidFill>
              <a:srgbClr val="75B543"/>
            </a:solidFill>
          </a:ln>
        </p:spPr>
      </p:sp>
      <p:pic>
        <p:nvPicPr>
          <p:cNvPr id="28" name="Image 2" descr="preencoded.png">
            <a:extLst>
              <a:ext uri="{FF2B5EF4-FFF2-40B4-BE49-F238E27FC236}">
                <a16:creationId xmlns:a16="http://schemas.microsoft.com/office/drawing/2014/main" id="{FBBC6DCC-2F15-475D-A6D0-EE8D56CEA2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2039" y="2537104"/>
            <a:ext cx="193715" cy="193715"/>
          </a:xfrm>
          <a:prstGeom prst="rect">
            <a:avLst/>
          </a:prstGeom>
        </p:spPr>
      </p:pic>
      <p:sp>
        <p:nvSpPr>
          <p:cNvPr id="29" name="Text 7">
            <a:extLst>
              <a:ext uri="{FF2B5EF4-FFF2-40B4-BE49-F238E27FC236}">
                <a16:creationId xmlns:a16="http://schemas.microsoft.com/office/drawing/2014/main" id="{C1019322-CDEC-4DBA-AAC3-9B79F2630E6F}"/>
              </a:ext>
            </a:extLst>
          </p:cNvPr>
          <p:cNvSpPr/>
          <p:nvPr/>
        </p:nvSpPr>
        <p:spPr>
          <a:xfrm>
            <a:off x="947826" y="2561213"/>
            <a:ext cx="2256234" cy="224195"/>
          </a:xfrm>
          <a:prstGeom prst="rect">
            <a:avLst/>
          </a:prstGeom>
          <a:noFill/>
          <a:ln/>
        </p:spPr>
        <p:txBody>
          <a:bodyPr wrap="none" lIns="0" tIns="0" rIns="0" bIns="0" rtlCol="0" anchor="t"/>
          <a:lstStyle/>
          <a:p>
            <a:pPr marL="0" indent="0" algn="l">
              <a:lnSpc>
                <a:spcPts val="1750"/>
              </a:lnSpc>
              <a:buNone/>
            </a:pPr>
            <a:r>
              <a:rPr lang="en-US" sz="2400" b="1">
                <a:solidFill>
                  <a:schemeClr val="bg1"/>
                </a:solidFill>
                <a:latin typeface="Calibri cuerpo"/>
                <a:ea typeface="Nunito Sans Bold" pitchFamily="34" charset="-122"/>
                <a:cs typeface="Nunito Sans Bold" pitchFamily="34" charset="-120"/>
              </a:rPr>
              <a:t>Fresh-Like Sensory Quality</a:t>
            </a:r>
            <a:endParaRPr lang="en-US" sz="2400">
              <a:solidFill>
                <a:schemeClr val="bg1"/>
              </a:solidFill>
              <a:latin typeface="Calibri cuerpo"/>
            </a:endParaRPr>
          </a:p>
        </p:txBody>
      </p:sp>
      <p:sp>
        <p:nvSpPr>
          <p:cNvPr id="30" name="Text 8">
            <a:extLst>
              <a:ext uri="{FF2B5EF4-FFF2-40B4-BE49-F238E27FC236}">
                <a16:creationId xmlns:a16="http://schemas.microsoft.com/office/drawing/2014/main" id="{09AF5F55-3BD8-4D40-A2DE-A8055EF8426E}"/>
              </a:ext>
            </a:extLst>
          </p:cNvPr>
          <p:cNvSpPr/>
          <p:nvPr/>
        </p:nvSpPr>
        <p:spPr>
          <a:xfrm>
            <a:off x="253571" y="3065235"/>
            <a:ext cx="7693581" cy="229672"/>
          </a:xfrm>
          <a:prstGeom prst="rect">
            <a:avLst/>
          </a:prstGeom>
          <a:noFill/>
          <a:ln/>
        </p:spPr>
        <p:txBody>
          <a:bodyPr wrap="none" lIns="0" tIns="0" rIns="0" bIns="0" rtlCol="0" anchor="t"/>
          <a:lstStyle/>
          <a:p>
            <a:pPr marL="0" indent="0">
              <a:lnSpc>
                <a:spcPts val="1800"/>
              </a:lnSpc>
              <a:buNone/>
            </a:pPr>
            <a:r>
              <a:rPr lang="en-US" sz="2400">
                <a:solidFill>
                  <a:schemeClr val="bg1"/>
                </a:solidFill>
                <a:latin typeface="Calibri cuerpo"/>
                <a:ea typeface="Inter" pitchFamily="34" charset="-122"/>
                <a:cs typeface="Inter" pitchFamily="34" charset="-120"/>
              </a:rPr>
              <a:t>Maintains natural colors, aromas, and textures without Maillard browning or pigment</a:t>
            </a:r>
          </a:p>
          <a:p>
            <a:pPr marL="0" indent="0">
              <a:lnSpc>
                <a:spcPts val="1800"/>
              </a:lnSpc>
              <a:buNone/>
            </a:pPr>
            <a:r>
              <a:rPr lang="en-US" sz="2400">
                <a:solidFill>
                  <a:schemeClr val="bg1"/>
                </a:solidFill>
                <a:latin typeface="Calibri cuerpo"/>
                <a:ea typeface="Inter" pitchFamily="34" charset="-122"/>
                <a:cs typeface="Inter" pitchFamily="34" charset="-120"/>
              </a:rPr>
              <a:t> breakdown.</a:t>
            </a:r>
            <a:endParaRPr lang="en-US" sz="2400">
              <a:solidFill>
                <a:schemeClr val="bg1"/>
              </a:solidFill>
              <a:latin typeface="Calibri cuerpo"/>
            </a:endParaRPr>
          </a:p>
        </p:txBody>
      </p:sp>
      <p:sp>
        <p:nvSpPr>
          <p:cNvPr id="31" name="Shape 9">
            <a:extLst>
              <a:ext uri="{FF2B5EF4-FFF2-40B4-BE49-F238E27FC236}">
                <a16:creationId xmlns:a16="http://schemas.microsoft.com/office/drawing/2014/main" id="{8435D160-1BE5-4A3C-A8F5-2803895A9A36}"/>
              </a:ext>
            </a:extLst>
          </p:cNvPr>
          <p:cNvSpPr/>
          <p:nvPr/>
        </p:nvSpPr>
        <p:spPr>
          <a:xfrm>
            <a:off x="35106" y="3827384"/>
            <a:ext cx="12089519" cy="1416248"/>
          </a:xfrm>
          <a:prstGeom prst="roundRect">
            <a:avLst>
              <a:gd name="adj" fmla="val 4257"/>
            </a:avLst>
          </a:prstGeom>
          <a:solidFill>
            <a:srgbClr val="2C6756"/>
          </a:solidFill>
          <a:ln w="7620">
            <a:solidFill>
              <a:srgbClr val="C6D0D1"/>
            </a:solidFill>
            <a:prstDash val="solid"/>
          </a:ln>
        </p:spPr>
      </p:sp>
      <p:sp>
        <p:nvSpPr>
          <p:cNvPr id="32" name="Shape 10">
            <a:extLst>
              <a:ext uri="{FF2B5EF4-FFF2-40B4-BE49-F238E27FC236}">
                <a16:creationId xmlns:a16="http://schemas.microsoft.com/office/drawing/2014/main" id="{E7AD9115-A1AD-4B55-9D2A-1DDD7951127F}"/>
              </a:ext>
            </a:extLst>
          </p:cNvPr>
          <p:cNvSpPr/>
          <p:nvPr/>
        </p:nvSpPr>
        <p:spPr>
          <a:xfrm>
            <a:off x="253572" y="3978474"/>
            <a:ext cx="430649" cy="430649"/>
          </a:xfrm>
          <a:prstGeom prst="roundRect">
            <a:avLst>
              <a:gd name="adj" fmla="val 21230946"/>
            </a:avLst>
          </a:prstGeom>
          <a:solidFill>
            <a:srgbClr val="75B543"/>
          </a:solidFill>
          <a:ln>
            <a:solidFill>
              <a:srgbClr val="75B543"/>
            </a:solidFill>
          </a:ln>
        </p:spPr>
      </p:sp>
      <p:pic>
        <p:nvPicPr>
          <p:cNvPr id="33" name="Image 3" descr="preencoded.png">
            <a:extLst>
              <a:ext uri="{FF2B5EF4-FFF2-40B4-BE49-F238E27FC236}">
                <a16:creationId xmlns:a16="http://schemas.microsoft.com/office/drawing/2014/main" id="{46F7FE69-64B0-4E67-8212-A7453A1A1F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2039" y="4096822"/>
            <a:ext cx="193715" cy="193715"/>
          </a:xfrm>
          <a:prstGeom prst="rect">
            <a:avLst/>
          </a:prstGeom>
        </p:spPr>
      </p:pic>
      <p:sp>
        <p:nvSpPr>
          <p:cNvPr id="34" name="Text 11">
            <a:extLst>
              <a:ext uri="{FF2B5EF4-FFF2-40B4-BE49-F238E27FC236}">
                <a16:creationId xmlns:a16="http://schemas.microsoft.com/office/drawing/2014/main" id="{45B07F4F-270B-49F7-95E9-3A55BE72165A}"/>
              </a:ext>
            </a:extLst>
          </p:cNvPr>
          <p:cNvSpPr/>
          <p:nvPr/>
        </p:nvSpPr>
        <p:spPr>
          <a:xfrm>
            <a:off x="859481" y="4069069"/>
            <a:ext cx="1794391" cy="224195"/>
          </a:xfrm>
          <a:prstGeom prst="rect">
            <a:avLst/>
          </a:prstGeom>
          <a:noFill/>
          <a:ln/>
        </p:spPr>
        <p:txBody>
          <a:bodyPr wrap="none" lIns="0" tIns="0" rIns="0" bIns="0" rtlCol="0" anchor="t"/>
          <a:lstStyle/>
          <a:p>
            <a:pPr marL="0" indent="0" algn="l">
              <a:lnSpc>
                <a:spcPts val="1750"/>
              </a:lnSpc>
              <a:buNone/>
            </a:pPr>
            <a:r>
              <a:rPr lang="en-US" sz="2400" b="1">
                <a:solidFill>
                  <a:schemeClr val="bg1"/>
                </a:solidFill>
                <a:latin typeface="Calibri cuerpo"/>
                <a:ea typeface="Nunito Sans Bold" pitchFamily="34" charset="-122"/>
                <a:cs typeface="Nunito Sans Bold" pitchFamily="34" charset="-120"/>
              </a:rPr>
              <a:t>Clean Label Appeal</a:t>
            </a:r>
            <a:endParaRPr lang="en-US" sz="2400">
              <a:solidFill>
                <a:schemeClr val="bg1"/>
              </a:solidFill>
              <a:latin typeface="Calibri cuerpo"/>
            </a:endParaRPr>
          </a:p>
        </p:txBody>
      </p:sp>
      <p:sp>
        <p:nvSpPr>
          <p:cNvPr id="35" name="Text 12">
            <a:extLst>
              <a:ext uri="{FF2B5EF4-FFF2-40B4-BE49-F238E27FC236}">
                <a16:creationId xmlns:a16="http://schemas.microsoft.com/office/drawing/2014/main" id="{D670824A-2F22-4843-9432-9C629B46ECEE}"/>
              </a:ext>
            </a:extLst>
          </p:cNvPr>
          <p:cNvSpPr/>
          <p:nvPr/>
        </p:nvSpPr>
        <p:spPr>
          <a:xfrm>
            <a:off x="253570" y="4639688"/>
            <a:ext cx="7693581" cy="229672"/>
          </a:xfrm>
          <a:prstGeom prst="rect">
            <a:avLst/>
          </a:prstGeom>
          <a:noFill/>
          <a:ln/>
        </p:spPr>
        <p:txBody>
          <a:bodyPr wrap="none" lIns="0" tIns="0" rIns="0" bIns="0" rtlCol="0" anchor="t"/>
          <a:lstStyle/>
          <a:p>
            <a:pPr marL="0" indent="0">
              <a:lnSpc>
                <a:spcPts val="1800"/>
              </a:lnSpc>
              <a:buNone/>
            </a:pPr>
            <a:r>
              <a:rPr lang="en-US" sz="2400">
                <a:solidFill>
                  <a:schemeClr val="bg1"/>
                </a:solidFill>
                <a:latin typeface="Calibri cuerpo"/>
                <a:ea typeface="Inter" pitchFamily="34" charset="-122"/>
                <a:cs typeface="Inter" pitchFamily="34" charset="-120"/>
              </a:rPr>
              <a:t>Eliminates need for chemical preservatives, meeting consumer demand for natural, </a:t>
            </a:r>
          </a:p>
          <a:p>
            <a:pPr marL="0" indent="0">
              <a:lnSpc>
                <a:spcPts val="1800"/>
              </a:lnSpc>
              <a:buNone/>
            </a:pPr>
            <a:r>
              <a:rPr lang="en-US" sz="2400">
                <a:solidFill>
                  <a:schemeClr val="bg1"/>
                </a:solidFill>
                <a:latin typeface="Calibri cuerpo"/>
                <a:ea typeface="Inter" pitchFamily="34" charset="-122"/>
                <a:cs typeface="Inter" pitchFamily="34" charset="-120"/>
              </a:rPr>
              <a:t>minimally processed.</a:t>
            </a:r>
            <a:endParaRPr lang="en-US" sz="2400">
              <a:solidFill>
                <a:schemeClr val="bg1"/>
              </a:solidFill>
              <a:latin typeface="Calibri cuerpo"/>
            </a:endParaRPr>
          </a:p>
        </p:txBody>
      </p:sp>
      <p:sp>
        <p:nvSpPr>
          <p:cNvPr id="36" name="Shape 13">
            <a:extLst>
              <a:ext uri="{FF2B5EF4-FFF2-40B4-BE49-F238E27FC236}">
                <a16:creationId xmlns:a16="http://schemas.microsoft.com/office/drawing/2014/main" id="{6E63E167-BCDC-4388-8481-8D9313163D0E}"/>
              </a:ext>
            </a:extLst>
          </p:cNvPr>
          <p:cNvSpPr/>
          <p:nvPr/>
        </p:nvSpPr>
        <p:spPr>
          <a:xfrm>
            <a:off x="35106" y="5387103"/>
            <a:ext cx="12089519" cy="1416248"/>
          </a:xfrm>
          <a:prstGeom prst="roundRect">
            <a:avLst>
              <a:gd name="adj" fmla="val 4257"/>
            </a:avLst>
          </a:prstGeom>
          <a:solidFill>
            <a:srgbClr val="2C6756"/>
          </a:solidFill>
          <a:ln w="7620">
            <a:solidFill>
              <a:srgbClr val="C6D0D1"/>
            </a:solidFill>
            <a:prstDash val="solid"/>
          </a:ln>
        </p:spPr>
      </p:sp>
      <p:sp>
        <p:nvSpPr>
          <p:cNvPr id="37" name="Shape 14">
            <a:extLst>
              <a:ext uri="{FF2B5EF4-FFF2-40B4-BE49-F238E27FC236}">
                <a16:creationId xmlns:a16="http://schemas.microsoft.com/office/drawing/2014/main" id="{12C2EB2F-3118-4599-B293-D70C3315117D}"/>
              </a:ext>
            </a:extLst>
          </p:cNvPr>
          <p:cNvSpPr/>
          <p:nvPr/>
        </p:nvSpPr>
        <p:spPr>
          <a:xfrm>
            <a:off x="253572" y="5538193"/>
            <a:ext cx="430649" cy="430649"/>
          </a:xfrm>
          <a:prstGeom prst="roundRect">
            <a:avLst>
              <a:gd name="adj" fmla="val 21230946"/>
            </a:avLst>
          </a:prstGeom>
          <a:solidFill>
            <a:srgbClr val="75B543"/>
          </a:solidFill>
          <a:ln>
            <a:solidFill>
              <a:srgbClr val="75B543"/>
            </a:solidFill>
          </a:ln>
        </p:spPr>
      </p:sp>
      <p:pic>
        <p:nvPicPr>
          <p:cNvPr id="38" name="Image 4" descr="preencoded.png">
            <a:extLst>
              <a:ext uri="{FF2B5EF4-FFF2-40B4-BE49-F238E27FC236}">
                <a16:creationId xmlns:a16="http://schemas.microsoft.com/office/drawing/2014/main" id="{2DC9F039-194D-4F06-A493-0B8A88036C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2039" y="5656541"/>
            <a:ext cx="193715" cy="193715"/>
          </a:xfrm>
          <a:prstGeom prst="rect">
            <a:avLst/>
          </a:prstGeom>
        </p:spPr>
      </p:pic>
      <p:sp>
        <p:nvSpPr>
          <p:cNvPr id="39" name="Text 15">
            <a:extLst>
              <a:ext uri="{FF2B5EF4-FFF2-40B4-BE49-F238E27FC236}">
                <a16:creationId xmlns:a16="http://schemas.microsoft.com/office/drawing/2014/main" id="{B16B820A-4943-4028-AD6A-113306414221}"/>
              </a:ext>
            </a:extLst>
          </p:cNvPr>
          <p:cNvSpPr/>
          <p:nvPr/>
        </p:nvSpPr>
        <p:spPr>
          <a:xfrm>
            <a:off x="803760" y="5660180"/>
            <a:ext cx="2400300" cy="224195"/>
          </a:xfrm>
          <a:prstGeom prst="rect">
            <a:avLst/>
          </a:prstGeom>
          <a:noFill/>
          <a:ln/>
        </p:spPr>
        <p:txBody>
          <a:bodyPr wrap="none" lIns="0" tIns="0" rIns="0" bIns="0" rtlCol="0" anchor="t"/>
          <a:lstStyle/>
          <a:p>
            <a:pPr marL="0" indent="0" algn="l">
              <a:lnSpc>
                <a:spcPts val="1750"/>
              </a:lnSpc>
              <a:buNone/>
            </a:pPr>
            <a:r>
              <a:rPr lang="en-US" sz="2400" b="1">
                <a:solidFill>
                  <a:schemeClr val="bg1"/>
                </a:solidFill>
                <a:latin typeface="Calibri cuerpo"/>
                <a:ea typeface="Nunito Sans Bold" pitchFamily="34" charset="-122"/>
                <a:cs typeface="Nunito Sans Bold" pitchFamily="34" charset="-120"/>
              </a:rPr>
              <a:t>Environmental Sustainability</a:t>
            </a:r>
            <a:endParaRPr lang="en-US" sz="2400">
              <a:solidFill>
                <a:schemeClr val="bg1"/>
              </a:solidFill>
              <a:latin typeface="Calibri cuerpo"/>
            </a:endParaRPr>
          </a:p>
        </p:txBody>
      </p:sp>
      <p:sp>
        <p:nvSpPr>
          <p:cNvPr id="40" name="Text 16">
            <a:extLst>
              <a:ext uri="{FF2B5EF4-FFF2-40B4-BE49-F238E27FC236}">
                <a16:creationId xmlns:a16="http://schemas.microsoft.com/office/drawing/2014/main" id="{2B77DB46-E92D-4EA8-89C3-3FCF5A0EF994}"/>
              </a:ext>
            </a:extLst>
          </p:cNvPr>
          <p:cNvSpPr/>
          <p:nvPr/>
        </p:nvSpPr>
        <p:spPr>
          <a:xfrm>
            <a:off x="181448" y="6271260"/>
            <a:ext cx="7693581" cy="229672"/>
          </a:xfrm>
          <a:prstGeom prst="rect">
            <a:avLst/>
          </a:prstGeom>
          <a:noFill/>
          <a:ln/>
        </p:spPr>
        <p:txBody>
          <a:bodyPr wrap="none" lIns="0" tIns="0" rIns="0" bIns="0" rtlCol="0" anchor="t"/>
          <a:lstStyle/>
          <a:p>
            <a:pPr marL="0" indent="0">
              <a:lnSpc>
                <a:spcPts val="1800"/>
              </a:lnSpc>
              <a:buNone/>
            </a:pPr>
            <a:r>
              <a:rPr lang="en-US" sz="2400">
                <a:solidFill>
                  <a:schemeClr val="bg1"/>
                </a:solidFill>
                <a:latin typeface="Calibri cuerpo"/>
                <a:ea typeface="Inter" pitchFamily="34" charset="-122"/>
                <a:cs typeface="Inter" pitchFamily="34" charset="-120"/>
              </a:rPr>
              <a:t>Reduces food waste through extended shelf life and can consume less energy than thermal</a:t>
            </a:r>
          </a:p>
          <a:p>
            <a:pPr marL="0" indent="0">
              <a:lnSpc>
                <a:spcPts val="1800"/>
              </a:lnSpc>
              <a:buNone/>
            </a:pPr>
            <a:r>
              <a:rPr lang="en-US" sz="2400">
                <a:solidFill>
                  <a:schemeClr val="bg1"/>
                </a:solidFill>
                <a:latin typeface="Calibri cuerpo"/>
                <a:ea typeface="Inter" pitchFamily="34" charset="-122"/>
                <a:cs typeface="Inter" pitchFamily="34" charset="-120"/>
              </a:rPr>
              <a:t> processing.</a:t>
            </a:r>
            <a:endParaRPr lang="en-US" sz="2400">
              <a:solidFill>
                <a:schemeClr val="bg1"/>
              </a:solidFill>
              <a:latin typeface="Calibri cuerpo"/>
            </a:endParaRPr>
          </a:p>
        </p:txBody>
      </p:sp>
    </p:spTree>
    <p:extLst>
      <p:ext uri="{BB962C8B-B14F-4D97-AF65-F5344CB8AC3E}">
        <p14:creationId xmlns:p14="http://schemas.microsoft.com/office/powerpoint/2010/main" val="2041602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2C73CDB3-BC14-4F75-B244-F5355DE9E9CD}"/>
              </a:ext>
            </a:extLst>
          </p:cNvPr>
          <p:cNvPicPr>
            <a:picLocks noChangeAspect="1"/>
          </p:cNvPicPr>
          <p:nvPr/>
        </p:nvPicPr>
        <p:blipFill>
          <a:blip r:embed="rId2"/>
          <a:stretch>
            <a:fillRect/>
          </a:stretch>
        </p:blipFill>
        <p:spPr>
          <a:xfrm>
            <a:off x="1848414" y="3554575"/>
            <a:ext cx="3075823" cy="3075823"/>
          </a:xfrm>
          <a:prstGeom prst="rect">
            <a:avLst/>
          </a:prstGeom>
        </p:spPr>
      </p:pic>
      <p:pic>
        <p:nvPicPr>
          <p:cNvPr id="3" name="Image 1" descr="preencoded.png">
            <a:extLst>
              <a:ext uri="{FF2B5EF4-FFF2-40B4-BE49-F238E27FC236}">
                <a16:creationId xmlns:a16="http://schemas.microsoft.com/office/drawing/2014/main" id="{FE86A294-A981-4E79-8D84-DF70AFF64818}"/>
              </a:ext>
            </a:extLst>
          </p:cNvPr>
          <p:cNvPicPr>
            <a:picLocks noChangeAspect="1"/>
          </p:cNvPicPr>
          <p:nvPr/>
        </p:nvPicPr>
        <p:blipFill>
          <a:blip r:embed="rId3"/>
          <a:stretch>
            <a:fillRect/>
          </a:stretch>
        </p:blipFill>
        <p:spPr>
          <a:xfrm>
            <a:off x="4817996" y="3545580"/>
            <a:ext cx="3075823" cy="3075823"/>
          </a:xfrm>
          <a:prstGeom prst="rect">
            <a:avLst/>
          </a:prstGeom>
        </p:spPr>
      </p:pic>
      <p:pic>
        <p:nvPicPr>
          <p:cNvPr id="4" name="Image 2" descr="preencoded.png">
            <a:extLst>
              <a:ext uri="{FF2B5EF4-FFF2-40B4-BE49-F238E27FC236}">
                <a16:creationId xmlns:a16="http://schemas.microsoft.com/office/drawing/2014/main" id="{62447BF7-76AE-4B87-8737-42CB468B507A}"/>
              </a:ext>
            </a:extLst>
          </p:cNvPr>
          <p:cNvPicPr>
            <a:picLocks noChangeAspect="1"/>
          </p:cNvPicPr>
          <p:nvPr/>
        </p:nvPicPr>
        <p:blipFill>
          <a:blip r:embed="rId4"/>
          <a:stretch>
            <a:fillRect/>
          </a:stretch>
        </p:blipFill>
        <p:spPr>
          <a:xfrm>
            <a:off x="7787578" y="3554575"/>
            <a:ext cx="3075823" cy="3075823"/>
          </a:xfrm>
          <a:prstGeom prst="rect">
            <a:avLst/>
          </a:prstGeom>
        </p:spPr>
      </p:pic>
      <p:sp>
        <p:nvSpPr>
          <p:cNvPr id="5" name="Text 0">
            <a:extLst>
              <a:ext uri="{FF2B5EF4-FFF2-40B4-BE49-F238E27FC236}">
                <a16:creationId xmlns:a16="http://schemas.microsoft.com/office/drawing/2014/main" id="{1E23F01F-C5A8-4EC4-957C-78A99CE54BEB}"/>
              </a:ext>
            </a:extLst>
          </p:cNvPr>
          <p:cNvSpPr/>
          <p:nvPr/>
        </p:nvSpPr>
        <p:spPr>
          <a:xfrm>
            <a:off x="178011" y="102538"/>
            <a:ext cx="6638330" cy="477560"/>
          </a:xfrm>
          <a:prstGeom prst="rect">
            <a:avLst/>
          </a:prstGeom>
          <a:noFill/>
          <a:ln/>
        </p:spPr>
        <p:txBody>
          <a:bodyPr wrap="none" lIns="0" tIns="0" rIns="0" bIns="0" rtlCol="0" anchor="t"/>
          <a:lstStyle/>
          <a:p>
            <a:pPr marL="0" indent="0" algn="l">
              <a:lnSpc>
                <a:spcPts val="3750"/>
              </a:lnSpc>
              <a:buNone/>
            </a:pPr>
            <a:r>
              <a:rPr lang="en-US" sz="3600" b="1" u="sng">
                <a:solidFill>
                  <a:srgbClr val="92D050"/>
                </a:solidFill>
                <a:ea typeface="Nunito Sans Bold" pitchFamily="34" charset="-122"/>
              </a:rPr>
              <a:t>Applications in Plant-Based Products</a:t>
            </a:r>
          </a:p>
        </p:txBody>
      </p:sp>
      <p:sp>
        <p:nvSpPr>
          <p:cNvPr id="17" name="Rectángulo: esquinas redondeadas 16">
            <a:extLst>
              <a:ext uri="{FF2B5EF4-FFF2-40B4-BE49-F238E27FC236}">
                <a16:creationId xmlns:a16="http://schemas.microsoft.com/office/drawing/2014/main" id="{66B4F026-9A12-4F71-833E-448FD7FC8411}"/>
              </a:ext>
            </a:extLst>
          </p:cNvPr>
          <p:cNvSpPr/>
          <p:nvPr/>
        </p:nvSpPr>
        <p:spPr>
          <a:xfrm>
            <a:off x="6968843" y="912707"/>
            <a:ext cx="5045146" cy="2056199"/>
          </a:xfrm>
          <a:prstGeom prst="roundRect">
            <a:avLst/>
          </a:prstGeom>
          <a:solidFill>
            <a:srgbClr val="2C67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8" name="Rectángulo: esquinas redondeadas 17">
            <a:extLst>
              <a:ext uri="{FF2B5EF4-FFF2-40B4-BE49-F238E27FC236}">
                <a16:creationId xmlns:a16="http://schemas.microsoft.com/office/drawing/2014/main" id="{63DDBE93-D71B-4F5E-AB09-CA1A93C2CB18}"/>
              </a:ext>
            </a:extLst>
          </p:cNvPr>
          <p:cNvSpPr/>
          <p:nvPr/>
        </p:nvSpPr>
        <p:spPr>
          <a:xfrm>
            <a:off x="178011" y="1011441"/>
            <a:ext cx="5181396" cy="2056199"/>
          </a:xfrm>
          <a:prstGeom prst="roundRect">
            <a:avLst/>
          </a:prstGeom>
          <a:solidFill>
            <a:srgbClr val="2C67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9" name="Text 1">
            <a:extLst>
              <a:ext uri="{FF2B5EF4-FFF2-40B4-BE49-F238E27FC236}">
                <a16:creationId xmlns:a16="http://schemas.microsoft.com/office/drawing/2014/main" id="{A4B22442-1659-4B26-857B-92C776B0E7DA}"/>
              </a:ext>
            </a:extLst>
          </p:cNvPr>
          <p:cNvSpPr/>
          <p:nvPr/>
        </p:nvSpPr>
        <p:spPr>
          <a:xfrm>
            <a:off x="401945" y="1265083"/>
            <a:ext cx="2292191" cy="286464"/>
          </a:xfrm>
          <a:prstGeom prst="rect">
            <a:avLst/>
          </a:prstGeom>
          <a:noFill/>
          <a:ln/>
        </p:spPr>
        <p:txBody>
          <a:bodyPr wrap="none" lIns="0" tIns="0" rIns="0" bIns="0" rtlCol="0" anchor="t"/>
          <a:lstStyle/>
          <a:p>
            <a:pPr marL="0" indent="0" algn="l">
              <a:lnSpc>
                <a:spcPts val="2250"/>
              </a:lnSpc>
              <a:buNone/>
            </a:pPr>
            <a:r>
              <a:rPr lang="en-US" sz="2400" b="1">
                <a:solidFill>
                  <a:schemeClr val="bg1"/>
                </a:solidFill>
                <a:ea typeface="Nunito Sans Bold" pitchFamily="34" charset="-122"/>
                <a:cs typeface="Nunito Sans Bold" pitchFamily="34" charset="-120"/>
              </a:rPr>
              <a:t>Liquid Products</a:t>
            </a:r>
            <a:endParaRPr lang="en-US" sz="2400">
              <a:solidFill>
                <a:schemeClr val="bg1"/>
              </a:solidFill>
            </a:endParaRPr>
          </a:p>
        </p:txBody>
      </p:sp>
      <p:sp>
        <p:nvSpPr>
          <p:cNvPr id="20" name="Text 2">
            <a:extLst>
              <a:ext uri="{FF2B5EF4-FFF2-40B4-BE49-F238E27FC236}">
                <a16:creationId xmlns:a16="http://schemas.microsoft.com/office/drawing/2014/main" id="{FEE3EB5A-5589-4D1F-8A4C-43D23EE982DA}"/>
              </a:ext>
            </a:extLst>
          </p:cNvPr>
          <p:cNvSpPr/>
          <p:nvPr/>
        </p:nvSpPr>
        <p:spPr>
          <a:xfrm>
            <a:off x="401945" y="1704304"/>
            <a:ext cx="6517719" cy="244316"/>
          </a:xfrm>
          <a:prstGeom prst="rect">
            <a:avLst/>
          </a:prstGeom>
          <a:noFill/>
          <a:ln/>
        </p:spPr>
        <p:txBody>
          <a:bodyPr wrap="none" lIns="0" tIns="0" rIns="0" bIns="0" rtlCol="0" anchor="t"/>
          <a:lstStyle/>
          <a:p>
            <a:pPr marL="342900" indent="-342900" algn="l">
              <a:lnSpc>
                <a:spcPts val="1900"/>
              </a:lnSpc>
              <a:buSzPct val="100000"/>
              <a:buChar char="•"/>
            </a:pPr>
            <a:r>
              <a:rPr lang="en-US" sz="2400">
                <a:solidFill>
                  <a:schemeClr val="bg1"/>
                </a:solidFill>
                <a:ea typeface="Inter" pitchFamily="34" charset="-122"/>
                <a:cs typeface="Inter" pitchFamily="34" charset="-120"/>
              </a:rPr>
              <a:t>Cold-pressed juices and smoothies</a:t>
            </a:r>
            <a:endParaRPr lang="en-US" sz="2400">
              <a:solidFill>
                <a:schemeClr val="bg1"/>
              </a:solidFill>
            </a:endParaRPr>
          </a:p>
        </p:txBody>
      </p:sp>
      <p:sp>
        <p:nvSpPr>
          <p:cNvPr id="21" name="Text 3">
            <a:extLst>
              <a:ext uri="{FF2B5EF4-FFF2-40B4-BE49-F238E27FC236}">
                <a16:creationId xmlns:a16="http://schemas.microsoft.com/office/drawing/2014/main" id="{D584B4F4-5DC4-4A0E-A944-39EDDE13144A}"/>
              </a:ext>
            </a:extLst>
          </p:cNvPr>
          <p:cNvSpPr/>
          <p:nvPr/>
        </p:nvSpPr>
        <p:spPr>
          <a:xfrm>
            <a:off x="401945" y="2002080"/>
            <a:ext cx="6517719" cy="244316"/>
          </a:xfrm>
          <a:prstGeom prst="rect">
            <a:avLst/>
          </a:prstGeom>
          <a:noFill/>
          <a:ln/>
        </p:spPr>
        <p:txBody>
          <a:bodyPr wrap="none" lIns="0" tIns="0" rIns="0" bIns="0" rtlCol="0" anchor="t"/>
          <a:lstStyle/>
          <a:p>
            <a:pPr marL="342900" indent="-342900" algn="l">
              <a:lnSpc>
                <a:spcPts val="1900"/>
              </a:lnSpc>
              <a:buSzPct val="100000"/>
              <a:buChar char="•"/>
            </a:pPr>
            <a:r>
              <a:rPr lang="en-US" sz="2400">
                <a:solidFill>
                  <a:schemeClr val="bg1"/>
                </a:solidFill>
                <a:ea typeface="Inter" pitchFamily="34" charset="-122"/>
                <a:cs typeface="Inter" pitchFamily="34" charset="-120"/>
              </a:rPr>
              <a:t>Plant-based milks (almond, oat, soy)</a:t>
            </a:r>
            <a:endParaRPr lang="en-US" sz="2400">
              <a:solidFill>
                <a:schemeClr val="bg1"/>
              </a:solidFill>
            </a:endParaRPr>
          </a:p>
        </p:txBody>
      </p:sp>
      <p:sp>
        <p:nvSpPr>
          <p:cNvPr id="22" name="Text 4">
            <a:extLst>
              <a:ext uri="{FF2B5EF4-FFF2-40B4-BE49-F238E27FC236}">
                <a16:creationId xmlns:a16="http://schemas.microsoft.com/office/drawing/2014/main" id="{F400E9A5-809E-4399-AA89-64D48D839AD9}"/>
              </a:ext>
            </a:extLst>
          </p:cNvPr>
          <p:cNvSpPr/>
          <p:nvPr/>
        </p:nvSpPr>
        <p:spPr>
          <a:xfrm>
            <a:off x="401945" y="2299855"/>
            <a:ext cx="6517719" cy="244316"/>
          </a:xfrm>
          <a:prstGeom prst="rect">
            <a:avLst/>
          </a:prstGeom>
          <a:noFill/>
          <a:ln/>
        </p:spPr>
        <p:txBody>
          <a:bodyPr wrap="none" lIns="0" tIns="0" rIns="0" bIns="0" rtlCol="0" anchor="t"/>
          <a:lstStyle/>
          <a:p>
            <a:pPr marL="342900" indent="-342900" algn="l">
              <a:lnSpc>
                <a:spcPts val="1900"/>
              </a:lnSpc>
              <a:buSzPct val="100000"/>
              <a:buChar char="•"/>
            </a:pPr>
            <a:r>
              <a:rPr lang="en-US" sz="2400">
                <a:solidFill>
                  <a:schemeClr val="bg1"/>
                </a:solidFill>
                <a:ea typeface="Inter" pitchFamily="34" charset="-122"/>
                <a:cs typeface="Inter" pitchFamily="34" charset="-120"/>
              </a:rPr>
              <a:t>Functional beverages</a:t>
            </a:r>
            <a:endParaRPr lang="en-US" sz="2400">
              <a:solidFill>
                <a:schemeClr val="bg1"/>
              </a:solidFill>
            </a:endParaRPr>
          </a:p>
        </p:txBody>
      </p:sp>
      <p:sp>
        <p:nvSpPr>
          <p:cNvPr id="23" name="Text 5">
            <a:extLst>
              <a:ext uri="{FF2B5EF4-FFF2-40B4-BE49-F238E27FC236}">
                <a16:creationId xmlns:a16="http://schemas.microsoft.com/office/drawing/2014/main" id="{B1B2F719-AD68-424A-A744-98F1AF8AD4D4}"/>
              </a:ext>
            </a:extLst>
          </p:cNvPr>
          <p:cNvSpPr/>
          <p:nvPr/>
        </p:nvSpPr>
        <p:spPr>
          <a:xfrm>
            <a:off x="401945" y="2597630"/>
            <a:ext cx="6517719" cy="244316"/>
          </a:xfrm>
          <a:prstGeom prst="rect">
            <a:avLst/>
          </a:prstGeom>
          <a:noFill/>
          <a:ln/>
        </p:spPr>
        <p:txBody>
          <a:bodyPr wrap="none" lIns="0" tIns="0" rIns="0" bIns="0" rtlCol="0" anchor="t"/>
          <a:lstStyle/>
          <a:p>
            <a:pPr marL="342900" indent="-342900" algn="l">
              <a:lnSpc>
                <a:spcPts val="1900"/>
              </a:lnSpc>
              <a:buSzPct val="100000"/>
              <a:buChar char="•"/>
            </a:pPr>
            <a:r>
              <a:rPr lang="en-US" sz="2400">
                <a:solidFill>
                  <a:schemeClr val="bg1"/>
                </a:solidFill>
                <a:ea typeface="Inter" pitchFamily="34" charset="-122"/>
                <a:cs typeface="Inter" pitchFamily="34" charset="-120"/>
              </a:rPr>
              <a:t>Plant-based broths</a:t>
            </a:r>
            <a:endParaRPr lang="en-US" sz="2400">
              <a:solidFill>
                <a:schemeClr val="bg1"/>
              </a:solidFill>
            </a:endParaRPr>
          </a:p>
        </p:txBody>
      </p:sp>
      <p:sp>
        <p:nvSpPr>
          <p:cNvPr id="24" name="Text 7">
            <a:extLst>
              <a:ext uri="{FF2B5EF4-FFF2-40B4-BE49-F238E27FC236}">
                <a16:creationId xmlns:a16="http://schemas.microsoft.com/office/drawing/2014/main" id="{FCEB76B4-423F-4963-B3D9-986065C2845D}"/>
              </a:ext>
            </a:extLst>
          </p:cNvPr>
          <p:cNvSpPr/>
          <p:nvPr/>
        </p:nvSpPr>
        <p:spPr>
          <a:xfrm>
            <a:off x="7251828" y="1171373"/>
            <a:ext cx="3012638" cy="286464"/>
          </a:xfrm>
          <a:prstGeom prst="rect">
            <a:avLst/>
          </a:prstGeom>
          <a:noFill/>
          <a:ln/>
        </p:spPr>
        <p:txBody>
          <a:bodyPr wrap="none" lIns="0" tIns="0" rIns="0" bIns="0" rtlCol="0" anchor="t"/>
          <a:lstStyle/>
          <a:p>
            <a:pPr marL="0" indent="0" algn="l">
              <a:lnSpc>
                <a:spcPts val="2250"/>
              </a:lnSpc>
              <a:buNone/>
            </a:pPr>
            <a:r>
              <a:rPr lang="en-US" sz="2400" b="1">
                <a:solidFill>
                  <a:schemeClr val="bg1"/>
                </a:solidFill>
                <a:ea typeface="Nunito Sans Bold" pitchFamily="34" charset="-122"/>
                <a:cs typeface="Nunito Sans Bold" pitchFamily="34" charset="-120"/>
              </a:rPr>
              <a:t>Solid &amp; Semi-Solid Products</a:t>
            </a:r>
            <a:endParaRPr lang="en-US" sz="2400">
              <a:solidFill>
                <a:schemeClr val="bg1"/>
              </a:solidFill>
            </a:endParaRPr>
          </a:p>
        </p:txBody>
      </p:sp>
      <p:sp>
        <p:nvSpPr>
          <p:cNvPr id="25" name="Text 8">
            <a:extLst>
              <a:ext uri="{FF2B5EF4-FFF2-40B4-BE49-F238E27FC236}">
                <a16:creationId xmlns:a16="http://schemas.microsoft.com/office/drawing/2014/main" id="{BEB6F286-29AB-455C-90FC-14F02C365AF2}"/>
              </a:ext>
            </a:extLst>
          </p:cNvPr>
          <p:cNvSpPr/>
          <p:nvPr/>
        </p:nvSpPr>
        <p:spPr>
          <a:xfrm>
            <a:off x="7251828" y="1610594"/>
            <a:ext cx="6517719" cy="244316"/>
          </a:xfrm>
          <a:prstGeom prst="rect">
            <a:avLst/>
          </a:prstGeom>
          <a:noFill/>
          <a:ln/>
        </p:spPr>
        <p:txBody>
          <a:bodyPr wrap="none" lIns="0" tIns="0" rIns="0" bIns="0" rtlCol="0" anchor="t"/>
          <a:lstStyle/>
          <a:p>
            <a:pPr marL="342900" indent="-342900" algn="l">
              <a:lnSpc>
                <a:spcPts val="1900"/>
              </a:lnSpc>
              <a:buSzPct val="100000"/>
              <a:buChar char="•"/>
            </a:pPr>
            <a:r>
              <a:rPr lang="en-US" sz="2400">
                <a:solidFill>
                  <a:schemeClr val="bg1"/>
                </a:solidFill>
                <a:ea typeface="Inter" pitchFamily="34" charset="-122"/>
                <a:cs typeface="Inter" pitchFamily="34" charset="-120"/>
              </a:rPr>
              <a:t>Fruit and vegetable purees</a:t>
            </a:r>
            <a:endParaRPr lang="en-US" sz="2400">
              <a:solidFill>
                <a:schemeClr val="bg1"/>
              </a:solidFill>
            </a:endParaRPr>
          </a:p>
        </p:txBody>
      </p:sp>
      <p:sp>
        <p:nvSpPr>
          <p:cNvPr id="26" name="Text 9">
            <a:extLst>
              <a:ext uri="{FF2B5EF4-FFF2-40B4-BE49-F238E27FC236}">
                <a16:creationId xmlns:a16="http://schemas.microsoft.com/office/drawing/2014/main" id="{E9747960-7F37-49C3-BBAC-9E565F9C5B66}"/>
              </a:ext>
            </a:extLst>
          </p:cNvPr>
          <p:cNvSpPr/>
          <p:nvPr/>
        </p:nvSpPr>
        <p:spPr>
          <a:xfrm>
            <a:off x="7251828" y="1908370"/>
            <a:ext cx="6517719" cy="244316"/>
          </a:xfrm>
          <a:prstGeom prst="rect">
            <a:avLst/>
          </a:prstGeom>
          <a:noFill/>
          <a:ln/>
        </p:spPr>
        <p:txBody>
          <a:bodyPr wrap="none" lIns="0" tIns="0" rIns="0" bIns="0" rtlCol="0" anchor="t"/>
          <a:lstStyle/>
          <a:p>
            <a:pPr marL="342900" indent="-342900" algn="l">
              <a:lnSpc>
                <a:spcPts val="1900"/>
              </a:lnSpc>
              <a:buSzPct val="100000"/>
              <a:buChar char="•"/>
            </a:pPr>
            <a:r>
              <a:rPr lang="en-US" sz="2400">
                <a:solidFill>
                  <a:schemeClr val="bg1"/>
                </a:solidFill>
                <a:ea typeface="Inter" pitchFamily="34" charset="-122"/>
                <a:cs typeface="Inter" pitchFamily="34" charset="-120"/>
              </a:rPr>
              <a:t>Plant-based spreads and dips</a:t>
            </a:r>
            <a:endParaRPr lang="en-US" sz="2400">
              <a:solidFill>
                <a:schemeClr val="bg1"/>
              </a:solidFill>
            </a:endParaRPr>
          </a:p>
        </p:txBody>
      </p:sp>
      <p:sp>
        <p:nvSpPr>
          <p:cNvPr id="27" name="Text 10">
            <a:extLst>
              <a:ext uri="{FF2B5EF4-FFF2-40B4-BE49-F238E27FC236}">
                <a16:creationId xmlns:a16="http://schemas.microsoft.com/office/drawing/2014/main" id="{9D1AFC31-8BED-4E30-AE0B-7B6AB0B51301}"/>
              </a:ext>
            </a:extLst>
          </p:cNvPr>
          <p:cNvSpPr/>
          <p:nvPr/>
        </p:nvSpPr>
        <p:spPr>
          <a:xfrm>
            <a:off x="7251828" y="2206145"/>
            <a:ext cx="6517719" cy="244316"/>
          </a:xfrm>
          <a:prstGeom prst="rect">
            <a:avLst/>
          </a:prstGeom>
          <a:noFill/>
          <a:ln/>
        </p:spPr>
        <p:txBody>
          <a:bodyPr wrap="none" lIns="0" tIns="0" rIns="0" bIns="0" rtlCol="0" anchor="t"/>
          <a:lstStyle/>
          <a:p>
            <a:pPr marL="342900" indent="-342900" algn="l">
              <a:lnSpc>
                <a:spcPts val="1900"/>
              </a:lnSpc>
              <a:buSzPct val="100000"/>
              <a:buChar char="•"/>
            </a:pPr>
            <a:r>
              <a:rPr lang="en-US" sz="2400">
                <a:solidFill>
                  <a:schemeClr val="bg1"/>
                </a:solidFill>
                <a:ea typeface="Inter" pitchFamily="34" charset="-122"/>
                <a:cs typeface="Inter" pitchFamily="34" charset="-120"/>
              </a:rPr>
              <a:t>Ready-to-eat legume dishes</a:t>
            </a:r>
            <a:endParaRPr lang="en-US" sz="2400">
              <a:solidFill>
                <a:schemeClr val="bg1"/>
              </a:solidFill>
            </a:endParaRPr>
          </a:p>
        </p:txBody>
      </p:sp>
      <p:sp>
        <p:nvSpPr>
          <p:cNvPr id="28" name="Text 11">
            <a:extLst>
              <a:ext uri="{FF2B5EF4-FFF2-40B4-BE49-F238E27FC236}">
                <a16:creationId xmlns:a16="http://schemas.microsoft.com/office/drawing/2014/main" id="{7D49276B-CC3B-42E7-9785-69FD03C2FE43}"/>
              </a:ext>
            </a:extLst>
          </p:cNvPr>
          <p:cNvSpPr/>
          <p:nvPr/>
        </p:nvSpPr>
        <p:spPr>
          <a:xfrm>
            <a:off x="7251828" y="2503920"/>
            <a:ext cx="6517719" cy="244316"/>
          </a:xfrm>
          <a:prstGeom prst="rect">
            <a:avLst/>
          </a:prstGeom>
          <a:noFill/>
          <a:ln/>
        </p:spPr>
        <p:txBody>
          <a:bodyPr wrap="none" lIns="0" tIns="0" rIns="0" bIns="0" rtlCol="0" anchor="t"/>
          <a:lstStyle/>
          <a:p>
            <a:pPr marL="342900" indent="-342900" algn="l">
              <a:lnSpc>
                <a:spcPts val="1900"/>
              </a:lnSpc>
              <a:buSzPct val="100000"/>
              <a:buChar char="•"/>
            </a:pPr>
            <a:r>
              <a:rPr lang="en-US" sz="2400">
                <a:solidFill>
                  <a:schemeClr val="bg1"/>
                </a:solidFill>
                <a:ea typeface="Inter" pitchFamily="34" charset="-122"/>
                <a:cs typeface="Inter" pitchFamily="34" charset="-120"/>
              </a:rPr>
              <a:t>Meat analogues</a:t>
            </a:r>
            <a:endParaRPr lang="en-US" sz="2400">
              <a:solidFill>
                <a:schemeClr val="bg1"/>
              </a:solidFill>
            </a:endParaRPr>
          </a:p>
        </p:txBody>
      </p:sp>
      <p:grpSp>
        <p:nvGrpSpPr>
          <p:cNvPr id="29" name="Group 23">
            <a:extLst>
              <a:ext uri="{FF2B5EF4-FFF2-40B4-BE49-F238E27FC236}">
                <a16:creationId xmlns:a16="http://schemas.microsoft.com/office/drawing/2014/main" id="{FC45990B-8473-4031-8BFF-49E2032282AB}"/>
              </a:ext>
            </a:extLst>
          </p:cNvPr>
          <p:cNvGrpSpPr/>
          <p:nvPr/>
        </p:nvGrpSpPr>
        <p:grpSpPr>
          <a:xfrm>
            <a:off x="5440270" y="1017158"/>
            <a:ext cx="1020523" cy="1782423"/>
            <a:chOff x="4413794" y="4725223"/>
            <a:chExt cx="421607" cy="978622"/>
          </a:xfrm>
        </p:grpSpPr>
        <p:grpSp>
          <p:nvGrpSpPr>
            <p:cNvPr id="30" name="Graphic 2">
              <a:extLst>
                <a:ext uri="{FF2B5EF4-FFF2-40B4-BE49-F238E27FC236}">
                  <a16:creationId xmlns:a16="http://schemas.microsoft.com/office/drawing/2014/main" id="{B006EC16-79BA-4C03-B455-3A2A37C21737}"/>
                </a:ext>
              </a:extLst>
            </p:cNvPr>
            <p:cNvGrpSpPr/>
            <p:nvPr/>
          </p:nvGrpSpPr>
          <p:grpSpPr>
            <a:xfrm>
              <a:off x="4413794" y="4757590"/>
              <a:ext cx="421607" cy="535957"/>
              <a:chOff x="4413794" y="4757590"/>
              <a:chExt cx="421607" cy="535957"/>
            </a:xfrm>
            <a:solidFill>
              <a:srgbClr val="75B543"/>
            </a:solidFill>
          </p:grpSpPr>
          <p:sp>
            <p:nvSpPr>
              <p:cNvPr id="38" name="Freeform 15">
                <a:extLst>
                  <a:ext uri="{FF2B5EF4-FFF2-40B4-BE49-F238E27FC236}">
                    <a16:creationId xmlns:a16="http://schemas.microsoft.com/office/drawing/2014/main" id="{51D9037E-6141-43E1-B208-21629B0EA59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sz="2400"/>
              </a:p>
            </p:txBody>
          </p:sp>
          <p:sp>
            <p:nvSpPr>
              <p:cNvPr id="39" name="Freeform 16">
                <a:extLst>
                  <a:ext uri="{FF2B5EF4-FFF2-40B4-BE49-F238E27FC236}">
                    <a16:creationId xmlns:a16="http://schemas.microsoft.com/office/drawing/2014/main" id="{84E4A14F-53B4-414F-9921-C94E66819E9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sz="2400"/>
              </a:p>
            </p:txBody>
          </p:sp>
        </p:grpSp>
        <p:grpSp>
          <p:nvGrpSpPr>
            <p:cNvPr id="31" name="Graphic 2">
              <a:extLst>
                <a:ext uri="{FF2B5EF4-FFF2-40B4-BE49-F238E27FC236}">
                  <a16:creationId xmlns:a16="http://schemas.microsoft.com/office/drawing/2014/main" id="{F6A684E5-2B9C-492D-8321-7CE51A7A5B24}"/>
                </a:ext>
              </a:extLst>
            </p:cNvPr>
            <p:cNvGrpSpPr/>
            <p:nvPr/>
          </p:nvGrpSpPr>
          <p:grpSpPr>
            <a:xfrm>
              <a:off x="4539076" y="4725223"/>
              <a:ext cx="126381" cy="222760"/>
              <a:chOff x="4539076" y="4725223"/>
              <a:chExt cx="126381" cy="222760"/>
            </a:xfrm>
            <a:solidFill>
              <a:srgbClr val="81CCB2"/>
            </a:solidFill>
          </p:grpSpPr>
          <p:sp>
            <p:nvSpPr>
              <p:cNvPr id="34" name="Freeform 7">
                <a:extLst>
                  <a:ext uri="{FF2B5EF4-FFF2-40B4-BE49-F238E27FC236}">
                    <a16:creationId xmlns:a16="http://schemas.microsoft.com/office/drawing/2014/main" id="{DA130430-FD23-40D6-967D-FDA28FF2EFA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sz="2400"/>
              </a:p>
            </p:txBody>
          </p:sp>
          <p:sp>
            <p:nvSpPr>
              <p:cNvPr id="35" name="Freeform 8">
                <a:extLst>
                  <a:ext uri="{FF2B5EF4-FFF2-40B4-BE49-F238E27FC236}">
                    <a16:creationId xmlns:a16="http://schemas.microsoft.com/office/drawing/2014/main" id="{E815CEAA-C75B-4B71-9DBA-5DA16C13917D}"/>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sz="2400"/>
              </a:p>
            </p:txBody>
          </p:sp>
          <p:sp>
            <p:nvSpPr>
              <p:cNvPr id="36" name="Freeform 9">
                <a:extLst>
                  <a:ext uri="{FF2B5EF4-FFF2-40B4-BE49-F238E27FC236}">
                    <a16:creationId xmlns:a16="http://schemas.microsoft.com/office/drawing/2014/main" id="{8EF6B59A-107B-4F54-87AF-4C4D8C598753}"/>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sz="2400"/>
              </a:p>
            </p:txBody>
          </p:sp>
          <p:sp>
            <p:nvSpPr>
              <p:cNvPr id="37" name="Freeform 10">
                <a:extLst>
                  <a:ext uri="{FF2B5EF4-FFF2-40B4-BE49-F238E27FC236}">
                    <a16:creationId xmlns:a16="http://schemas.microsoft.com/office/drawing/2014/main" id="{42B127A9-26A8-406C-9484-7BC7578ECF5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sz="2400"/>
              </a:p>
            </p:txBody>
          </p:sp>
        </p:grpSp>
        <p:sp>
          <p:nvSpPr>
            <p:cNvPr id="32" name="Freeform 4">
              <a:extLst>
                <a:ext uri="{FF2B5EF4-FFF2-40B4-BE49-F238E27FC236}">
                  <a16:creationId xmlns:a16="http://schemas.microsoft.com/office/drawing/2014/main" id="{0A2D7D39-9585-444B-8694-BEFC318C4EE7}"/>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sz="2400"/>
            </a:p>
          </p:txBody>
        </p:sp>
        <p:sp>
          <p:nvSpPr>
            <p:cNvPr id="33" name="Freeform 5">
              <a:extLst>
                <a:ext uri="{FF2B5EF4-FFF2-40B4-BE49-F238E27FC236}">
                  <a16:creationId xmlns:a16="http://schemas.microsoft.com/office/drawing/2014/main" id="{AD6BBA6C-AEB4-4002-831C-AE242CB7AD6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sz="2400"/>
            </a:p>
          </p:txBody>
        </p:sp>
      </p:grpSp>
    </p:spTree>
    <p:extLst>
      <p:ext uri="{BB962C8B-B14F-4D97-AF65-F5344CB8AC3E}">
        <p14:creationId xmlns:p14="http://schemas.microsoft.com/office/powerpoint/2010/main" val="2232212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A8292864-CADD-4982-ACFC-D1951DEFD95B}"/>
              </a:ext>
            </a:extLst>
          </p:cNvPr>
          <p:cNvSpPr/>
          <p:nvPr/>
        </p:nvSpPr>
        <p:spPr>
          <a:xfrm>
            <a:off x="158523" y="-52388"/>
            <a:ext cx="5735360" cy="620078"/>
          </a:xfrm>
          <a:prstGeom prst="rect">
            <a:avLst/>
          </a:prstGeom>
          <a:noFill/>
          <a:ln/>
        </p:spPr>
        <p:txBody>
          <a:bodyPr wrap="none" lIns="0" tIns="0" rIns="0" bIns="0" rtlCol="0" anchor="t"/>
          <a:lstStyle/>
          <a:p>
            <a:pPr marL="0" indent="0" algn="l">
              <a:lnSpc>
                <a:spcPts val="4850"/>
              </a:lnSpc>
              <a:buNone/>
            </a:pPr>
            <a:r>
              <a:rPr lang="en-US" sz="3600" b="1" u="sng">
                <a:solidFill>
                  <a:srgbClr val="92D050"/>
                </a:solidFill>
                <a:ea typeface="Nunito Sans Bold" pitchFamily="34" charset="-122"/>
              </a:rPr>
              <a:t>Optimization</a:t>
            </a:r>
            <a:r>
              <a:rPr lang="en-US" sz="3600" b="1">
                <a:solidFill>
                  <a:srgbClr val="2C6756"/>
                </a:solidFill>
                <a:ea typeface="Nunito Sans Bold" pitchFamily="34" charset="-122"/>
              </a:rPr>
              <a:t> </a:t>
            </a:r>
            <a:r>
              <a:rPr lang="en-US" sz="3600" b="1" u="sng">
                <a:solidFill>
                  <a:srgbClr val="92D050"/>
                </a:solidFill>
                <a:ea typeface="Nunito Sans Bold" pitchFamily="34" charset="-122"/>
              </a:rPr>
              <a:t>Parameters</a:t>
            </a:r>
          </a:p>
        </p:txBody>
      </p:sp>
      <p:sp>
        <p:nvSpPr>
          <p:cNvPr id="3" name="Text 1">
            <a:extLst>
              <a:ext uri="{FF2B5EF4-FFF2-40B4-BE49-F238E27FC236}">
                <a16:creationId xmlns:a16="http://schemas.microsoft.com/office/drawing/2014/main" id="{642C18C9-83B5-441C-81C3-AFE78040BA0F}"/>
              </a:ext>
            </a:extLst>
          </p:cNvPr>
          <p:cNvSpPr/>
          <p:nvPr/>
        </p:nvSpPr>
        <p:spPr>
          <a:xfrm>
            <a:off x="1460301" y="1594009"/>
            <a:ext cx="2480905" cy="310158"/>
          </a:xfrm>
          <a:prstGeom prst="rect">
            <a:avLst/>
          </a:prstGeom>
          <a:noFill/>
          <a:ln/>
        </p:spPr>
        <p:txBody>
          <a:bodyPr wrap="none" lIns="0" tIns="0" rIns="0" bIns="0" rtlCol="0" anchor="t"/>
          <a:lstStyle/>
          <a:p>
            <a:pPr marL="0" indent="0" algn="r">
              <a:lnSpc>
                <a:spcPts val="2400"/>
              </a:lnSpc>
              <a:buNone/>
            </a:pPr>
            <a:r>
              <a:rPr lang="en-US" sz="2400" b="1">
                <a:solidFill>
                  <a:srgbClr val="333333"/>
                </a:solidFill>
                <a:ea typeface="Nunito Sans Bold" pitchFamily="34" charset="-122"/>
                <a:cs typeface="Nunito Sans Bold" pitchFamily="34" charset="-120"/>
              </a:rPr>
              <a:t>Pressure Level</a:t>
            </a:r>
            <a:endParaRPr lang="en-US" sz="2400"/>
          </a:p>
        </p:txBody>
      </p:sp>
      <p:sp>
        <p:nvSpPr>
          <p:cNvPr id="4" name="Text 2">
            <a:extLst>
              <a:ext uri="{FF2B5EF4-FFF2-40B4-BE49-F238E27FC236}">
                <a16:creationId xmlns:a16="http://schemas.microsoft.com/office/drawing/2014/main" id="{44EBA31C-7F9B-490C-991E-C237EAD5E714}"/>
              </a:ext>
            </a:extLst>
          </p:cNvPr>
          <p:cNvSpPr/>
          <p:nvPr/>
        </p:nvSpPr>
        <p:spPr>
          <a:xfrm>
            <a:off x="0" y="2023229"/>
            <a:ext cx="3941207" cy="635079"/>
          </a:xfrm>
          <a:prstGeom prst="rect">
            <a:avLst/>
          </a:prstGeom>
          <a:noFill/>
          <a:ln/>
        </p:spPr>
        <p:txBody>
          <a:bodyPr wrap="square" lIns="0" tIns="0" rIns="0" bIns="0" rtlCol="0" anchor="t"/>
          <a:lstStyle/>
          <a:p>
            <a:pPr marL="0" indent="0" algn="r">
              <a:lnSpc>
                <a:spcPts val="2500"/>
              </a:lnSpc>
              <a:buNone/>
            </a:pPr>
            <a:r>
              <a:rPr lang="en-US" sz="2400">
                <a:solidFill>
                  <a:srgbClr val="333333"/>
                </a:solidFill>
                <a:ea typeface="Inter" pitchFamily="34" charset="-122"/>
                <a:cs typeface="Inter" pitchFamily="34" charset="-120"/>
              </a:rPr>
              <a:t>100-600 MPa depending on product matrix and microbial targets</a:t>
            </a:r>
            <a:endParaRPr lang="en-US" sz="2400"/>
          </a:p>
        </p:txBody>
      </p:sp>
      <p:pic>
        <p:nvPicPr>
          <p:cNvPr id="5" name="Image 0" descr="preencoded.png">
            <a:extLst>
              <a:ext uri="{FF2B5EF4-FFF2-40B4-BE49-F238E27FC236}">
                <a16:creationId xmlns:a16="http://schemas.microsoft.com/office/drawing/2014/main" id="{09E0681C-A9C8-4FFC-B948-F9676E98CAD7}"/>
              </a:ext>
            </a:extLst>
          </p:cNvPr>
          <p:cNvPicPr>
            <a:picLocks noChangeAspect="1"/>
          </p:cNvPicPr>
          <p:nvPr/>
        </p:nvPicPr>
        <p:blipFill>
          <a:blip r:embed="rId2"/>
          <a:stretch>
            <a:fillRect/>
          </a:stretch>
        </p:blipFill>
        <p:spPr>
          <a:xfrm>
            <a:off x="4238863" y="1138714"/>
            <a:ext cx="4564975" cy="4564975"/>
          </a:xfrm>
          <a:prstGeom prst="rect">
            <a:avLst/>
          </a:prstGeom>
        </p:spPr>
      </p:pic>
      <p:pic>
        <p:nvPicPr>
          <p:cNvPr id="6" name="Image 1" descr="preencoded.png">
            <a:extLst>
              <a:ext uri="{FF2B5EF4-FFF2-40B4-BE49-F238E27FC236}">
                <a16:creationId xmlns:a16="http://schemas.microsoft.com/office/drawing/2014/main" id="{1CB57AD5-7802-4249-95B8-F83138848A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42976" y="2142828"/>
            <a:ext cx="296942" cy="296942"/>
          </a:xfrm>
          <a:prstGeom prst="rect">
            <a:avLst/>
          </a:prstGeom>
        </p:spPr>
      </p:pic>
      <p:sp>
        <p:nvSpPr>
          <p:cNvPr id="7" name="Text 3">
            <a:extLst>
              <a:ext uri="{FF2B5EF4-FFF2-40B4-BE49-F238E27FC236}">
                <a16:creationId xmlns:a16="http://schemas.microsoft.com/office/drawing/2014/main" id="{07E244F8-39AD-4740-B466-8667F3750395}"/>
              </a:ext>
            </a:extLst>
          </p:cNvPr>
          <p:cNvSpPr/>
          <p:nvPr/>
        </p:nvSpPr>
        <p:spPr>
          <a:xfrm>
            <a:off x="8139808" y="338339"/>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Holding Time</a:t>
            </a:r>
            <a:endParaRPr lang="en-US" sz="2400"/>
          </a:p>
        </p:txBody>
      </p:sp>
      <p:sp>
        <p:nvSpPr>
          <p:cNvPr id="8" name="Text 4">
            <a:extLst>
              <a:ext uri="{FF2B5EF4-FFF2-40B4-BE49-F238E27FC236}">
                <a16:creationId xmlns:a16="http://schemas.microsoft.com/office/drawing/2014/main" id="{0C403846-0E0A-412A-B6FC-95941811C5B6}"/>
              </a:ext>
            </a:extLst>
          </p:cNvPr>
          <p:cNvSpPr/>
          <p:nvPr/>
        </p:nvSpPr>
        <p:spPr>
          <a:xfrm>
            <a:off x="8139808" y="767559"/>
            <a:ext cx="3941326" cy="63507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3-6 minutes typical for most applications, adjusted for safety levels</a:t>
            </a:r>
            <a:endParaRPr lang="en-US" sz="2400"/>
          </a:p>
        </p:txBody>
      </p:sp>
      <p:pic>
        <p:nvPicPr>
          <p:cNvPr id="9" name="Image 2" descr="preencoded.png">
            <a:extLst>
              <a:ext uri="{FF2B5EF4-FFF2-40B4-BE49-F238E27FC236}">
                <a16:creationId xmlns:a16="http://schemas.microsoft.com/office/drawing/2014/main" id="{425861DF-FA84-43FA-8142-DC90C4297D86}"/>
              </a:ext>
            </a:extLst>
          </p:cNvPr>
          <p:cNvPicPr>
            <a:picLocks noChangeAspect="1"/>
          </p:cNvPicPr>
          <p:nvPr/>
        </p:nvPicPr>
        <p:blipFill>
          <a:blip r:embed="rId5"/>
          <a:stretch>
            <a:fillRect/>
          </a:stretch>
        </p:blipFill>
        <p:spPr>
          <a:xfrm>
            <a:off x="4238863" y="1138714"/>
            <a:ext cx="4564975" cy="4564975"/>
          </a:xfrm>
          <a:prstGeom prst="rect">
            <a:avLst/>
          </a:prstGeom>
        </p:spPr>
      </p:pic>
      <p:pic>
        <p:nvPicPr>
          <p:cNvPr id="10" name="Image 3" descr="preencoded.png">
            <a:extLst>
              <a:ext uri="{FF2B5EF4-FFF2-40B4-BE49-F238E27FC236}">
                <a16:creationId xmlns:a16="http://schemas.microsoft.com/office/drawing/2014/main" id="{0FF7BA06-C99E-467C-ABBD-2849289018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02545" y="2142828"/>
            <a:ext cx="296942" cy="296942"/>
          </a:xfrm>
          <a:prstGeom prst="rect">
            <a:avLst/>
          </a:prstGeom>
        </p:spPr>
      </p:pic>
      <p:sp>
        <p:nvSpPr>
          <p:cNvPr id="11" name="Text 5">
            <a:extLst>
              <a:ext uri="{FF2B5EF4-FFF2-40B4-BE49-F238E27FC236}">
                <a16:creationId xmlns:a16="http://schemas.microsoft.com/office/drawing/2014/main" id="{0C93EF46-049E-4CDD-BD97-01142E515911}"/>
              </a:ext>
            </a:extLst>
          </p:cNvPr>
          <p:cNvSpPr/>
          <p:nvPr/>
        </p:nvSpPr>
        <p:spPr>
          <a:xfrm>
            <a:off x="8370814" y="5052536"/>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Temperature Control</a:t>
            </a:r>
            <a:endParaRPr lang="en-US" sz="2400"/>
          </a:p>
        </p:txBody>
      </p:sp>
      <p:sp>
        <p:nvSpPr>
          <p:cNvPr id="12" name="Text 6">
            <a:extLst>
              <a:ext uri="{FF2B5EF4-FFF2-40B4-BE49-F238E27FC236}">
                <a16:creationId xmlns:a16="http://schemas.microsoft.com/office/drawing/2014/main" id="{098088B2-0F30-4E8D-9DF2-025BF34704BF}"/>
              </a:ext>
            </a:extLst>
          </p:cNvPr>
          <p:cNvSpPr/>
          <p:nvPr/>
        </p:nvSpPr>
        <p:spPr>
          <a:xfrm>
            <a:off x="8069107" y="5510835"/>
            <a:ext cx="3941326" cy="63507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Room temperature or chilled to minimize adiabatic heating</a:t>
            </a:r>
            <a:endParaRPr lang="en-US" sz="2400"/>
          </a:p>
        </p:txBody>
      </p:sp>
      <p:pic>
        <p:nvPicPr>
          <p:cNvPr id="13" name="Image 4" descr="preencoded.png">
            <a:extLst>
              <a:ext uri="{FF2B5EF4-FFF2-40B4-BE49-F238E27FC236}">
                <a16:creationId xmlns:a16="http://schemas.microsoft.com/office/drawing/2014/main" id="{9A1B5B4F-873E-4C1E-A314-70AA68D3DF52}"/>
              </a:ext>
            </a:extLst>
          </p:cNvPr>
          <p:cNvPicPr>
            <a:picLocks noChangeAspect="1"/>
          </p:cNvPicPr>
          <p:nvPr/>
        </p:nvPicPr>
        <p:blipFill>
          <a:blip r:embed="rId8"/>
          <a:stretch>
            <a:fillRect/>
          </a:stretch>
        </p:blipFill>
        <p:spPr>
          <a:xfrm>
            <a:off x="4238863" y="1138714"/>
            <a:ext cx="4564975" cy="4564975"/>
          </a:xfrm>
          <a:prstGeom prst="rect">
            <a:avLst/>
          </a:prstGeom>
        </p:spPr>
      </p:pic>
      <p:pic>
        <p:nvPicPr>
          <p:cNvPr id="14" name="Image 5" descr="preencoded.png">
            <a:extLst>
              <a:ext uri="{FF2B5EF4-FFF2-40B4-BE49-F238E27FC236}">
                <a16:creationId xmlns:a16="http://schemas.microsoft.com/office/drawing/2014/main" id="{1D3E6644-A4C3-4FA1-B685-68BD9EBEF3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02545" y="4402396"/>
            <a:ext cx="296942" cy="296942"/>
          </a:xfrm>
          <a:prstGeom prst="rect">
            <a:avLst/>
          </a:prstGeom>
        </p:spPr>
      </p:pic>
      <p:sp>
        <p:nvSpPr>
          <p:cNvPr id="15" name="Text 7">
            <a:extLst>
              <a:ext uri="{FF2B5EF4-FFF2-40B4-BE49-F238E27FC236}">
                <a16:creationId xmlns:a16="http://schemas.microsoft.com/office/drawing/2014/main" id="{EF1A81CF-7A06-484E-A6E2-6F20F0F51C4D}"/>
              </a:ext>
            </a:extLst>
          </p:cNvPr>
          <p:cNvSpPr/>
          <p:nvPr/>
        </p:nvSpPr>
        <p:spPr>
          <a:xfrm>
            <a:off x="1460301" y="3866555"/>
            <a:ext cx="2480905" cy="310158"/>
          </a:xfrm>
          <a:prstGeom prst="rect">
            <a:avLst/>
          </a:prstGeom>
          <a:noFill/>
          <a:ln/>
        </p:spPr>
        <p:txBody>
          <a:bodyPr wrap="none" lIns="0" tIns="0" rIns="0" bIns="0" rtlCol="0" anchor="t"/>
          <a:lstStyle/>
          <a:p>
            <a:pPr marL="0" indent="0" algn="r">
              <a:lnSpc>
                <a:spcPts val="2400"/>
              </a:lnSpc>
              <a:buNone/>
            </a:pPr>
            <a:r>
              <a:rPr lang="en-US" sz="2400" b="1">
                <a:solidFill>
                  <a:srgbClr val="333333"/>
                </a:solidFill>
                <a:ea typeface="Nunito Sans Bold" pitchFamily="34" charset="-122"/>
                <a:cs typeface="Nunito Sans Bold" pitchFamily="34" charset="-120"/>
              </a:rPr>
              <a:t>Packaging Selection</a:t>
            </a:r>
            <a:endParaRPr lang="en-US" sz="2400"/>
          </a:p>
        </p:txBody>
      </p:sp>
      <p:sp>
        <p:nvSpPr>
          <p:cNvPr id="16" name="Text 8">
            <a:extLst>
              <a:ext uri="{FF2B5EF4-FFF2-40B4-BE49-F238E27FC236}">
                <a16:creationId xmlns:a16="http://schemas.microsoft.com/office/drawing/2014/main" id="{C52CA9E4-4C90-43EB-9136-C5951A8617B3}"/>
              </a:ext>
            </a:extLst>
          </p:cNvPr>
          <p:cNvSpPr/>
          <p:nvPr/>
        </p:nvSpPr>
        <p:spPr>
          <a:xfrm>
            <a:off x="0" y="4295775"/>
            <a:ext cx="3941207" cy="952619"/>
          </a:xfrm>
          <a:prstGeom prst="rect">
            <a:avLst/>
          </a:prstGeom>
          <a:noFill/>
          <a:ln/>
        </p:spPr>
        <p:txBody>
          <a:bodyPr wrap="square" lIns="0" tIns="0" rIns="0" bIns="0" rtlCol="0" anchor="t"/>
          <a:lstStyle/>
          <a:p>
            <a:pPr marL="0" indent="0" algn="r">
              <a:lnSpc>
                <a:spcPts val="2500"/>
              </a:lnSpc>
              <a:buNone/>
            </a:pPr>
            <a:r>
              <a:rPr lang="en-US" sz="2400">
                <a:solidFill>
                  <a:srgbClr val="333333"/>
                </a:solidFill>
                <a:ea typeface="Inter" pitchFamily="34" charset="-122"/>
                <a:cs typeface="Inter" pitchFamily="34" charset="-120"/>
              </a:rPr>
              <a:t>Flexible materials that withstand compression and provide barrier protection</a:t>
            </a:r>
            <a:endParaRPr lang="en-US" sz="2400"/>
          </a:p>
        </p:txBody>
      </p:sp>
      <p:pic>
        <p:nvPicPr>
          <p:cNvPr id="17" name="Image 6" descr="preencoded.png">
            <a:extLst>
              <a:ext uri="{FF2B5EF4-FFF2-40B4-BE49-F238E27FC236}">
                <a16:creationId xmlns:a16="http://schemas.microsoft.com/office/drawing/2014/main" id="{21B18BBD-6C70-422C-A812-04DF7073260B}"/>
              </a:ext>
            </a:extLst>
          </p:cNvPr>
          <p:cNvPicPr>
            <a:picLocks noChangeAspect="1"/>
          </p:cNvPicPr>
          <p:nvPr/>
        </p:nvPicPr>
        <p:blipFill>
          <a:blip r:embed="rId11"/>
          <a:stretch>
            <a:fillRect/>
          </a:stretch>
        </p:blipFill>
        <p:spPr>
          <a:xfrm>
            <a:off x="4238863" y="1138714"/>
            <a:ext cx="4564975" cy="4564975"/>
          </a:xfrm>
          <a:prstGeom prst="rect">
            <a:avLst/>
          </a:prstGeom>
        </p:spPr>
      </p:pic>
      <p:pic>
        <p:nvPicPr>
          <p:cNvPr id="18" name="Image 7" descr="preencoded.png">
            <a:extLst>
              <a:ext uri="{FF2B5EF4-FFF2-40B4-BE49-F238E27FC236}">
                <a16:creationId xmlns:a16="http://schemas.microsoft.com/office/drawing/2014/main" id="{60DB2095-F6AB-4CB3-A125-D03B5796AD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42976" y="4402396"/>
            <a:ext cx="296942" cy="296942"/>
          </a:xfrm>
          <a:prstGeom prst="rect">
            <a:avLst/>
          </a:prstGeom>
        </p:spPr>
      </p:pic>
      <p:grpSp>
        <p:nvGrpSpPr>
          <p:cNvPr id="19" name="Group 23">
            <a:extLst>
              <a:ext uri="{FF2B5EF4-FFF2-40B4-BE49-F238E27FC236}">
                <a16:creationId xmlns:a16="http://schemas.microsoft.com/office/drawing/2014/main" id="{0F37B70C-040E-4083-9DDB-CBDB14929034}"/>
              </a:ext>
            </a:extLst>
          </p:cNvPr>
          <p:cNvGrpSpPr/>
          <p:nvPr/>
        </p:nvGrpSpPr>
        <p:grpSpPr>
          <a:xfrm>
            <a:off x="381638" y="5703689"/>
            <a:ext cx="578290" cy="721332"/>
            <a:chOff x="4413794" y="4725223"/>
            <a:chExt cx="421607" cy="978622"/>
          </a:xfrm>
        </p:grpSpPr>
        <p:grpSp>
          <p:nvGrpSpPr>
            <p:cNvPr id="20" name="Graphic 2">
              <a:extLst>
                <a:ext uri="{FF2B5EF4-FFF2-40B4-BE49-F238E27FC236}">
                  <a16:creationId xmlns:a16="http://schemas.microsoft.com/office/drawing/2014/main" id="{C8E87EED-13D0-4550-9EAF-916916171421}"/>
                </a:ext>
              </a:extLst>
            </p:cNvPr>
            <p:cNvGrpSpPr/>
            <p:nvPr/>
          </p:nvGrpSpPr>
          <p:grpSpPr>
            <a:xfrm>
              <a:off x="4413794" y="4757590"/>
              <a:ext cx="421607" cy="535957"/>
              <a:chOff x="4413794" y="4757590"/>
              <a:chExt cx="421607" cy="535957"/>
            </a:xfrm>
            <a:solidFill>
              <a:srgbClr val="75B543"/>
            </a:solidFill>
          </p:grpSpPr>
          <p:sp>
            <p:nvSpPr>
              <p:cNvPr id="28" name="Freeform 15">
                <a:extLst>
                  <a:ext uri="{FF2B5EF4-FFF2-40B4-BE49-F238E27FC236}">
                    <a16:creationId xmlns:a16="http://schemas.microsoft.com/office/drawing/2014/main" id="{B37E13E2-7AF2-4A02-B5D0-65A0EABA0A7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29" name="Freeform 16">
                <a:extLst>
                  <a:ext uri="{FF2B5EF4-FFF2-40B4-BE49-F238E27FC236}">
                    <a16:creationId xmlns:a16="http://schemas.microsoft.com/office/drawing/2014/main" id="{FEE9C725-E3BD-4F7C-9F8E-A6B46C6DCE21}"/>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21" name="Graphic 2">
              <a:extLst>
                <a:ext uri="{FF2B5EF4-FFF2-40B4-BE49-F238E27FC236}">
                  <a16:creationId xmlns:a16="http://schemas.microsoft.com/office/drawing/2014/main" id="{486D2FFF-4A7F-4BDD-8958-3448C185D451}"/>
                </a:ext>
              </a:extLst>
            </p:cNvPr>
            <p:cNvGrpSpPr/>
            <p:nvPr/>
          </p:nvGrpSpPr>
          <p:grpSpPr>
            <a:xfrm>
              <a:off x="4539076" y="4725223"/>
              <a:ext cx="126381" cy="222760"/>
              <a:chOff x="4539076" y="4725223"/>
              <a:chExt cx="126381" cy="222760"/>
            </a:xfrm>
            <a:solidFill>
              <a:srgbClr val="81CCB2"/>
            </a:solidFill>
          </p:grpSpPr>
          <p:sp>
            <p:nvSpPr>
              <p:cNvPr id="24" name="Freeform 7">
                <a:extLst>
                  <a:ext uri="{FF2B5EF4-FFF2-40B4-BE49-F238E27FC236}">
                    <a16:creationId xmlns:a16="http://schemas.microsoft.com/office/drawing/2014/main" id="{E2707914-D539-45B3-B388-0D61FB07658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25" name="Freeform 8">
                <a:extLst>
                  <a:ext uri="{FF2B5EF4-FFF2-40B4-BE49-F238E27FC236}">
                    <a16:creationId xmlns:a16="http://schemas.microsoft.com/office/drawing/2014/main" id="{AC52E306-BAC2-4047-93B7-C9F011CC6B60}"/>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26" name="Freeform 9">
                <a:extLst>
                  <a:ext uri="{FF2B5EF4-FFF2-40B4-BE49-F238E27FC236}">
                    <a16:creationId xmlns:a16="http://schemas.microsoft.com/office/drawing/2014/main" id="{D946CEE3-6FE3-4AF2-B94C-BFD93A4C8DD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27" name="Freeform 10">
                <a:extLst>
                  <a:ext uri="{FF2B5EF4-FFF2-40B4-BE49-F238E27FC236}">
                    <a16:creationId xmlns:a16="http://schemas.microsoft.com/office/drawing/2014/main" id="{31FA9854-59D4-40D0-A444-59403EF6B941}"/>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22" name="Freeform 4">
              <a:extLst>
                <a:ext uri="{FF2B5EF4-FFF2-40B4-BE49-F238E27FC236}">
                  <a16:creationId xmlns:a16="http://schemas.microsoft.com/office/drawing/2014/main" id="{C6FC3421-3FDD-4909-8170-186634F8CFC9}"/>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23" name="Freeform 5">
              <a:extLst>
                <a:ext uri="{FF2B5EF4-FFF2-40B4-BE49-F238E27FC236}">
                  <a16:creationId xmlns:a16="http://schemas.microsoft.com/office/drawing/2014/main" id="{6570B800-6D4E-4E30-BCD7-D77A21B6489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pic>
        <p:nvPicPr>
          <p:cNvPr id="30" name="Imagen 29" descr="Una caja de plástico con comida&#10;&#10;El contenido generado por IA puede ser incorrecto.">
            <a:extLst>
              <a:ext uri="{FF2B5EF4-FFF2-40B4-BE49-F238E27FC236}">
                <a16:creationId xmlns:a16="http://schemas.microsoft.com/office/drawing/2014/main" id="{336DEAA3-EED9-4AB2-B237-E574A0247903}"/>
              </a:ext>
            </a:extLst>
          </p:cNvPr>
          <p:cNvPicPr/>
          <p:nvPr/>
        </p:nvPicPr>
        <p:blipFill>
          <a:blip r:embed="rId14">
            <a:extLst>
              <a:ext uri="{28A0092B-C50C-407E-A947-70E740481C1C}">
                <a14:useLocalDpi xmlns:a14="http://schemas.microsoft.com/office/drawing/2010/main" val="0"/>
              </a:ext>
            </a:extLst>
          </a:blip>
          <a:stretch>
            <a:fillRect/>
          </a:stretch>
        </p:blipFill>
        <p:spPr>
          <a:xfrm>
            <a:off x="4504623" y="2628009"/>
            <a:ext cx="4071485" cy="147096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1725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54AE5591-709B-4339-8E29-8A1ECE76A139}"/>
              </a:ext>
            </a:extLst>
          </p:cNvPr>
          <p:cNvSpPr/>
          <p:nvPr/>
        </p:nvSpPr>
        <p:spPr>
          <a:xfrm>
            <a:off x="482203" y="331470"/>
            <a:ext cx="4816554" cy="376833"/>
          </a:xfrm>
          <a:prstGeom prst="rect">
            <a:avLst/>
          </a:prstGeom>
          <a:noFill/>
          <a:ln/>
        </p:spPr>
        <p:txBody>
          <a:bodyPr wrap="none" lIns="0" tIns="0" rIns="0" bIns="0" rtlCol="0" anchor="t"/>
          <a:lstStyle/>
          <a:p>
            <a:pPr marL="0" indent="0" algn="l">
              <a:lnSpc>
                <a:spcPts val="2950"/>
              </a:lnSpc>
              <a:buNone/>
            </a:pPr>
            <a:r>
              <a:rPr lang="en-US" sz="3600" b="1" u="sng">
                <a:solidFill>
                  <a:srgbClr val="92D050"/>
                </a:solidFill>
                <a:ea typeface="Nunito Sans Bold" pitchFamily="34" charset="-122"/>
              </a:rPr>
              <a:t>Effects on Nutritional Composition</a:t>
            </a:r>
          </a:p>
        </p:txBody>
      </p:sp>
      <p:pic>
        <p:nvPicPr>
          <p:cNvPr id="4" name="Image 0" descr="preencoded.png">
            <a:extLst>
              <a:ext uri="{FF2B5EF4-FFF2-40B4-BE49-F238E27FC236}">
                <a16:creationId xmlns:a16="http://schemas.microsoft.com/office/drawing/2014/main" id="{A6AAF953-5D8A-406E-A085-1C46400E5C81}"/>
              </a:ext>
            </a:extLst>
          </p:cNvPr>
          <p:cNvPicPr>
            <a:picLocks noChangeAspect="1"/>
          </p:cNvPicPr>
          <p:nvPr/>
        </p:nvPicPr>
        <p:blipFill>
          <a:blip r:embed="rId2"/>
          <a:stretch>
            <a:fillRect/>
          </a:stretch>
        </p:blipFill>
        <p:spPr>
          <a:xfrm>
            <a:off x="568829" y="1503854"/>
            <a:ext cx="4555331" cy="482203"/>
          </a:xfrm>
          <a:prstGeom prst="rect">
            <a:avLst/>
          </a:prstGeom>
          <a:solidFill>
            <a:srgbClr val="75B543"/>
          </a:solidFill>
          <a:ln>
            <a:solidFill>
              <a:srgbClr val="75B543"/>
            </a:solidFill>
          </a:ln>
        </p:spPr>
      </p:pic>
      <p:sp>
        <p:nvSpPr>
          <p:cNvPr id="5" name="Text 1">
            <a:extLst>
              <a:ext uri="{FF2B5EF4-FFF2-40B4-BE49-F238E27FC236}">
                <a16:creationId xmlns:a16="http://schemas.microsoft.com/office/drawing/2014/main" id="{62E467A0-C4E7-4E90-943D-256BCE93A353}"/>
              </a:ext>
            </a:extLst>
          </p:cNvPr>
          <p:cNvSpPr/>
          <p:nvPr/>
        </p:nvSpPr>
        <p:spPr>
          <a:xfrm>
            <a:off x="689320" y="2106549"/>
            <a:ext cx="1506974" cy="188357"/>
          </a:xfrm>
          <a:prstGeom prst="rect">
            <a:avLst/>
          </a:prstGeom>
          <a:noFill/>
          <a:ln/>
        </p:spPr>
        <p:txBody>
          <a:bodyPr wrap="none" lIns="0" tIns="0" rIns="0" bIns="0" rtlCol="0" anchor="t"/>
          <a:lstStyle/>
          <a:p>
            <a:pPr marL="0" indent="0" algn="l">
              <a:lnSpc>
                <a:spcPts val="1450"/>
              </a:lnSpc>
              <a:buNone/>
            </a:pPr>
            <a:r>
              <a:rPr lang="en-US" sz="2400" b="1">
                <a:solidFill>
                  <a:srgbClr val="333333"/>
                </a:solidFill>
                <a:ea typeface="Nunito Sans Bold" pitchFamily="34" charset="-122"/>
                <a:cs typeface="Nunito Sans Bold" pitchFamily="34" charset="-120"/>
              </a:rPr>
              <a:t>Protein Modification</a:t>
            </a:r>
            <a:endParaRPr lang="en-US" sz="2400"/>
          </a:p>
        </p:txBody>
      </p:sp>
      <p:pic>
        <p:nvPicPr>
          <p:cNvPr id="7" name="Image 1" descr="preencoded.png">
            <a:extLst>
              <a:ext uri="{FF2B5EF4-FFF2-40B4-BE49-F238E27FC236}">
                <a16:creationId xmlns:a16="http://schemas.microsoft.com/office/drawing/2014/main" id="{2276BA70-1305-44B0-8F93-64E88769A7F5}"/>
              </a:ext>
            </a:extLst>
          </p:cNvPr>
          <p:cNvPicPr>
            <a:picLocks noChangeAspect="1"/>
          </p:cNvPicPr>
          <p:nvPr/>
        </p:nvPicPr>
        <p:blipFill>
          <a:blip r:embed="rId3"/>
          <a:stretch>
            <a:fillRect/>
          </a:stretch>
        </p:blipFill>
        <p:spPr>
          <a:xfrm>
            <a:off x="568829" y="2523980"/>
            <a:ext cx="4555331" cy="482203"/>
          </a:xfrm>
          <a:prstGeom prst="rect">
            <a:avLst/>
          </a:prstGeom>
          <a:solidFill>
            <a:srgbClr val="75B543"/>
          </a:solidFill>
          <a:ln>
            <a:solidFill>
              <a:srgbClr val="75B543"/>
            </a:solidFill>
          </a:ln>
        </p:spPr>
      </p:pic>
      <p:sp>
        <p:nvSpPr>
          <p:cNvPr id="8" name="Text 3">
            <a:extLst>
              <a:ext uri="{FF2B5EF4-FFF2-40B4-BE49-F238E27FC236}">
                <a16:creationId xmlns:a16="http://schemas.microsoft.com/office/drawing/2014/main" id="{C2EB8235-867C-438F-BF21-DE5F510C23C1}"/>
              </a:ext>
            </a:extLst>
          </p:cNvPr>
          <p:cNvSpPr/>
          <p:nvPr/>
        </p:nvSpPr>
        <p:spPr>
          <a:xfrm>
            <a:off x="689321" y="3126675"/>
            <a:ext cx="1600676" cy="188357"/>
          </a:xfrm>
          <a:prstGeom prst="rect">
            <a:avLst/>
          </a:prstGeom>
          <a:noFill/>
          <a:ln/>
        </p:spPr>
        <p:txBody>
          <a:bodyPr wrap="none" lIns="0" tIns="0" rIns="0" bIns="0" rtlCol="0" anchor="t"/>
          <a:lstStyle/>
          <a:p>
            <a:pPr marL="0" indent="0" algn="l">
              <a:lnSpc>
                <a:spcPts val="1450"/>
              </a:lnSpc>
              <a:buNone/>
            </a:pPr>
            <a:r>
              <a:rPr lang="en-US" sz="2400" b="1">
                <a:solidFill>
                  <a:srgbClr val="333333"/>
                </a:solidFill>
                <a:ea typeface="Nunito Sans Bold" pitchFamily="34" charset="-122"/>
                <a:cs typeface="Nunito Sans Bold" pitchFamily="34" charset="-120"/>
              </a:rPr>
              <a:t>Carbohydrate Changes</a:t>
            </a:r>
            <a:endParaRPr lang="en-US" sz="2400"/>
          </a:p>
        </p:txBody>
      </p:sp>
      <p:pic>
        <p:nvPicPr>
          <p:cNvPr id="10" name="Image 2" descr="preencoded.png">
            <a:extLst>
              <a:ext uri="{FF2B5EF4-FFF2-40B4-BE49-F238E27FC236}">
                <a16:creationId xmlns:a16="http://schemas.microsoft.com/office/drawing/2014/main" id="{FC0DF520-7260-4366-A197-A41AB540526C}"/>
              </a:ext>
            </a:extLst>
          </p:cNvPr>
          <p:cNvPicPr>
            <a:picLocks noChangeAspect="1"/>
          </p:cNvPicPr>
          <p:nvPr/>
        </p:nvPicPr>
        <p:blipFill>
          <a:blip r:embed="rId4"/>
          <a:stretch>
            <a:fillRect/>
          </a:stretch>
        </p:blipFill>
        <p:spPr>
          <a:xfrm>
            <a:off x="568829" y="3550045"/>
            <a:ext cx="4555331" cy="482203"/>
          </a:xfrm>
          <a:prstGeom prst="rect">
            <a:avLst/>
          </a:prstGeom>
          <a:solidFill>
            <a:srgbClr val="75B543"/>
          </a:solidFill>
          <a:ln>
            <a:solidFill>
              <a:srgbClr val="75B543"/>
            </a:solidFill>
          </a:ln>
        </p:spPr>
      </p:pic>
      <p:sp>
        <p:nvSpPr>
          <p:cNvPr id="11" name="Text 5">
            <a:extLst>
              <a:ext uri="{FF2B5EF4-FFF2-40B4-BE49-F238E27FC236}">
                <a16:creationId xmlns:a16="http://schemas.microsoft.com/office/drawing/2014/main" id="{0478CA22-55C0-442D-84C4-F6875524C8F1}"/>
              </a:ext>
            </a:extLst>
          </p:cNvPr>
          <p:cNvSpPr/>
          <p:nvPr/>
        </p:nvSpPr>
        <p:spPr>
          <a:xfrm>
            <a:off x="689320" y="4152740"/>
            <a:ext cx="1626513" cy="188357"/>
          </a:xfrm>
          <a:prstGeom prst="rect">
            <a:avLst/>
          </a:prstGeom>
          <a:noFill/>
          <a:ln/>
        </p:spPr>
        <p:txBody>
          <a:bodyPr wrap="none" lIns="0" tIns="0" rIns="0" bIns="0" rtlCol="0" anchor="t"/>
          <a:lstStyle/>
          <a:p>
            <a:pPr marL="0" indent="0" algn="l">
              <a:lnSpc>
                <a:spcPts val="1450"/>
              </a:lnSpc>
              <a:buNone/>
            </a:pPr>
            <a:r>
              <a:rPr lang="en-US" sz="2400" b="1">
                <a:solidFill>
                  <a:srgbClr val="333333"/>
                </a:solidFill>
                <a:ea typeface="Nunito Sans Bold" pitchFamily="34" charset="-122"/>
                <a:cs typeface="Nunito Sans Bold" pitchFamily="34" charset="-120"/>
              </a:rPr>
              <a:t>Bioactive Enhancement</a:t>
            </a:r>
            <a:endParaRPr lang="en-US" sz="2400"/>
          </a:p>
        </p:txBody>
      </p:sp>
      <p:sp>
        <p:nvSpPr>
          <p:cNvPr id="13" name="Text 7">
            <a:extLst>
              <a:ext uri="{FF2B5EF4-FFF2-40B4-BE49-F238E27FC236}">
                <a16:creationId xmlns:a16="http://schemas.microsoft.com/office/drawing/2014/main" id="{ECFDFF80-052A-44E2-A37C-D08468339D0E}"/>
              </a:ext>
            </a:extLst>
          </p:cNvPr>
          <p:cNvSpPr/>
          <p:nvPr/>
        </p:nvSpPr>
        <p:spPr>
          <a:xfrm>
            <a:off x="757237" y="5196295"/>
            <a:ext cx="2251234" cy="188357"/>
          </a:xfrm>
          <a:prstGeom prst="rect">
            <a:avLst/>
          </a:prstGeom>
          <a:noFill/>
          <a:ln/>
        </p:spPr>
        <p:txBody>
          <a:bodyPr wrap="none" lIns="0" tIns="0" rIns="0" bIns="0" rtlCol="0" anchor="t"/>
          <a:lstStyle/>
          <a:p>
            <a:pPr marL="0" indent="0" algn="l">
              <a:lnSpc>
                <a:spcPts val="1450"/>
              </a:lnSpc>
              <a:buNone/>
            </a:pPr>
            <a:r>
              <a:rPr lang="en-US" sz="2400" b="1">
                <a:solidFill>
                  <a:srgbClr val="333333"/>
                </a:solidFill>
                <a:ea typeface="Nunito Sans Bold" pitchFamily="34" charset="-122"/>
                <a:cs typeface="Nunito Sans Bold" pitchFamily="34" charset="-120"/>
              </a:rPr>
              <a:t>Antinutritional Factor Reduction</a:t>
            </a:r>
            <a:endParaRPr lang="en-US" sz="2400"/>
          </a:p>
        </p:txBody>
      </p:sp>
      <p:pic>
        <p:nvPicPr>
          <p:cNvPr id="15" name="Image 1" descr="preencoded.png">
            <a:extLst>
              <a:ext uri="{FF2B5EF4-FFF2-40B4-BE49-F238E27FC236}">
                <a16:creationId xmlns:a16="http://schemas.microsoft.com/office/drawing/2014/main" id="{EBDF6ACA-62F8-4A4A-98BA-D85ABDA0526D}"/>
              </a:ext>
            </a:extLst>
          </p:cNvPr>
          <p:cNvPicPr>
            <a:picLocks noChangeAspect="1"/>
          </p:cNvPicPr>
          <p:nvPr/>
        </p:nvPicPr>
        <p:blipFill>
          <a:blip r:embed="rId3"/>
          <a:stretch>
            <a:fillRect/>
          </a:stretch>
        </p:blipFill>
        <p:spPr>
          <a:xfrm>
            <a:off x="568829" y="4593601"/>
            <a:ext cx="4555331" cy="482203"/>
          </a:xfrm>
          <a:prstGeom prst="rect">
            <a:avLst/>
          </a:prstGeom>
          <a:solidFill>
            <a:srgbClr val="75B543"/>
          </a:solidFill>
          <a:ln>
            <a:solidFill>
              <a:srgbClr val="75B543"/>
            </a:solidFill>
          </a:ln>
        </p:spPr>
      </p:pic>
      <p:grpSp>
        <p:nvGrpSpPr>
          <p:cNvPr id="16" name="Group 23">
            <a:extLst>
              <a:ext uri="{FF2B5EF4-FFF2-40B4-BE49-F238E27FC236}">
                <a16:creationId xmlns:a16="http://schemas.microsoft.com/office/drawing/2014/main" id="{5BC78AD1-DF3B-41F2-AB7D-95A225A52DB4}"/>
              </a:ext>
            </a:extLst>
          </p:cNvPr>
          <p:cNvGrpSpPr/>
          <p:nvPr/>
        </p:nvGrpSpPr>
        <p:grpSpPr>
          <a:xfrm>
            <a:off x="10611721" y="193410"/>
            <a:ext cx="1393089" cy="2330570"/>
            <a:chOff x="4413794" y="4725223"/>
            <a:chExt cx="421607" cy="978622"/>
          </a:xfrm>
        </p:grpSpPr>
        <p:grpSp>
          <p:nvGrpSpPr>
            <p:cNvPr id="17" name="Graphic 2">
              <a:extLst>
                <a:ext uri="{FF2B5EF4-FFF2-40B4-BE49-F238E27FC236}">
                  <a16:creationId xmlns:a16="http://schemas.microsoft.com/office/drawing/2014/main" id="{B5722321-56DB-4610-9880-7AD392E3DD84}"/>
                </a:ext>
              </a:extLst>
            </p:cNvPr>
            <p:cNvGrpSpPr/>
            <p:nvPr/>
          </p:nvGrpSpPr>
          <p:grpSpPr>
            <a:xfrm>
              <a:off x="4413794" y="4757590"/>
              <a:ext cx="421607" cy="535957"/>
              <a:chOff x="4413794" y="4757590"/>
              <a:chExt cx="421607" cy="535957"/>
            </a:xfrm>
            <a:solidFill>
              <a:srgbClr val="75B543"/>
            </a:solidFill>
          </p:grpSpPr>
          <p:sp>
            <p:nvSpPr>
              <p:cNvPr id="25" name="Freeform 15">
                <a:extLst>
                  <a:ext uri="{FF2B5EF4-FFF2-40B4-BE49-F238E27FC236}">
                    <a16:creationId xmlns:a16="http://schemas.microsoft.com/office/drawing/2014/main" id="{6553FA56-6793-48C3-A98F-9508BB61410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26" name="Freeform 16">
                <a:extLst>
                  <a:ext uri="{FF2B5EF4-FFF2-40B4-BE49-F238E27FC236}">
                    <a16:creationId xmlns:a16="http://schemas.microsoft.com/office/drawing/2014/main" id="{B4D025AD-09BC-4E01-B7EC-EF2CCA4F3B0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18" name="Graphic 2">
              <a:extLst>
                <a:ext uri="{FF2B5EF4-FFF2-40B4-BE49-F238E27FC236}">
                  <a16:creationId xmlns:a16="http://schemas.microsoft.com/office/drawing/2014/main" id="{6887BEFF-F75C-408E-9F91-7A537B4BB2DD}"/>
                </a:ext>
              </a:extLst>
            </p:cNvPr>
            <p:cNvGrpSpPr/>
            <p:nvPr/>
          </p:nvGrpSpPr>
          <p:grpSpPr>
            <a:xfrm>
              <a:off x="4539076" y="4725223"/>
              <a:ext cx="126381" cy="222760"/>
              <a:chOff x="4539076" y="4725223"/>
              <a:chExt cx="126381" cy="222760"/>
            </a:xfrm>
            <a:solidFill>
              <a:srgbClr val="81CCB2"/>
            </a:solidFill>
          </p:grpSpPr>
          <p:sp>
            <p:nvSpPr>
              <p:cNvPr id="21" name="Freeform 7">
                <a:extLst>
                  <a:ext uri="{FF2B5EF4-FFF2-40B4-BE49-F238E27FC236}">
                    <a16:creationId xmlns:a16="http://schemas.microsoft.com/office/drawing/2014/main" id="{2334FC06-4C31-4127-BE7B-FB190B0C189C}"/>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22" name="Freeform 8">
                <a:extLst>
                  <a:ext uri="{FF2B5EF4-FFF2-40B4-BE49-F238E27FC236}">
                    <a16:creationId xmlns:a16="http://schemas.microsoft.com/office/drawing/2014/main" id="{F5A1D724-C90F-4986-8EC7-B29EA8971478}"/>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23" name="Freeform 9">
                <a:extLst>
                  <a:ext uri="{FF2B5EF4-FFF2-40B4-BE49-F238E27FC236}">
                    <a16:creationId xmlns:a16="http://schemas.microsoft.com/office/drawing/2014/main" id="{81DB38E8-5840-414B-9149-BF1EB2318B23}"/>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24" name="Freeform 10">
                <a:extLst>
                  <a:ext uri="{FF2B5EF4-FFF2-40B4-BE49-F238E27FC236}">
                    <a16:creationId xmlns:a16="http://schemas.microsoft.com/office/drawing/2014/main" id="{4C99EEE3-972A-4C82-954F-4E2004CD9E6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19" name="Freeform 4">
              <a:extLst>
                <a:ext uri="{FF2B5EF4-FFF2-40B4-BE49-F238E27FC236}">
                  <a16:creationId xmlns:a16="http://schemas.microsoft.com/office/drawing/2014/main" id="{27EFAA91-AE6D-4377-8E47-5D56D4493BF8}"/>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20" name="Freeform 5">
              <a:extLst>
                <a:ext uri="{FF2B5EF4-FFF2-40B4-BE49-F238E27FC236}">
                  <a16:creationId xmlns:a16="http://schemas.microsoft.com/office/drawing/2014/main" id="{6D2A7940-532F-4AFE-BDC0-B88A064C4150}"/>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pic>
        <p:nvPicPr>
          <p:cNvPr id="28" name="Imagen 27" descr="Interfaz de usuario gráfica&#10;&#10;El contenido generado por IA puede ser incorrecto.">
            <a:extLst>
              <a:ext uri="{FF2B5EF4-FFF2-40B4-BE49-F238E27FC236}">
                <a16:creationId xmlns:a16="http://schemas.microsoft.com/office/drawing/2014/main" id="{41960266-6F8D-4ACC-B3C6-796460AC4F92}"/>
              </a:ext>
            </a:extLst>
          </p:cNvPr>
          <p:cNvPicPr/>
          <p:nvPr/>
        </p:nvPicPr>
        <p:blipFill>
          <a:blip r:embed="rId5">
            <a:extLst>
              <a:ext uri="{28A0092B-C50C-407E-A947-70E740481C1C}">
                <a14:useLocalDpi xmlns:a14="http://schemas.microsoft.com/office/drawing/2010/main" val="0"/>
              </a:ext>
            </a:extLst>
          </a:blip>
          <a:stretch>
            <a:fillRect/>
          </a:stretch>
        </p:blipFill>
        <p:spPr>
          <a:xfrm>
            <a:off x="6199744" y="1503854"/>
            <a:ext cx="3414395" cy="360934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0406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513E752F-CCD6-424C-9FA6-9E102E78455B}"/>
              </a:ext>
            </a:extLst>
          </p:cNvPr>
          <p:cNvPicPr>
            <a:picLocks noChangeAspect="1"/>
          </p:cNvPicPr>
          <p:nvPr/>
        </p:nvPicPr>
        <p:blipFill>
          <a:blip r:embed="rId3"/>
          <a:stretch>
            <a:fillRect/>
          </a:stretch>
        </p:blipFill>
        <p:spPr>
          <a:xfrm>
            <a:off x="0" y="0"/>
            <a:ext cx="4572000" cy="6858000"/>
          </a:xfrm>
          <a:prstGeom prst="rect">
            <a:avLst/>
          </a:prstGeom>
        </p:spPr>
      </p:pic>
      <p:sp>
        <p:nvSpPr>
          <p:cNvPr id="3" name="Text 0">
            <a:extLst>
              <a:ext uri="{FF2B5EF4-FFF2-40B4-BE49-F238E27FC236}">
                <a16:creationId xmlns:a16="http://schemas.microsoft.com/office/drawing/2014/main" id="{E7A6B960-9EAC-49D0-8E12-C9E74510CC5F}"/>
              </a:ext>
            </a:extLst>
          </p:cNvPr>
          <p:cNvSpPr/>
          <p:nvPr/>
        </p:nvSpPr>
        <p:spPr>
          <a:xfrm>
            <a:off x="4809473" y="164325"/>
            <a:ext cx="7831217" cy="1025604"/>
          </a:xfrm>
          <a:prstGeom prst="rect">
            <a:avLst/>
          </a:prstGeom>
          <a:noFill/>
          <a:ln/>
        </p:spPr>
        <p:txBody>
          <a:bodyPr wrap="square" lIns="0" tIns="0" rIns="0" bIns="0" rtlCol="0" anchor="t"/>
          <a:lstStyle/>
          <a:p>
            <a:pPr marL="0" indent="0" algn="l">
              <a:lnSpc>
                <a:spcPts val="4000"/>
              </a:lnSpc>
              <a:buNone/>
            </a:pPr>
            <a:r>
              <a:rPr lang="en-US" sz="3600" b="1" u="sng">
                <a:solidFill>
                  <a:srgbClr val="92D050"/>
                </a:solidFill>
                <a:ea typeface="Nunito Sans Bold" pitchFamily="34" charset="-122"/>
              </a:rPr>
              <a:t>The Future of Plant-Based Food Processing</a:t>
            </a:r>
          </a:p>
        </p:txBody>
      </p:sp>
      <p:sp>
        <p:nvSpPr>
          <p:cNvPr id="4" name="Shape 1">
            <a:extLst>
              <a:ext uri="{FF2B5EF4-FFF2-40B4-BE49-F238E27FC236}">
                <a16:creationId xmlns:a16="http://schemas.microsoft.com/office/drawing/2014/main" id="{0152DE3F-F0FA-4F5E-81EB-A2D78C3B39CF}"/>
              </a:ext>
            </a:extLst>
          </p:cNvPr>
          <p:cNvSpPr/>
          <p:nvPr/>
        </p:nvSpPr>
        <p:spPr>
          <a:xfrm>
            <a:off x="4579623" y="1651107"/>
            <a:ext cx="3971586" cy="2020507"/>
          </a:xfrm>
          <a:prstGeom prst="roundRect">
            <a:avLst>
              <a:gd name="adj" fmla="val 3944"/>
            </a:avLst>
          </a:prstGeom>
          <a:solidFill>
            <a:schemeClr val="accent3"/>
          </a:solidFill>
          <a:ln w="7620">
            <a:solidFill>
              <a:srgbClr val="C6D0D1"/>
            </a:solidFill>
            <a:prstDash val="solid"/>
          </a:ln>
        </p:spPr>
      </p:sp>
      <p:sp>
        <p:nvSpPr>
          <p:cNvPr id="5" name="Text 2">
            <a:extLst>
              <a:ext uri="{FF2B5EF4-FFF2-40B4-BE49-F238E27FC236}">
                <a16:creationId xmlns:a16="http://schemas.microsoft.com/office/drawing/2014/main" id="{A80311F2-8931-4FAF-A64B-7520675F35AE}"/>
              </a:ext>
            </a:extLst>
          </p:cNvPr>
          <p:cNvSpPr/>
          <p:nvPr/>
        </p:nvSpPr>
        <p:spPr>
          <a:xfrm>
            <a:off x="4743688" y="1332224"/>
            <a:ext cx="2051209" cy="256342"/>
          </a:xfrm>
          <a:prstGeom prst="rect">
            <a:avLst/>
          </a:prstGeom>
          <a:noFill/>
          <a:ln/>
        </p:spPr>
        <p:txBody>
          <a:bodyPr wrap="none" lIns="0" tIns="0" rIns="0" bIns="0" rtlCol="0" anchor="t"/>
          <a:lstStyle/>
          <a:p>
            <a:pPr marL="0" indent="0" algn="l">
              <a:lnSpc>
                <a:spcPts val="2000"/>
              </a:lnSpc>
              <a:buNone/>
            </a:pPr>
            <a:r>
              <a:rPr lang="en-US" sz="2400" b="1">
                <a:solidFill>
                  <a:srgbClr val="333333"/>
                </a:solidFill>
                <a:ea typeface="Nunito Sans Bold" pitchFamily="34" charset="-122"/>
                <a:cs typeface="Nunito Sans Bold" pitchFamily="34" charset="-120"/>
              </a:rPr>
              <a:t>Market Growth</a:t>
            </a:r>
            <a:endParaRPr lang="en-US" sz="2400"/>
          </a:p>
        </p:txBody>
      </p:sp>
      <p:sp>
        <p:nvSpPr>
          <p:cNvPr id="6" name="Text 3">
            <a:extLst>
              <a:ext uri="{FF2B5EF4-FFF2-40B4-BE49-F238E27FC236}">
                <a16:creationId xmlns:a16="http://schemas.microsoft.com/office/drawing/2014/main" id="{DFA874F9-4489-4AC1-921A-2FF295A28CDA}"/>
              </a:ext>
            </a:extLst>
          </p:cNvPr>
          <p:cNvSpPr/>
          <p:nvPr/>
        </p:nvSpPr>
        <p:spPr>
          <a:xfrm>
            <a:off x="4731753" y="1870384"/>
            <a:ext cx="3833574" cy="1049655"/>
          </a:xfrm>
          <a:prstGeom prst="rect">
            <a:avLst/>
          </a:prstGeom>
          <a:noFill/>
          <a:ln/>
        </p:spPr>
        <p:txBody>
          <a:bodyPr wrap="square" lIns="0" tIns="0" rIns="0" bIns="0" rtlCol="0" anchor="t"/>
          <a:lstStyle/>
          <a:p>
            <a:pPr marL="0" indent="0" algn="l">
              <a:lnSpc>
                <a:spcPts val="2050"/>
              </a:lnSpc>
              <a:buNone/>
            </a:pPr>
            <a:r>
              <a:rPr lang="en-US" sz="2400">
                <a:solidFill>
                  <a:srgbClr val="333333"/>
                </a:solidFill>
                <a:ea typeface="Inter" pitchFamily="34" charset="-122"/>
                <a:cs typeface="Inter" pitchFamily="34" charset="-120"/>
              </a:rPr>
              <a:t>Rising demand for plant-based foods driven by health, sustainability, and ethical considerations creates opportunities for HHP differentiation.</a:t>
            </a:r>
            <a:endParaRPr lang="en-US" sz="2400"/>
          </a:p>
        </p:txBody>
      </p:sp>
      <p:sp>
        <p:nvSpPr>
          <p:cNvPr id="7" name="Shape 4">
            <a:extLst>
              <a:ext uri="{FF2B5EF4-FFF2-40B4-BE49-F238E27FC236}">
                <a16:creationId xmlns:a16="http://schemas.microsoft.com/office/drawing/2014/main" id="{21803F4B-DE46-4CA2-B074-F16BCADC25FA}"/>
              </a:ext>
            </a:extLst>
          </p:cNvPr>
          <p:cNvSpPr/>
          <p:nvPr/>
        </p:nvSpPr>
        <p:spPr>
          <a:xfrm>
            <a:off x="8593715" y="1657688"/>
            <a:ext cx="3572232" cy="2020507"/>
          </a:xfrm>
          <a:prstGeom prst="roundRect">
            <a:avLst>
              <a:gd name="adj" fmla="val 3944"/>
            </a:avLst>
          </a:prstGeom>
          <a:solidFill>
            <a:schemeClr val="accent3"/>
          </a:solidFill>
          <a:ln w="7620">
            <a:solidFill>
              <a:srgbClr val="C6D0D1"/>
            </a:solidFill>
            <a:prstDash val="solid"/>
          </a:ln>
        </p:spPr>
      </p:sp>
      <p:sp>
        <p:nvSpPr>
          <p:cNvPr id="8" name="Text 5">
            <a:extLst>
              <a:ext uri="{FF2B5EF4-FFF2-40B4-BE49-F238E27FC236}">
                <a16:creationId xmlns:a16="http://schemas.microsoft.com/office/drawing/2014/main" id="{AC6C02D4-5C14-45B0-9C1D-A7EC77AF9214}"/>
              </a:ext>
            </a:extLst>
          </p:cNvPr>
          <p:cNvSpPr/>
          <p:nvPr/>
        </p:nvSpPr>
        <p:spPr>
          <a:xfrm>
            <a:off x="8770658" y="1332224"/>
            <a:ext cx="2051209" cy="256342"/>
          </a:xfrm>
          <a:prstGeom prst="rect">
            <a:avLst/>
          </a:prstGeom>
          <a:noFill/>
          <a:ln/>
        </p:spPr>
        <p:txBody>
          <a:bodyPr wrap="none" lIns="0" tIns="0" rIns="0" bIns="0" rtlCol="0" anchor="t"/>
          <a:lstStyle/>
          <a:p>
            <a:pPr marL="0" indent="0" algn="l">
              <a:lnSpc>
                <a:spcPts val="2000"/>
              </a:lnSpc>
              <a:buNone/>
            </a:pPr>
            <a:r>
              <a:rPr lang="en-US" sz="2400" b="1">
                <a:solidFill>
                  <a:srgbClr val="333333"/>
                </a:solidFill>
                <a:ea typeface="Nunito Sans Bold" pitchFamily="34" charset="-122"/>
                <a:cs typeface="Nunito Sans Bold" pitchFamily="34" charset="-120"/>
              </a:rPr>
              <a:t>Innovation Potential</a:t>
            </a:r>
            <a:endParaRPr lang="en-US" sz="2400"/>
          </a:p>
        </p:txBody>
      </p:sp>
      <p:sp>
        <p:nvSpPr>
          <p:cNvPr id="9" name="Text 6">
            <a:extLst>
              <a:ext uri="{FF2B5EF4-FFF2-40B4-BE49-F238E27FC236}">
                <a16:creationId xmlns:a16="http://schemas.microsoft.com/office/drawing/2014/main" id="{D06FF773-D341-4EAE-87B2-768DB13B8538}"/>
              </a:ext>
            </a:extLst>
          </p:cNvPr>
          <p:cNvSpPr/>
          <p:nvPr/>
        </p:nvSpPr>
        <p:spPr>
          <a:xfrm>
            <a:off x="8699028" y="1896029"/>
            <a:ext cx="3490198" cy="1049655"/>
          </a:xfrm>
          <a:prstGeom prst="rect">
            <a:avLst/>
          </a:prstGeom>
          <a:noFill/>
          <a:ln/>
        </p:spPr>
        <p:txBody>
          <a:bodyPr wrap="square" lIns="0" tIns="0" rIns="0" bIns="0" rtlCol="0" anchor="t"/>
          <a:lstStyle/>
          <a:p>
            <a:pPr marL="0" indent="0" algn="l">
              <a:lnSpc>
                <a:spcPts val="2050"/>
              </a:lnSpc>
              <a:buNone/>
            </a:pPr>
            <a:r>
              <a:rPr lang="en-US" sz="2400">
                <a:solidFill>
                  <a:srgbClr val="333333"/>
                </a:solidFill>
                <a:ea typeface="Inter" pitchFamily="34" charset="-122"/>
                <a:cs typeface="Inter" pitchFamily="34" charset="-120"/>
              </a:rPr>
              <a:t>Enables novel products: nutrient-dense cold-pressed juices, high-protein beverages, raw-style nut milks, and gourmet plant-based dips.</a:t>
            </a:r>
            <a:endParaRPr lang="en-US" sz="2400"/>
          </a:p>
        </p:txBody>
      </p:sp>
      <p:sp>
        <p:nvSpPr>
          <p:cNvPr id="10" name="Shape 7">
            <a:extLst>
              <a:ext uri="{FF2B5EF4-FFF2-40B4-BE49-F238E27FC236}">
                <a16:creationId xmlns:a16="http://schemas.microsoft.com/office/drawing/2014/main" id="{214FA835-B76A-470B-B663-33672E78B7D6}"/>
              </a:ext>
            </a:extLst>
          </p:cNvPr>
          <p:cNvSpPr/>
          <p:nvPr/>
        </p:nvSpPr>
        <p:spPr>
          <a:xfrm>
            <a:off x="4572000" y="4110005"/>
            <a:ext cx="7586324" cy="1222891"/>
          </a:xfrm>
          <a:prstGeom prst="roundRect">
            <a:avLst>
              <a:gd name="adj" fmla="val 5636"/>
            </a:avLst>
          </a:prstGeom>
          <a:solidFill>
            <a:schemeClr val="accent3"/>
          </a:solidFill>
          <a:ln w="7620">
            <a:solidFill>
              <a:srgbClr val="C6D0D1"/>
            </a:solidFill>
            <a:prstDash val="solid"/>
          </a:ln>
        </p:spPr>
      </p:sp>
      <p:sp>
        <p:nvSpPr>
          <p:cNvPr id="11" name="Text 8">
            <a:extLst>
              <a:ext uri="{FF2B5EF4-FFF2-40B4-BE49-F238E27FC236}">
                <a16:creationId xmlns:a16="http://schemas.microsoft.com/office/drawing/2014/main" id="{2EBC18E8-5707-4BA2-B60F-91B6DB39A0BA}"/>
              </a:ext>
            </a:extLst>
          </p:cNvPr>
          <p:cNvSpPr/>
          <p:nvPr/>
        </p:nvSpPr>
        <p:spPr>
          <a:xfrm>
            <a:off x="4682721" y="3831674"/>
            <a:ext cx="2051209" cy="256342"/>
          </a:xfrm>
          <a:prstGeom prst="rect">
            <a:avLst/>
          </a:prstGeom>
          <a:noFill/>
          <a:ln/>
        </p:spPr>
        <p:txBody>
          <a:bodyPr wrap="none" lIns="0" tIns="0" rIns="0" bIns="0" rtlCol="0" anchor="t"/>
          <a:lstStyle/>
          <a:p>
            <a:pPr marL="0" indent="0" algn="l">
              <a:lnSpc>
                <a:spcPts val="2000"/>
              </a:lnSpc>
              <a:buNone/>
            </a:pPr>
            <a:r>
              <a:rPr lang="en-US" sz="2400" b="1">
                <a:solidFill>
                  <a:srgbClr val="333333"/>
                </a:solidFill>
                <a:ea typeface="Nunito Sans Bold" pitchFamily="34" charset="-122"/>
                <a:cs typeface="Nunito Sans Bold" pitchFamily="34" charset="-120"/>
              </a:rPr>
              <a:t>Sustainability Impact</a:t>
            </a:r>
            <a:endParaRPr lang="en-US" sz="2400"/>
          </a:p>
        </p:txBody>
      </p:sp>
      <p:sp>
        <p:nvSpPr>
          <p:cNvPr id="12" name="Text 9">
            <a:extLst>
              <a:ext uri="{FF2B5EF4-FFF2-40B4-BE49-F238E27FC236}">
                <a16:creationId xmlns:a16="http://schemas.microsoft.com/office/drawing/2014/main" id="{3D596D67-19CB-4578-8CCA-E2D2FBC7F43B}"/>
              </a:ext>
            </a:extLst>
          </p:cNvPr>
          <p:cNvSpPr/>
          <p:nvPr/>
        </p:nvSpPr>
        <p:spPr>
          <a:xfrm>
            <a:off x="4782303" y="4349167"/>
            <a:ext cx="7487841" cy="524828"/>
          </a:xfrm>
          <a:prstGeom prst="rect">
            <a:avLst/>
          </a:prstGeom>
          <a:noFill/>
          <a:ln/>
        </p:spPr>
        <p:txBody>
          <a:bodyPr wrap="square" lIns="0" tIns="0" rIns="0" bIns="0" rtlCol="0" anchor="t"/>
          <a:lstStyle/>
          <a:p>
            <a:pPr marL="0" indent="0" algn="l">
              <a:lnSpc>
                <a:spcPts val="2050"/>
              </a:lnSpc>
              <a:buNone/>
            </a:pPr>
            <a:r>
              <a:rPr lang="en-US" sz="2400">
                <a:solidFill>
                  <a:srgbClr val="333333"/>
                </a:solidFill>
                <a:ea typeface="Inter" pitchFamily="34" charset="-122"/>
                <a:cs typeface="Inter" pitchFamily="34" charset="-120"/>
              </a:rPr>
              <a:t>Reduces food waste, minimizes energy consumption, and supports clean-label trends aligned with consumer values.</a:t>
            </a:r>
            <a:endParaRPr lang="en-US" sz="2400"/>
          </a:p>
        </p:txBody>
      </p:sp>
      <p:grpSp>
        <p:nvGrpSpPr>
          <p:cNvPr id="14" name="Group 23">
            <a:extLst>
              <a:ext uri="{FF2B5EF4-FFF2-40B4-BE49-F238E27FC236}">
                <a16:creationId xmlns:a16="http://schemas.microsoft.com/office/drawing/2014/main" id="{1454BAD4-9ADF-4430-9F42-D3CDDE783F13}"/>
              </a:ext>
            </a:extLst>
          </p:cNvPr>
          <p:cNvGrpSpPr/>
          <p:nvPr/>
        </p:nvGrpSpPr>
        <p:grpSpPr>
          <a:xfrm>
            <a:off x="11069609" y="5442489"/>
            <a:ext cx="888240" cy="1319809"/>
            <a:chOff x="4413794" y="4725223"/>
            <a:chExt cx="421607" cy="978622"/>
          </a:xfrm>
        </p:grpSpPr>
        <p:grpSp>
          <p:nvGrpSpPr>
            <p:cNvPr id="15" name="Graphic 2">
              <a:extLst>
                <a:ext uri="{FF2B5EF4-FFF2-40B4-BE49-F238E27FC236}">
                  <a16:creationId xmlns:a16="http://schemas.microsoft.com/office/drawing/2014/main" id="{43261845-AB69-4FD5-B0E6-15D6F66FE625}"/>
                </a:ext>
              </a:extLst>
            </p:cNvPr>
            <p:cNvGrpSpPr/>
            <p:nvPr/>
          </p:nvGrpSpPr>
          <p:grpSpPr>
            <a:xfrm>
              <a:off x="4413794" y="4757590"/>
              <a:ext cx="421607" cy="535957"/>
              <a:chOff x="4413794" y="4757590"/>
              <a:chExt cx="421607" cy="535957"/>
            </a:xfrm>
            <a:solidFill>
              <a:srgbClr val="75B543"/>
            </a:solidFill>
          </p:grpSpPr>
          <p:sp>
            <p:nvSpPr>
              <p:cNvPr id="23" name="Freeform 15">
                <a:extLst>
                  <a:ext uri="{FF2B5EF4-FFF2-40B4-BE49-F238E27FC236}">
                    <a16:creationId xmlns:a16="http://schemas.microsoft.com/office/drawing/2014/main" id="{9AE152B3-F3D7-4D05-A220-58CD163B04D0}"/>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24" name="Freeform 16">
                <a:extLst>
                  <a:ext uri="{FF2B5EF4-FFF2-40B4-BE49-F238E27FC236}">
                    <a16:creationId xmlns:a16="http://schemas.microsoft.com/office/drawing/2014/main" id="{FB1DDA14-DDF8-470D-8B81-0B13B4AF2C19}"/>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16" name="Graphic 2">
              <a:extLst>
                <a:ext uri="{FF2B5EF4-FFF2-40B4-BE49-F238E27FC236}">
                  <a16:creationId xmlns:a16="http://schemas.microsoft.com/office/drawing/2014/main" id="{A360F7EC-6DC3-406F-8C65-438C4BEA3EBE}"/>
                </a:ext>
              </a:extLst>
            </p:cNvPr>
            <p:cNvGrpSpPr/>
            <p:nvPr/>
          </p:nvGrpSpPr>
          <p:grpSpPr>
            <a:xfrm>
              <a:off x="4539076" y="4725223"/>
              <a:ext cx="126381" cy="222760"/>
              <a:chOff x="4539076" y="4725223"/>
              <a:chExt cx="126381" cy="222760"/>
            </a:xfrm>
            <a:solidFill>
              <a:srgbClr val="81CCB2"/>
            </a:solidFill>
          </p:grpSpPr>
          <p:sp>
            <p:nvSpPr>
              <p:cNvPr id="19" name="Freeform 7">
                <a:extLst>
                  <a:ext uri="{FF2B5EF4-FFF2-40B4-BE49-F238E27FC236}">
                    <a16:creationId xmlns:a16="http://schemas.microsoft.com/office/drawing/2014/main" id="{F9CFB4E5-EA01-435B-9464-AF0005A04B4E}"/>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20" name="Freeform 8">
                <a:extLst>
                  <a:ext uri="{FF2B5EF4-FFF2-40B4-BE49-F238E27FC236}">
                    <a16:creationId xmlns:a16="http://schemas.microsoft.com/office/drawing/2014/main" id="{7BD09FF3-EDB8-44A6-A45D-3A4C53404718}"/>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21" name="Freeform 9">
                <a:extLst>
                  <a:ext uri="{FF2B5EF4-FFF2-40B4-BE49-F238E27FC236}">
                    <a16:creationId xmlns:a16="http://schemas.microsoft.com/office/drawing/2014/main" id="{2EAEB5E9-5C90-4122-A4AD-0442FE14D013}"/>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22" name="Freeform 10">
                <a:extLst>
                  <a:ext uri="{FF2B5EF4-FFF2-40B4-BE49-F238E27FC236}">
                    <a16:creationId xmlns:a16="http://schemas.microsoft.com/office/drawing/2014/main" id="{AFC2AB51-AD82-47FA-A05D-125FFFE9906E}"/>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17" name="Freeform 4">
              <a:extLst>
                <a:ext uri="{FF2B5EF4-FFF2-40B4-BE49-F238E27FC236}">
                  <a16:creationId xmlns:a16="http://schemas.microsoft.com/office/drawing/2014/main" id="{DB7ED53A-E956-4E54-A0CC-A893C3EBFD1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18" name="Freeform 5">
              <a:extLst>
                <a:ext uri="{FF2B5EF4-FFF2-40B4-BE49-F238E27FC236}">
                  <a16:creationId xmlns:a16="http://schemas.microsoft.com/office/drawing/2014/main" id="{A61A6995-6269-4584-9F96-5E6716424130}"/>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204540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87866" y="328030"/>
            <a:ext cx="4134843" cy="516732"/>
          </a:xfrm>
          <a:prstGeom prst="rect">
            <a:avLst/>
          </a:prstGeom>
          <a:noFill/>
          <a:ln/>
        </p:spPr>
        <p:txBody>
          <a:bodyPr wrap="none" lIns="0" tIns="0" rIns="0" bIns="0" rtlCol="0" anchor="t"/>
          <a:lstStyle/>
          <a:p>
            <a:pPr algn="just">
              <a:lnSpc>
                <a:spcPts val="4042"/>
              </a:lnSpc>
            </a:pPr>
            <a:r>
              <a:rPr lang="en-US" sz="4800" b="1" u="sng">
                <a:solidFill>
                  <a:srgbClr val="2C6756"/>
                </a:solidFill>
                <a:ea typeface="Nunito Sans Bold" pitchFamily="34" charset="-122"/>
              </a:rPr>
              <a:t>Key Takeaways</a:t>
            </a:r>
          </a:p>
        </p:txBody>
      </p:sp>
      <p:sp>
        <p:nvSpPr>
          <p:cNvPr id="3" name="Shape 1"/>
          <p:cNvSpPr/>
          <p:nvPr/>
        </p:nvSpPr>
        <p:spPr>
          <a:xfrm>
            <a:off x="60749" y="1741111"/>
            <a:ext cx="5769621" cy="1494830"/>
          </a:xfrm>
          <a:prstGeom prst="roundRect">
            <a:avLst>
              <a:gd name="adj" fmla="val 4647"/>
            </a:avLst>
          </a:prstGeom>
          <a:solidFill>
            <a:srgbClr val="75B543"/>
          </a:solidFill>
          <a:ln w="7620">
            <a:solidFill>
              <a:srgbClr val="77A4A8"/>
            </a:solidFill>
            <a:prstDash val="solid"/>
          </a:ln>
        </p:spPr>
      </p:sp>
      <p:sp>
        <p:nvSpPr>
          <p:cNvPr id="4" name="Text 2"/>
          <p:cNvSpPr/>
          <p:nvPr/>
        </p:nvSpPr>
        <p:spPr>
          <a:xfrm>
            <a:off x="195198" y="1896305"/>
            <a:ext cx="2287003" cy="258465"/>
          </a:xfrm>
          <a:prstGeom prst="rect">
            <a:avLst/>
          </a:prstGeom>
          <a:noFill/>
          <a:ln/>
        </p:spPr>
        <p:txBody>
          <a:bodyPr wrap="none" lIns="0" tIns="0" rIns="0" bIns="0" rtlCol="0" anchor="t"/>
          <a:lstStyle/>
          <a:p>
            <a:pPr>
              <a:lnSpc>
                <a:spcPts val="2000"/>
              </a:lnSpc>
            </a:pPr>
            <a:r>
              <a:rPr lang="en-US" sz="2400" b="1">
                <a:solidFill>
                  <a:srgbClr val="FFFFFF"/>
                </a:solidFill>
                <a:latin typeface="Calibri (Cuerpo)"/>
                <a:ea typeface="Nunito Sans Bold" pitchFamily="34" charset="-122"/>
                <a:cs typeface="Nunito Sans Bold" pitchFamily="34" charset="-120"/>
              </a:rPr>
              <a:t>Nutritional Richness</a:t>
            </a:r>
            <a:endParaRPr lang="en-US" sz="2400">
              <a:latin typeface="Calibri (Cuerpo)"/>
            </a:endParaRPr>
          </a:p>
        </p:txBody>
      </p:sp>
      <p:sp>
        <p:nvSpPr>
          <p:cNvPr id="5" name="Text 3"/>
          <p:cNvSpPr/>
          <p:nvPr/>
        </p:nvSpPr>
        <p:spPr>
          <a:xfrm>
            <a:off x="195198" y="2155874"/>
            <a:ext cx="5540526" cy="793849"/>
          </a:xfrm>
          <a:prstGeom prst="rect">
            <a:avLst/>
          </a:prstGeom>
          <a:noFill/>
          <a:ln/>
        </p:spPr>
        <p:txBody>
          <a:bodyPr wrap="square" lIns="0" tIns="0" rIns="0" bIns="0" rtlCol="0" anchor="t"/>
          <a:lstStyle/>
          <a:p>
            <a:pPr>
              <a:lnSpc>
                <a:spcPts val="2083"/>
              </a:lnSpc>
            </a:pPr>
            <a:r>
              <a:rPr lang="en-US" sz="2400">
                <a:solidFill>
                  <a:srgbClr val="FFFFFF"/>
                </a:solidFill>
                <a:latin typeface="Calibri (Cuerpo)"/>
                <a:ea typeface="Inter" pitchFamily="34" charset="-122"/>
                <a:cs typeface="Inter" pitchFamily="34" charset="-120"/>
              </a:rPr>
              <a:t>Legumes, whole grains, nuts, and seeds provide protein, fiber, healthy fats, and protective phytochemicals including polyphenols, flavonoids, and lignans</a:t>
            </a:r>
            <a:endParaRPr lang="en-US" sz="2400">
              <a:latin typeface="Calibri (Cuerpo)"/>
            </a:endParaRPr>
          </a:p>
        </p:txBody>
      </p:sp>
      <p:sp>
        <p:nvSpPr>
          <p:cNvPr id="6" name="Shape 4"/>
          <p:cNvSpPr/>
          <p:nvPr/>
        </p:nvSpPr>
        <p:spPr>
          <a:xfrm>
            <a:off x="5874537" y="1724656"/>
            <a:ext cx="5966433" cy="1494830"/>
          </a:xfrm>
          <a:prstGeom prst="roundRect">
            <a:avLst>
              <a:gd name="adj" fmla="val 4647"/>
            </a:avLst>
          </a:prstGeom>
          <a:solidFill>
            <a:srgbClr val="75B543"/>
          </a:solidFill>
          <a:ln w="7620">
            <a:solidFill>
              <a:srgbClr val="978977"/>
            </a:solidFill>
            <a:prstDash val="solid"/>
          </a:ln>
        </p:spPr>
      </p:sp>
      <p:sp>
        <p:nvSpPr>
          <p:cNvPr id="7" name="Text 5"/>
          <p:cNvSpPr/>
          <p:nvPr/>
        </p:nvSpPr>
        <p:spPr>
          <a:xfrm>
            <a:off x="6046185" y="1896305"/>
            <a:ext cx="2067421" cy="258465"/>
          </a:xfrm>
          <a:prstGeom prst="rect">
            <a:avLst/>
          </a:prstGeom>
          <a:noFill/>
          <a:ln/>
        </p:spPr>
        <p:txBody>
          <a:bodyPr wrap="none" lIns="0" tIns="0" rIns="0" bIns="0" rtlCol="0" anchor="t"/>
          <a:lstStyle/>
          <a:p>
            <a:pPr>
              <a:lnSpc>
                <a:spcPts val="2000"/>
              </a:lnSpc>
            </a:pPr>
            <a:r>
              <a:rPr lang="en-US" sz="2400" b="1">
                <a:solidFill>
                  <a:schemeClr val="bg1"/>
                </a:solidFill>
                <a:latin typeface="Calibri (Cuerpo)"/>
                <a:ea typeface="Nunito Sans Bold" pitchFamily="34" charset="-122"/>
                <a:cs typeface="Nunito Sans Bold" pitchFamily="34" charset="-120"/>
              </a:rPr>
              <a:t>Functional Bioactives</a:t>
            </a:r>
            <a:endParaRPr lang="en-US" sz="2400">
              <a:solidFill>
                <a:schemeClr val="bg1"/>
              </a:solidFill>
              <a:latin typeface="Calibri (Cuerpo)"/>
            </a:endParaRPr>
          </a:p>
        </p:txBody>
      </p:sp>
      <p:sp>
        <p:nvSpPr>
          <p:cNvPr id="8" name="Text 6"/>
          <p:cNvSpPr/>
          <p:nvPr/>
        </p:nvSpPr>
        <p:spPr>
          <a:xfrm>
            <a:off x="5969183" y="2184801"/>
            <a:ext cx="5732974" cy="529233"/>
          </a:xfrm>
          <a:prstGeom prst="rect">
            <a:avLst/>
          </a:prstGeom>
          <a:noFill/>
          <a:ln/>
        </p:spPr>
        <p:txBody>
          <a:bodyPr wrap="square" lIns="0" tIns="0" rIns="0" bIns="0" rtlCol="0" anchor="t"/>
          <a:lstStyle/>
          <a:p>
            <a:pPr>
              <a:lnSpc>
                <a:spcPts val="2083"/>
              </a:lnSpc>
            </a:pPr>
            <a:r>
              <a:rPr lang="en-US" sz="2400">
                <a:solidFill>
                  <a:schemeClr val="bg1"/>
                </a:solidFill>
                <a:latin typeface="Calibri (Cuerpo)"/>
                <a:ea typeface="Inter" pitchFamily="34" charset="-122"/>
                <a:cs typeface="Inter" pitchFamily="34" charset="-120"/>
              </a:rPr>
              <a:t>Isoflavones, phytosterols, β-glucans, and omega-3 fatty acids contribute to cardiovascular, metabolic, and immune health</a:t>
            </a:r>
            <a:endParaRPr lang="en-US" sz="2400">
              <a:solidFill>
                <a:schemeClr val="bg1"/>
              </a:solidFill>
              <a:latin typeface="Calibri (Cuerpo)"/>
            </a:endParaRPr>
          </a:p>
        </p:txBody>
      </p:sp>
      <p:sp>
        <p:nvSpPr>
          <p:cNvPr id="9" name="Shape 7"/>
          <p:cNvSpPr/>
          <p:nvPr/>
        </p:nvSpPr>
        <p:spPr>
          <a:xfrm>
            <a:off x="67098" y="3370270"/>
            <a:ext cx="5769621" cy="1494830"/>
          </a:xfrm>
          <a:prstGeom prst="roundRect">
            <a:avLst>
              <a:gd name="adj" fmla="val 4647"/>
            </a:avLst>
          </a:prstGeom>
          <a:solidFill>
            <a:srgbClr val="75B543"/>
          </a:solidFill>
          <a:ln w="7620">
            <a:solidFill>
              <a:srgbClr val="9D7C58"/>
            </a:solidFill>
            <a:prstDash val="solid"/>
          </a:ln>
        </p:spPr>
      </p:sp>
      <p:sp>
        <p:nvSpPr>
          <p:cNvPr id="10" name="Text 8"/>
          <p:cNvSpPr/>
          <p:nvPr/>
        </p:nvSpPr>
        <p:spPr>
          <a:xfrm>
            <a:off x="195198" y="3556433"/>
            <a:ext cx="2423870" cy="258465"/>
          </a:xfrm>
          <a:prstGeom prst="rect">
            <a:avLst/>
          </a:prstGeom>
          <a:noFill/>
          <a:ln/>
        </p:spPr>
        <p:txBody>
          <a:bodyPr wrap="none" lIns="0" tIns="0" rIns="0" bIns="0" rtlCol="0" anchor="t"/>
          <a:lstStyle/>
          <a:p>
            <a:pPr>
              <a:lnSpc>
                <a:spcPts val="2000"/>
              </a:lnSpc>
            </a:pPr>
            <a:r>
              <a:rPr lang="en-US" sz="2400" b="1">
                <a:solidFill>
                  <a:srgbClr val="FFFFFF"/>
                </a:solidFill>
                <a:latin typeface="Calibri (Cuerpo)"/>
                <a:ea typeface="Nunito Sans Bold" pitchFamily="34" charset="-122"/>
                <a:cs typeface="Nunito Sans Bold" pitchFamily="34" charset="-120"/>
              </a:rPr>
              <a:t>Enhancement Methods</a:t>
            </a:r>
            <a:endParaRPr lang="en-US" sz="2400">
              <a:latin typeface="Calibri (Cuerpo)"/>
            </a:endParaRPr>
          </a:p>
        </p:txBody>
      </p:sp>
      <p:sp>
        <p:nvSpPr>
          <p:cNvPr id="11" name="Text 9"/>
          <p:cNvSpPr/>
          <p:nvPr/>
        </p:nvSpPr>
        <p:spPr>
          <a:xfrm>
            <a:off x="195197" y="3814898"/>
            <a:ext cx="5540526" cy="793849"/>
          </a:xfrm>
          <a:prstGeom prst="rect">
            <a:avLst/>
          </a:prstGeom>
          <a:noFill/>
          <a:ln/>
        </p:spPr>
        <p:txBody>
          <a:bodyPr wrap="square" lIns="0" tIns="0" rIns="0" bIns="0" rtlCol="0" anchor="t"/>
          <a:lstStyle/>
          <a:p>
            <a:pPr>
              <a:lnSpc>
                <a:spcPts val="2083"/>
              </a:lnSpc>
            </a:pPr>
            <a:r>
              <a:rPr lang="en-US" sz="2400">
                <a:solidFill>
                  <a:srgbClr val="FFFFFF"/>
                </a:solidFill>
                <a:latin typeface="Calibri (Cuerpo)"/>
                <a:ea typeface="Inter" pitchFamily="34" charset="-122"/>
                <a:cs typeface="Inter" pitchFamily="34" charset="-120"/>
              </a:rPr>
              <a:t>Traditional techniques (sprouting, fermentation) and advanced technologies (extrusion, HHP) improve digestibility, reduce anti-nutrients, and increase bioavailability</a:t>
            </a:r>
            <a:endParaRPr lang="en-US" sz="2400">
              <a:latin typeface="Calibri (Cuerpo)"/>
            </a:endParaRPr>
          </a:p>
        </p:txBody>
      </p:sp>
      <p:sp>
        <p:nvSpPr>
          <p:cNvPr id="12" name="Shape 10"/>
          <p:cNvSpPr/>
          <p:nvPr/>
        </p:nvSpPr>
        <p:spPr>
          <a:xfrm>
            <a:off x="5874537" y="3384784"/>
            <a:ext cx="5966433" cy="1494830"/>
          </a:xfrm>
          <a:prstGeom prst="roundRect">
            <a:avLst>
              <a:gd name="adj" fmla="val 4647"/>
            </a:avLst>
          </a:prstGeom>
          <a:solidFill>
            <a:srgbClr val="75B543"/>
          </a:solidFill>
          <a:ln w="7620">
            <a:solidFill>
              <a:srgbClr val="77A4A8"/>
            </a:solidFill>
            <a:prstDash val="solid"/>
          </a:ln>
        </p:spPr>
      </p:sp>
      <p:sp>
        <p:nvSpPr>
          <p:cNvPr id="13" name="Text 11"/>
          <p:cNvSpPr/>
          <p:nvPr/>
        </p:nvSpPr>
        <p:spPr>
          <a:xfrm>
            <a:off x="6046185" y="3556433"/>
            <a:ext cx="2067421" cy="258465"/>
          </a:xfrm>
          <a:prstGeom prst="rect">
            <a:avLst/>
          </a:prstGeom>
          <a:noFill/>
          <a:ln/>
        </p:spPr>
        <p:txBody>
          <a:bodyPr wrap="none" lIns="0" tIns="0" rIns="0" bIns="0" rtlCol="0" anchor="t"/>
          <a:lstStyle/>
          <a:p>
            <a:pPr>
              <a:lnSpc>
                <a:spcPts val="2000"/>
              </a:lnSpc>
            </a:pPr>
            <a:r>
              <a:rPr lang="en-US" sz="2400" b="1">
                <a:solidFill>
                  <a:srgbClr val="FFFFFF"/>
                </a:solidFill>
                <a:latin typeface="Calibri (Cuerpo)"/>
                <a:ea typeface="Nunito Sans Bold" pitchFamily="34" charset="-122"/>
                <a:cs typeface="Nunito Sans Bold" pitchFamily="34" charset="-120"/>
              </a:rPr>
              <a:t>Sustainability Impact</a:t>
            </a:r>
            <a:endParaRPr lang="en-US" sz="2400">
              <a:latin typeface="Calibri (Cuerpo)"/>
            </a:endParaRPr>
          </a:p>
        </p:txBody>
      </p:sp>
      <p:sp>
        <p:nvSpPr>
          <p:cNvPr id="14" name="Text 12"/>
          <p:cNvSpPr/>
          <p:nvPr/>
        </p:nvSpPr>
        <p:spPr>
          <a:xfrm>
            <a:off x="6046185" y="3914117"/>
            <a:ext cx="5655972" cy="793849"/>
          </a:xfrm>
          <a:prstGeom prst="rect">
            <a:avLst/>
          </a:prstGeom>
          <a:noFill/>
          <a:ln/>
        </p:spPr>
        <p:txBody>
          <a:bodyPr wrap="square" lIns="0" tIns="0" rIns="0" bIns="0" rtlCol="0" anchor="t"/>
          <a:lstStyle/>
          <a:p>
            <a:pPr>
              <a:lnSpc>
                <a:spcPts val="2083"/>
              </a:lnSpc>
            </a:pPr>
            <a:r>
              <a:rPr lang="en-US" sz="2400">
                <a:solidFill>
                  <a:srgbClr val="FFFFFF"/>
                </a:solidFill>
                <a:latin typeface="Calibri (Cuerpo)"/>
                <a:ea typeface="Inter" pitchFamily="34" charset="-122"/>
                <a:cs typeface="Inter" pitchFamily="34" charset="-120"/>
              </a:rPr>
              <a:t>Plant-based diets support environmental goals and public health when paired with nutrient-dense, minimally processed foods</a:t>
            </a:r>
            <a:endParaRPr lang="en-US" sz="2400">
              <a:latin typeface="Calibri (Cuerpo)"/>
            </a:endParaRPr>
          </a:p>
        </p:txBody>
      </p:sp>
      <p:sp>
        <p:nvSpPr>
          <p:cNvPr id="16" name="Text 14"/>
          <p:cNvSpPr/>
          <p:nvPr/>
        </p:nvSpPr>
        <p:spPr>
          <a:xfrm>
            <a:off x="775997" y="5143530"/>
            <a:ext cx="10869018" cy="793849"/>
          </a:xfrm>
          <a:prstGeom prst="rect">
            <a:avLst/>
          </a:prstGeom>
          <a:noFill/>
          <a:ln/>
        </p:spPr>
        <p:txBody>
          <a:bodyPr wrap="square" lIns="0" tIns="0" rIns="0" bIns="0" rtlCol="0" anchor="t"/>
          <a:lstStyle/>
          <a:p>
            <a:pPr>
              <a:lnSpc>
                <a:spcPts val="2083"/>
              </a:lnSpc>
            </a:pPr>
            <a:r>
              <a:rPr lang="en-US" sz="2400" b="1">
                <a:solidFill>
                  <a:srgbClr val="333333"/>
                </a:solidFill>
                <a:latin typeface="Calibri (Cuerpo)"/>
                <a:ea typeface="Inter" pitchFamily="34" charset="-122"/>
                <a:cs typeface="Inter" pitchFamily="34" charset="-120"/>
              </a:rPr>
              <a:t>Future Direction:</a:t>
            </a:r>
            <a:r>
              <a:rPr lang="en-US" sz="2400">
                <a:solidFill>
                  <a:srgbClr val="333333"/>
                </a:solidFill>
                <a:latin typeface="Calibri (Cuerpo)"/>
                <a:ea typeface="Inter" pitchFamily="34" charset="-122"/>
                <a:cs typeface="Inter" pitchFamily="34" charset="-120"/>
              </a:rPr>
              <a:t> Continued innovation must balance functionality, safety, cultural acceptance, and transparent communication to support a healthier, more sustainable food system. Almost half the global population now regularly includes plant-based products in their diet, making industry innovation essential to meet growing consumer demand.</a:t>
            </a:r>
            <a:endParaRPr lang="en-US" sz="2400">
              <a:latin typeface="Calibri (Cuerpo)"/>
            </a:endParaRPr>
          </a:p>
        </p:txBody>
      </p:sp>
      <p:grpSp>
        <p:nvGrpSpPr>
          <p:cNvPr id="17" name="Group 23">
            <a:extLst>
              <a:ext uri="{FF2B5EF4-FFF2-40B4-BE49-F238E27FC236}">
                <a16:creationId xmlns:a16="http://schemas.microsoft.com/office/drawing/2014/main" id="{874D5FA0-B137-4958-A635-4C5C8E04C22A}"/>
              </a:ext>
            </a:extLst>
          </p:cNvPr>
          <p:cNvGrpSpPr/>
          <p:nvPr/>
        </p:nvGrpSpPr>
        <p:grpSpPr>
          <a:xfrm>
            <a:off x="10681634" y="269905"/>
            <a:ext cx="1020523" cy="1782423"/>
            <a:chOff x="4413794" y="4725223"/>
            <a:chExt cx="421607" cy="978622"/>
          </a:xfrm>
        </p:grpSpPr>
        <p:grpSp>
          <p:nvGrpSpPr>
            <p:cNvPr id="18" name="Graphic 2">
              <a:extLst>
                <a:ext uri="{FF2B5EF4-FFF2-40B4-BE49-F238E27FC236}">
                  <a16:creationId xmlns:a16="http://schemas.microsoft.com/office/drawing/2014/main" id="{DCBF5607-26D3-4C3A-A83B-EB238F467B95}"/>
                </a:ext>
              </a:extLst>
            </p:cNvPr>
            <p:cNvGrpSpPr/>
            <p:nvPr/>
          </p:nvGrpSpPr>
          <p:grpSpPr>
            <a:xfrm>
              <a:off x="4413794" y="4757590"/>
              <a:ext cx="421607" cy="535957"/>
              <a:chOff x="4413794" y="4757590"/>
              <a:chExt cx="421607" cy="535957"/>
            </a:xfrm>
            <a:solidFill>
              <a:srgbClr val="75B543"/>
            </a:solidFill>
          </p:grpSpPr>
          <p:sp>
            <p:nvSpPr>
              <p:cNvPr id="26" name="Freeform 15">
                <a:extLst>
                  <a:ext uri="{FF2B5EF4-FFF2-40B4-BE49-F238E27FC236}">
                    <a16:creationId xmlns:a16="http://schemas.microsoft.com/office/drawing/2014/main" id="{EE38DEF6-8CF6-42BB-AA14-8BDA2EBA410D}"/>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27" name="Freeform 16">
                <a:extLst>
                  <a:ext uri="{FF2B5EF4-FFF2-40B4-BE49-F238E27FC236}">
                    <a16:creationId xmlns:a16="http://schemas.microsoft.com/office/drawing/2014/main" id="{47BA079F-0B5C-4106-A497-12D2234EF77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19" name="Graphic 2">
              <a:extLst>
                <a:ext uri="{FF2B5EF4-FFF2-40B4-BE49-F238E27FC236}">
                  <a16:creationId xmlns:a16="http://schemas.microsoft.com/office/drawing/2014/main" id="{790C1F42-8E28-4E4A-961B-0A08B9FDF663}"/>
                </a:ext>
              </a:extLst>
            </p:cNvPr>
            <p:cNvGrpSpPr/>
            <p:nvPr/>
          </p:nvGrpSpPr>
          <p:grpSpPr>
            <a:xfrm>
              <a:off x="4539076" y="4725223"/>
              <a:ext cx="126381" cy="222760"/>
              <a:chOff x="4539076" y="4725223"/>
              <a:chExt cx="126381" cy="222760"/>
            </a:xfrm>
            <a:solidFill>
              <a:srgbClr val="81CCB2"/>
            </a:solidFill>
          </p:grpSpPr>
          <p:sp>
            <p:nvSpPr>
              <p:cNvPr id="22" name="Freeform 7">
                <a:extLst>
                  <a:ext uri="{FF2B5EF4-FFF2-40B4-BE49-F238E27FC236}">
                    <a16:creationId xmlns:a16="http://schemas.microsoft.com/office/drawing/2014/main" id="{DA76B362-81BC-44D3-AEC3-643FAC6CBC3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23" name="Freeform 8">
                <a:extLst>
                  <a:ext uri="{FF2B5EF4-FFF2-40B4-BE49-F238E27FC236}">
                    <a16:creationId xmlns:a16="http://schemas.microsoft.com/office/drawing/2014/main" id="{E1BD1D0F-6B8B-449D-96E7-2541C53FA69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24" name="Freeform 9">
                <a:extLst>
                  <a:ext uri="{FF2B5EF4-FFF2-40B4-BE49-F238E27FC236}">
                    <a16:creationId xmlns:a16="http://schemas.microsoft.com/office/drawing/2014/main" id="{37D022A7-0498-4D51-92EC-1D2F150E9F0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25" name="Freeform 10">
                <a:extLst>
                  <a:ext uri="{FF2B5EF4-FFF2-40B4-BE49-F238E27FC236}">
                    <a16:creationId xmlns:a16="http://schemas.microsoft.com/office/drawing/2014/main" id="{35E1218B-D788-4CBF-8855-E76ADE99B915}"/>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20" name="Freeform 4">
              <a:extLst>
                <a:ext uri="{FF2B5EF4-FFF2-40B4-BE49-F238E27FC236}">
                  <a16:creationId xmlns:a16="http://schemas.microsoft.com/office/drawing/2014/main" id="{5CDFA50C-12C3-4FF9-AC07-144F45B0F669}"/>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21" name="Freeform 5">
              <a:extLst>
                <a:ext uri="{FF2B5EF4-FFF2-40B4-BE49-F238E27FC236}">
                  <a16:creationId xmlns:a16="http://schemas.microsoft.com/office/drawing/2014/main" id="{D357CA1A-B868-4614-BDA2-2CD8B913C53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200107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49647" y="240407"/>
            <a:ext cx="2185789" cy="273149"/>
          </a:xfrm>
          <a:prstGeom prst="rect">
            <a:avLst/>
          </a:prstGeom>
          <a:noFill/>
          <a:ln/>
        </p:spPr>
        <p:txBody>
          <a:bodyPr wrap="none" lIns="0" tIns="0" rIns="0" bIns="0" rtlCol="0" anchor="t"/>
          <a:lstStyle/>
          <a:p>
            <a:pPr>
              <a:lnSpc>
                <a:spcPts val="4042"/>
              </a:lnSpc>
            </a:pPr>
            <a:r>
              <a:rPr lang="en-US" sz="4800" b="1" u="sng">
                <a:solidFill>
                  <a:srgbClr val="2C6756"/>
                </a:solidFill>
                <a:ea typeface="Nunito Sans Bold" pitchFamily="34" charset="-122"/>
              </a:rPr>
              <a:t>Glossary</a:t>
            </a:r>
          </a:p>
        </p:txBody>
      </p:sp>
      <p:pic>
        <p:nvPicPr>
          <p:cNvPr id="76" name="Imagen 75">
            <a:extLst>
              <a:ext uri="{FF2B5EF4-FFF2-40B4-BE49-F238E27FC236}">
                <a16:creationId xmlns:a16="http://schemas.microsoft.com/office/drawing/2014/main" id="{5CF79EC5-9CBA-403D-9B9F-7CCAC938E3C4}"/>
              </a:ext>
            </a:extLst>
          </p:cNvPr>
          <p:cNvPicPr>
            <a:picLocks noChangeAspect="1"/>
          </p:cNvPicPr>
          <p:nvPr/>
        </p:nvPicPr>
        <p:blipFill rotWithShape="1">
          <a:blip r:embed="rId3"/>
          <a:srcRect l="6365" t="4653" r="5974" b="13994"/>
          <a:stretch/>
        </p:blipFill>
        <p:spPr>
          <a:xfrm>
            <a:off x="631371" y="-132287"/>
            <a:ext cx="10929258" cy="699028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4ACE60-B120-181B-8F59-8ECB8C6F5445}"/>
              </a:ext>
            </a:extLst>
          </p:cNvPr>
          <p:cNvGrpSpPr/>
          <p:nvPr/>
        </p:nvGrpSpPr>
        <p:grpSpPr>
          <a:xfrm>
            <a:off x="-209973" y="0"/>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C8A52472-8DCA-EFF5-13C4-C7366780F8E9}"/>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F49083E5-080F-8F9B-4DAF-DD9933A2C38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6584811-C67B-9465-56C6-29BA0694DA64}"/>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4569438E-9480-53D5-CBE9-607C8F048E99}"/>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95FE91B9-B572-FFCD-331F-6B3147B42B1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30E8210-3DED-6BFC-5440-4AA6B778630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AB4DF70-D9DD-4D76-7E6B-5FBB55459425}"/>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949A44-9F1E-158E-0CC3-E34765F3DC6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5AF1EFB7-073E-760D-C22F-AB4137867A01}"/>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CA8CEDA-644B-37B5-BE38-713F2099256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5" name="Rectángulo 24">
            <a:extLst>
              <a:ext uri="{FF2B5EF4-FFF2-40B4-BE49-F238E27FC236}">
                <a16:creationId xmlns:a16="http://schemas.microsoft.com/office/drawing/2014/main" id="{BD074636-EA58-4429-8C0E-56AE1E024E70}"/>
              </a:ext>
            </a:extLst>
          </p:cNvPr>
          <p:cNvSpPr/>
          <p:nvPr/>
        </p:nvSpPr>
        <p:spPr>
          <a:xfrm>
            <a:off x="64321" y="4114787"/>
            <a:ext cx="2360518" cy="350417"/>
          </a:xfrm>
          <a:prstGeom prst="rect">
            <a:avLst/>
          </a:prstGeom>
          <a:noFill/>
          <a:ln/>
        </p:spPr>
        <p:txBody>
          <a:bodyPr wrap="none" lIns="0" tIns="0" rIns="0" bIns="0" rtlCol="0" anchor="t"/>
          <a:lstStyle/>
          <a:p>
            <a:pPr>
              <a:lnSpc>
                <a:spcPts val="2125"/>
              </a:lnSpc>
            </a:pPr>
            <a:r>
              <a:rPr lang="es-ES" sz="3600" b="1" u="sng">
                <a:solidFill>
                  <a:srgbClr val="2C6756"/>
                </a:solidFill>
                <a:ea typeface="Nunito Sans Bold" pitchFamily="34" charset="-122"/>
              </a:rPr>
              <a:t> LEARN WATCHING </a:t>
            </a:r>
          </a:p>
        </p:txBody>
      </p:sp>
      <p:sp>
        <p:nvSpPr>
          <p:cNvPr id="2" name="Rectangle 2">
            <a:extLst>
              <a:ext uri="{FF2B5EF4-FFF2-40B4-BE49-F238E27FC236}">
                <a16:creationId xmlns:a16="http://schemas.microsoft.com/office/drawing/2014/main" id="{40D673C2-B640-4ABF-A243-B6E33E85DE2E}"/>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4" name="Elementos multimedia en línea 3" title="High Pressure Processing (HPP)">
            <a:hlinkClick r:id="" action="ppaction://media"/>
            <a:extLst>
              <a:ext uri="{FF2B5EF4-FFF2-40B4-BE49-F238E27FC236}">
                <a16:creationId xmlns:a16="http://schemas.microsoft.com/office/drawing/2014/main" id="{EF71FE4B-5443-4F4B-A7D0-4AB6B19CF37C}"/>
              </a:ext>
            </a:extLst>
          </p:cNvPr>
          <p:cNvPicPr>
            <a:picLocks noRot="1" noChangeAspect="1"/>
          </p:cNvPicPr>
          <p:nvPr>
            <a:videoFile r:link="rId1"/>
          </p:nvPr>
        </p:nvPicPr>
        <p:blipFill>
          <a:blip r:embed="rId3"/>
          <a:stretch>
            <a:fillRect/>
          </a:stretch>
        </p:blipFill>
        <p:spPr>
          <a:xfrm>
            <a:off x="6094418" y="413266"/>
            <a:ext cx="5388964" cy="3031292"/>
          </a:xfrm>
          <a:prstGeom prst="rect">
            <a:avLst/>
          </a:prstGeom>
        </p:spPr>
      </p:pic>
    </p:spTree>
    <p:extLst>
      <p:ext uri="{BB962C8B-B14F-4D97-AF65-F5344CB8AC3E}">
        <p14:creationId xmlns:p14="http://schemas.microsoft.com/office/powerpoint/2010/main" val="3097051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521CC-B3A6-4077-0E5A-C4C6594CF0DD}"/>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89A873DC-5280-041A-C20A-51C68D9A5DFA}"/>
              </a:ext>
            </a:extLst>
          </p:cNvPr>
          <p:cNvSpPr>
            <a:spLocks noGrp="1"/>
          </p:cNvSpPr>
          <p:nvPr>
            <p:ph type="body" sz="quarter" idx="15"/>
          </p:nvPr>
        </p:nvSpPr>
        <p:spPr>
          <a:xfrm>
            <a:off x="5761282" y="1134790"/>
            <a:ext cx="758381" cy="689518"/>
          </a:xfrm>
        </p:spPr>
        <p:txBody>
          <a:bodyPr/>
          <a:lstStyle/>
          <a:p>
            <a:r>
              <a:rPr lang="en-US" sz="2400" dirty="0"/>
              <a:t>06</a:t>
            </a:r>
          </a:p>
        </p:txBody>
      </p:sp>
      <p:sp>
        <p:nvSpPr>
          <p:cNvPr id="15" name="Text Placeholder 14">
            <a:extLst>
              <a:ext uri="{FF2B5EF4-FFF2-40B4-BE49-F238E27FC236}">
                <a16:creationId xmlns:a16="http://schemas.microsoft.com/office/drawing/2014/main" id="{85576C86-2EC0-731C-BBFE-4462AA4421F0}"/>
              </a:ext>
            </a:extLst>
          </p:cNvPr>
          <p:cNvSpPr>
            <a:spLocks noGrp="1"/>
          </p:cNvSpPr>
          <p:nvPr>
            <p:ph type="body" sz="quarter" idx="14"/>
          </p:nvPr>
        </p:nvSpPr>
        <p:spPr>
          <a:xfrm>
            <a:off x="6616102" y="1254403"/>
            <a:ext cx="5038511" cy="689519"/>
          </a:xfrm>
        </p:spPr>
        <p:txBody>
          <a:bodyPr lIns="91440" tIns="45720" rIns="91440" bIns="45720" anchor="ctr">
            <a:noAutofit/>
          </a:bodyPr>
          <a:lstStyle/>
          <a:p>
            <a:r>
              <a:rPr lang="en-US" sz="2400" dirty="0"/>
              <a:t>Learning Summary</a:t>
            </a:r>
            <a:endParaRPr lang="en-US" dirty="0"/>
          </a:p>
        </p:txBody>
      </p:sp>
      <p:grpSp>
        <p:nvGrpSpPr>
          <p:cNvPr id="2" name="Group 1">
            <a:extLst>
              <a:ext uri="{FF2B5EF4-FFF2-40B4-BE49-F238E27FC236}">
                <a16:creationId xmlns:a16="http://schemas.microsoft.com/office/drawing/2014/main" id="{C5D48144-9700-8653-53A3-B25BA401B0B0}"/>
              </a:ext>
            </a:extLst>
          </p:cNvPr>
          <p:cNvGrpSpPr/>
          <p:nvPr/>
        </p:nvGrpSpPr>
        <p:grpSpPr>
          <a:xfrm>
            <a:off x="0" y="3390439"/>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A9535417-EC33-63FC-880F-31C53E021095}"/>
                </a:ext>
              </a:extLst>
            </p:cNvPr>
            <p:cNvGrpSpPr/>
            <p:nvPr/>
          </p:nvGrpSpPr>
          <p:grpSpPr>
            <a:xfrm>
              <a:off x="4413794" y="4757590"/>
              <a:ext cx="421607" cy="535957"/>
              <a:chOff x="4413794" y="4757590"/>
              <a:chExt cx="421607" cy="535957"/>
            </a:xfrm>
            <a:grpFill/>
          </p:grpSpPr>
          <p:sp>
            <p:nvSpPr>
              <p:cNvPr id="11" name="Freeform 10">
                <a:extLst>
                  <a:ext uri="{FF2B5EF4-FFF2-40B4-BE49-F238E27FC236}">
                    <a16:creationId xmlns:a16="http://schemas.microsoft.com/office/drawing/2014/main" id="{B4EC9AF9-4128-95F0-66FA-303A4190D30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BA97E2F-C07A-3FF2-C401-18EB1E09D3C7}"/>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06BE8713-22FD-A4E0-3FE3-C1483209101D}"/>
                </a:ext>
              </a:extLst>
            </p:cNvPr>
            <p:cNvGrpSpPr/>
            <p:nvPr/>
          </p:nvGrpSpPr>
          <p:grpSpPr>
            <a:xfrm>
              <a:off x="4539076" y="4725223"/>
              <a:ext cx="126381" cy="222760"/>
              <a:chOff x="4539076" y="4725223"/>
              <a:chExt cx="126381" cy="222760"/>
            </a:xfrm>
            <a:grpFill/>
          </p:grpSpPr>
          <p:sp>
            <p:nvSpPr>
              <p:cNvPr id="7" name="Freeform 6">
                <a:extLst>
                  <a:ext uri="{FF2B5EF4-FFF2-40B4-BE49-F238E27FC236}">
                    <a16:creationId xmlns:a16="http://schemas.microsoft.com/office/drawing/2014/main" id="{EE7130A6-C3D3-C499-6A6D-1328FE53C9C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4E81C6C-AD5D-8A46-7C58-F3AAFD9D262B}"/>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8872CEF-90BD-FD8F-04C6-696D3B26616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1344422-CF55-0F01-E27D-DBA67518C8A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72AAFF6B-F94E-77F9-C4E7-52ADD8FE96E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1B5E60D-97E2-5EB7-9FAA-7E9FF377DA8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8" name="Marcador de texto 27">
            <a:extLst>
              <a:ext uri="{FF2B5EF4-FFF2-40B4-BE49-F238E27FC236}">
                <a16:creationId xmlns:a16="http://schemas.microsoft.com/office/drawing/2014/main" id="{AC6FBA7C-30EF-AE08-0224-AC4A95D7FB3A}"/>
              </a:ext>
            </a:extLst>
          </p:cNvPr>
          <p:cNvSpPr>
            <a:spLocks noGrp="1"/>
          </p:cNvSpPr>
          <p:nvPr>
            <p:ph type="body" sz="quarter" idx="27"/>
          </p:nvPr>
        </p:nvSpPr>
        <p:spPr/>
        <p:txBody>
          <a:bodyPr/>
          <a:lstStyle/>
          <a:p>
            <a:r>
              <a:rPr lang="es-ES" sz="4800" err="1"/>
              <a:t>Contents</a:t>
            </a:r>
            <a:endParaRPr lang="es-ES" sz="4800"/>
          </a:p>
        </p:txBody>
      </p:sp>
    </p:spTree>
    <p:extLst>
      <p:ext uri="{BB962C8B-B14F-4D97-AF65-F5344CB8AC3E}">
        <p14:creationId xmlns:p14="http://schemas.microsoft.com/office/powerpoint/2010/main" val="908354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875E554-D98C-4B98-AE40-E1AFBC2E56E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7064" y="1053095"/>
            <a:ext cx="3855336" cy="4563933"/>
          </a:xfrm>
          <a:prstGeom prst="rect">
            <a:avLst/>
          </a:prstGeom>
        </p:spPr>
      </p:pic>
      <p:sp>
        <p:nvSpPr>
          <p:cNvPr id="7" name="Text 0">
            <a:extLst>
              <a:ext uri="{FF2B5EF4-FFF2-40B4-BE49-F238E27FC236}">
                <a16:creationId xmlns:a16="http://schemas.microsoft.com/office/drawing/2014/main" id="{3579EEB9-AC69-4F8A-B937-2F6196D77582}"/>
              </a:ext>
            </a:extLst>
          </p:cNvPr>
          <p:cNvSpPr/>
          <p:nvPr/>
        </p:nvSpPr>
        <p:spPr>
          <a:xfrm>
            <a:off x="107064" y="227723"/>
            <a:ext cx="2185789" cy="273149"/>
          </a:xfrm>
          <a:prstGeom prst="rect">
            <a:avLst/>
          </a:prstGeom>
          <a:noFill/>
          <a:ln/>
        </p:spPr>
        <p:txBody>
          <a:bodyPr wrap="none" lIns="0" tIns="0" rIns="0" bIns="0" rtlCol="0" anchor="t"/>
          <a:lstStyle/>
          <a:p>
            <a:pPr>
              <a:lnSpc>
                <a:spcPts val="2125"/>
              </a:lnSpc>
            </a:pPr>
            <a:r>
              <a:rPr lang="en-US" sz="3600" b="1" u="sng">
                <a:solidFill>
                  <a:srgbClr val="2C6756"/>
                </a:solidFill>
                <a:ea typeface="Nunito Sans Bold" pitchFamily="34" charset="-122"/>
              </a:rPr>
              <a:t>IF YOU WANT TO KNOW MORE</a:t>
            </a:r>
          </a:p>
        </p:txBody>
      </p:sp>
      <p:sp>
        <p:nvSpPr>
          <p:cNvPr id="5" name="Rectángulo 4">
            <a:extLst>
              <a:ext uri="{FF2B5EF4-FFF2-40B4-BE49-F238E27FC236}">
                <a16:creationId xmlns:a16="http://schemas.microsoft.com/office/drawing/2014/main" id="{33795917-FE43-480F-B943-911469F893AB}"/>
              </a:ext>
            </a:extLst>
          </p:cNvPr>
          <p:cNvSpPr/>
          <p:nvPr/>
        </p:nvSpPr>
        <p:spPr>
          <a:xfrm>
            <a:off x="3982377" y="1240972"/>
            <a:ext cx="7750629" cy="4524315"/>
          </a:xfrm>
          <a:prstGeom prst="rect">
            <a:avLst/>
          </a:prstGeom>
        </p:spPr>
        <p:txBody>
          <a:bodyPr wrap="square">
            <a:spAutoFit/>
          </a:bodyPr>
          <a:lstStyle/>
          <a:p>
            <a:pPr marL="342900" lvl="0" indent="-342900" algn="just">
              <a:buFont typeface="Courier New" panose="02070309020205020404" pitchFamily="49" charset="0"/>
              <a:buChar char="o"/>
            </a:pPr>
            <a:r>
              <a:rPr lang="en-US" sz="2400" err="1">
                <a:solidFill>
                  <a:srgbClr val="021616"/>
                </a:solidFill>
              </a:rPr>
              <a:t>Balasubramaniam</a:t>
            </a:r>
            <a:r>
              <a:rPr lang="en-US" sz="2400">
                <a:solidFill>
                  <a:srgbClr val="021616"/>
                </a:solidFill>
              </a:rPr>
              <a:t>, V. M., Martínez-</a:t>
            </a:r>
            <a:r>
              <a:rPr lang="en-US" sz="2400" err="1">
                <a:solidFill>
                  <a:srgbClr val="021616"/>
                </a:solidFill>
              </a:rPr>
              <a:t>Monteagudo</a:t>
            </a:r>
            <a:r>
              <a:rPr lang="en-US" sz="2400">
                <a:solidFill>
                  <a:srgbClr val="021616"/>
                </a:solidFill>
              </a:rPr>
              <a:t>, S. I., &amp; Gupta, R. (2015). Principles and application of high pressure–based technologies in the food industry. Annual Review of Food Science and Technology, 6, 435–462. https://doi.org/10.1146/annurev-food-022814-015539</a:t>
            </a:r>
          </a:p>
          <a:p>
            <a:pPr marL="342900" lvl="0" indent="-342900" algn="just">
              <a:buFont typeface="Courier New" panose="02070309020205020404" pitchFamily="49" charset="0"/>
              <a:buChar char="o"/>
            </a:pPr>
            <a:r>
              <a:rPr lang="en-US" sz="2400">
                <a:solidFill>
                  <a:srgbClr val="021616"/>
                </a:solidFill>
              </a:rPr>
              <a:t>Considine, K. M., Kelly, A. L., Fitzgerald, G. F., Hill, C., &amp; </a:t>
            </a:r>
            <a:r>
              <a:rPr lang="en-US" sz="2400" err="1">
                <a:solidFill>
                  <a:srgbClr val="021616"/>
                </a:solidFill>
              </a:rPr>
              <a:t>Sleator</a:t>
            </a:r>
            <a:r>
              <a:rPr lang="en-US" sz="2400">
                <a:solidFill>
                  <a:srgbClr val="021616"/>
                </a:solidFill>
              </a:rPr>
              <a:t>, R. D. (2008). High-pressure processing – effects on microbial food safety and food quality. FEMS Microbiology Letters, 281(1), 1–9. </a:t>
            </a:r>
            <a:r>
              <a:rPr lang="en-US" sz="2400">
                <a:solidFill>
                  <a:srgbClr val="021616"/>
                </a:solidFill>
                <a:hlinkClick r:id="rId4">
                  <a:extLst>
                    <a:ext uri="{A12FA001-AC4F-418D-AE19-62706E023703}">
                      <ahyp:hlinkClr xmlns:ahyp="http://schemas.microsoft.com/office/drawing/2018/hyperlinkcolor" val="tx"/>
                    </a:ext>
                  </a:extLst>
                </a:hlinkClick>
              </a:rPr>
              <a:t>https://doi.org/10.1111/j.1574-6968.2008.01084.x</a:t>
            </a:r>
            <a:endParaRPr lang="en-US" sz="2400">
              <a:solidFill>
                <a:srgbClr val="021616"/>
              </a:solidFill>
            </a:endParaRPr>
          </a:p>
          <a:p>
            <a:pPr marL="342900" lvl="0" indent="-342900">
              <a:buFont typeface="Courier New" panose="02070309020205020404" pitchFamily="49" charset="0"/>
              <a:buChar char="o"/>
            </a:pPr>
            <a:endParaRPr lang="es-ES" sz="2400">
              <a:solidFill>
                <a:srgbClr val="021616"/>
              </a:solidFill>
            </a:endParaRPr>
          </a:p>
          <a:p>
            <a:pPr marL="342900" lvl="0" indent="-342900" algn="just">
              <a:buFont typeface="Courier New" panose="02070309020205020404" pitchFamily="49" charset="0"/>
              <a:buChar char="o"/>
            </a:pPr>
            <a:endParaRPr lang="en-US" sz="2400">
              <a:solidFill>
                <a:srgbClr val="021616"/>
              </a:solidFill>
            </a:endParaRPr>
          </a:p>
        </p:txBody>
      </p:sp>
      <p:grpSp>
        <p:nvGrpSpPr>
          <p:cNvPr id="9" name="Group 23">
            <a:extLst>
              <a:ext uri="{FF2B5EF4-FFF2-40B4-BE49-F238E27FC236}">
                <a16:creationId xmlns:a16="http://schemas.microsoft.com/office/drawing/2014/main" id="{4045EE19-BFD0-4A2F-82D2-F937316AE4B9}"/>
              </a:ext>
            </a:extLst>
          </p:cNvPr>
          <p:cNvGrpSpPr/>
          <p:nvPr/>
        </p:nvGrpSpPr>
        <p:grpSpPr>
          <a:xfrm>
            <a:off x="289405" y="4847854"/>
            <a:ext cx="1020523" cy="1782423"/>
            <a:chOff x="4413794" y="4725223"/>
            <a:chExt cx="421607" cy="978622"/>
          </a:xfrm>
        </p:grpSpPr>
        <p:grpSp>
          <p:nvGrpSpPr>
            <p:cNvPr id="10" name="Graphic 2">
              <a:extLst>
                <a:ext uri="{FF2B5EF4-FFF2-40B4-BE49-F238E27FC236}">
                  <a16:creationId xmlns:a16="http://schemas.microsoft.com/office/drawing/2014/main" id="{6A3AC76C-9CF7-499A-A26D-9D2B30DA601E}"/>
                </a:ext>
              </a:extLst>
            </p:cNvPr>
            <p:cNvGrpSpPr/>
            <p:nvPr/>
          </p:nvGrpSpPr>
          <p:grpSpPr>
            <a:xfrm>
              <a:off x="4413794" y="4757590"/>
              <a:ext cx="421607" cy="535957"/>
              <a:chOff x="4413794" y="4757590"/>
              <a:chExt cx="421607" cy="535957"/>
            </a:xfrm>
            <a:solidFill>
              <a:srgbClr val="75B543"/>
            </a:solidFill>
          </p:grpSpPr>
          <p:sp>
            <p:nvSpPr>
              <p:cNvPr id="18" name="Freeform 15">
                <a:extLst>
                  <a:ext uri="{FF2B5EF4-FFF2-40B4-BE49-F238E27FC236}">
                    <a16:creationId xmlns:a16="http://schemas.microsoft.com/office/drawing/2014/main" id="{60269E3A-8ADE-4BCD-9BBE-C6467AA71E1A}"/>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19" name="Freeform 16">
                <a:extLst>
                  <a:ext uri="{FF2B5EF4-FFF2-40B4-BE49-F238E27FC236}">
                    <a16:creationId xmlns:a16="http://schemas.microsoft.com/office/drawing/2014/main" id="{D34A32D1-C1FE-4920-AEFC-81D3396B1959}"/>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11" name="Graphic 2">
              <a:extLst>
                <a:ext uri="{FF2B5EF4-FFF2-40B4-BE49-F238E27FC236}">
                  <a16:creationId xmlns:a16="http://schemas.microsoft.com/office/drawing/2014/main" id="{380BDA61-870A-4D78-AA96-65CF5599FF60}"/>
                </a:ext>
              </a:extLst>
            </p:cNvPr>
            <p:cNvGrpSpPr/>
            <p:nvPr/>
          </p:nvGrpSpPr>
          <p:grpSpPr>
            <a:xfrm>
              <a:off x="4539076" y="4725223"/>
              <a:ext cx="126381" cy="222760"/>
              <a:chOff x="4539076" y="4725223"/>
              <a:chExt cx="126381" cy="222760"/>
            </a:xfrm>
            <a:solidFill>
              <a:srgbClr val="81CCB2"/>
            </a:solidFill>
          </p:grpSpPr>
          <p:sp>
            <p:nvSpPr>
              <p:cNvPr id="14" name="Freeform 7">
                <a:extLst>
                  <a:ext uri="{FF2B5EF4-FFF2-40B4-BE49-F238E27FC236}">
                    <a16:creationId xmlns:a16="http://schemas.microsoft.com/office/drawing/2014/main" id="{09A2FBEE-6E0D-4343-B792-C8C0017D15D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15" name="Freeform 8">
                <a:extLst>
                  <a:ext uri="{FF2B5EF4-FFF2-40B4-BE49-F238E27FC236}">
                    <a16:creationId xmlns:a16="http://schemas.microsoft.com/office/drawing/2014/main" id="{A4B255F2-8B62-4869-B113-FB64EFEC4F0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16" name="Freeform 9">
                <a:extLst>
                  <a:ext uri="{FF2B5EF4-FFF2-40B4-BE49-F238E27FC236}">
                    <a16:creationId xmlns:a16="http://schemas.microsoft.com/office/drawing/2014/main" id="{6F43F92C-0C9D-48F2-8179-DC9CDB3F5F5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17" name="Freeform 10">
                <a:extLst>
                  <a:ext uri="{FF2B5EF4-FFF2-40B4-BE49-F238E27FC236}">
                    <a16:creationId xmlns:a16="http://schemas.microsoft.com/office/drawing/2014/main" id="{9538ECF8-C8E1-4301-B248-5D1B21CF1B7F}"/>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12" name="Freeform 4">
              <a:extLst>
                <a:ext uri="{FF2B5EF4-FFF2-40B4-BE49-F238E27FC236}">
                  <a16:creationId xmlns:a16="http://schemas.microsoft.com/office/drawing/2014/main" id="{6A169C4F-1E5E-43BA-90AE-8D4C5CAF3B1A}"/>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13" name="Freeform 5">
              <a:extLst>
                <a:ext uri="{FF2B5EF4-FFF2-40B4-BE49-F238E27FC236}">
                  <a16:creationId xmlns:a16="http://schemas.microsoft.com/office/drawing/2014/main" id="{DA61524A-4EC2-47E0-9E76-0EC235A3648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1964936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533180" y="2049178"/>
            <a:ext cx="5658820" cy="2942484"/>
          </a:xfrm>
        </p:spPr>
        <p:txBody>
          <a:bodyPr lIns="91440" tIns="45720" rIns="91440" bIns="45720" anchor="t">
            <a:noAutofit/>
          </a:bodyPr>
          <a:lstStyle/>
          <a:p>
            <a:r>
              <a:rPr lang="en-US" b="1" dirty="0"/>
              <a:t>Controlled Sprouting: Bridging Ancestral Process with Modern Innovation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7107704" y="806817"/>
            <a:ext cx="2066906" cy="583200"/>
          </a:xfrm>
        </p:spPr>
        <p:txBody>
          <a:bodyPr/>
          <a:lstStyle/>
          <a:p>
            <a:r>
              <a:rPr lang="en-US"/>
              <a:t>03</a:t>
            </a:r>
          </a:p>
        </p:txBody>
      </p:sp>
      <p:pic>
        <p:nvPicPr>
          <p:cNvPr id="6" name="Imagen 5" descr="Imagen que contiene alimentos&#10;&#10;El contenido generado por IA puede ser incorrecto.">
            <a:extLst>
              <a:ext uri="{FF2B5EF4-FFF2-40B4-BE49-F238E27FC236}">
                <a16:creationId xmlns:a16="http://schemas.microsoft.com/office/drawing/2014/main" id="{CE878C66-5FBD-45C1-8F95-37126AD6A60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2049178"/>
            <a:ext cx="5084445" cy="2341245"/>
          </a:xfrm>
          <a:prstGeom prst="rect">
            <a:avLst/>
          </a:prstGeom>
          <a:noFill/>
        </p:spPr>
      </p:pic>
    </p:spTree>
    <p:extLst>
      <p:ext uri="{BB962C8B-B14F-4D97-AF65-F5344CB8AC3E}">
        <p14:creationId xmlns:p14="http://schemas.microsoft.com/office/powerpoint/2010/main" val="305857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261E2-36A0-A771-2C4F-84C3681878FE}"/>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1934EBA3-52B8-D219-83AD-0B976173FDF0}"/>
              </a:ext>
            </a:extLst>
          </p:cNvPr>
          <p:cNvGrpSpPr/>
          <p:nvPr/>
        </p:nvGrpSpPr>
        <p:grpSpPr>
          <a:xfrm>
            <a:off x="118411" y="1384594"/>
            <a:ext cx="1487826" cy="1083162"/>
            <a:chOff x="3400450" y="986392"/>
            <a:chExt cx="1487826" cy="1083162"/>
          </a:xfrm>
          <a:solidFill>
            <a:srgbClr val="75B543"/>
          </a:solidFill>
        </p:grpSpPr>
        <p:sp>
          <p:nvSpPr>
            <p:cNvPr id="15" name="Freeform 14">
              <a:extLst>
                <a:ext uri="{FF2B5EF4-FFF2-40B4-BE49-F238E27FC236}">
                  <a16:creationId xmlns:a16="http://schemas.microsoft.com/office/drawing/2014/main" id="{524B00EC-0FCC-6CC5-0D57-362B9CE4E0F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3F98ACB-11A6-BB86-63C5-089761CF4D3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C6756"/>
            </a:solidFill>
            <a:ln w="8971"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99209303-C80D-03DB-874F-5F496B7D68E8}"/>
              </a:ext>
            </a:extLst>
          </p:cNvPr>
          <p:cNvGrpSpPr/>
          <p:nvPr/>
        </p:nvGrpSpPr>
        <p:grpSpPr>
          <a:xfrm>
            <a:off x="10671387" y="3555031"/>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A9534350-D804-D8F6-540C-9C369A750646}"/>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AF4D4C62-E1F3-EAFE-A764-16C8C625C270}"/>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BF596CE-E1BB-D06A-8D47-B823CCE7FAF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F151D03D-97FF-50E0-6F15-B1056720625F}"/>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0C31CA87-B4BD-C10D-62C3-C3FD3F7CF38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F8B617-B7CB-9107-7AED-B86F81B5384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0DDB59-0A32-33A8-FA56-80CF9E5D351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900858F-6C59-4ECB-32D2-CC63F3EE3C38}"/>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273154C2-E5FE-7B4C-E825-88FFAD0B083A}"/>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B2504E-A6B2-EC9F-CA4C-8835133C04B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5" name="Text 1">
            <a:extLst>
              <a:ext uri="{FF2B5EF4-FFF2-40B4-BE49-F238E27FC236}">
                <a16:creationId xmlns:a16="http://schemas.microsoft.com/office/drawing/2014/main" id="{893A6218-BC31-419C-8A6F-206ECA49E5FF}"/>
              </a:ext>
            </a:extLst>
          </p:cNvPr>
          <p:cNvSpPr/>
          <p:nvPr/>
        </p:nvSpPr>
        <p:spPr>
          <a:xfrm>
            <a:off x="196293" y="2599196"/>
            <a:ext cx="5533635" cy="1176322"/>
          </a:xfrm>
          <a:prstGeom prst="rect">
            <a:avLst/>
          </a:prstGeom>
          <a:noFill/>
          <a:ln/>
        </p:spPr>
        <p:txBody>
          <a:bodyPr wrap="square" lIns="0" tIns="0" rIns="0" bIns="0" rtlCol="0" anchor="t"/>
          <a:lstStyle/>
          <a:p>
            <a:pPr algn="just"/>
            <a:r>
              <a:rPr lang="en-US" sz="2400">
                <a:solidFill>
                  <a:schemeClr val="bg1"/>
                </a:solidFill>
              </a:rPr>
              <a:t>Sprouting represents one of humanity's oldest food preparation methods, now reimagined through modern science and technology. This ancient practice enhances nutritional quality, digestibility, and culinary versatility of seeds and legumes through controlled germination.</a:t>
            </a:r>
          </a:p>
          <a:p>
            <a:pPr algn="just"/>
            <a:r>
              <a:rPr lang="en-US" sz="2400">
                <a:solidFill>
                  <a:schemeClr val="bg1"/>
                </a:solidFill>
              </a:rPr>
              <a:t>.</a:t>
            </a:r>
          </a:p>
        </p:txBody>
      </p:sp>
      <p:sp>
        <p:nvSpPr>
          <p:cNvPr id="43" name="Text 0">
            <a:extLst>
              <a:ext uri="{FF2B5EF4-FFF2-40B4-BE49-F238E27FC236}">
                <a16:creationId xmlns:a16="http://schemas.microsoft.com/office/drawing/2014/main" id="{5DB32C5B-C5C5-466F-A8BF-42EE52660E8F}"/>
              </a:ext>
            </a:extLst>
          </p:cNvPr>
          <p:cNvSpPr/>
          <p:nvPr/>
        </p:nvSpPr>
        <p:spPr>
          <a:xfrm>
            <a:off x="118411" y="543776"/>
            <a:ext cx="5204917" cy="516732"/>
          </a:xfrm>
          <a:prstGeom prst="rect">
            <a:avLst/>
          </a:prstGeom>
          <a:noFill/>
          <a:ln/>
        </p:spPr>
        <p:txBody>
          <a:bodyPr wrap="none" lIns="0" tIns="0" rIns="0" bIns="0" rtlCol="0" anchor="t"/>
          <a:lstStyle/>
          <a:p>
            <a:pPr algn="just">
              <a:lnSpc>
                <a:spcPts val="4042"/>
              </a:lnSpc>
            </a:pPr>
            <a:r>
              <a:rPr lang="en-US" sz="4800" b="1" u="sng">
                <a:solidFill>
                  <a:srgbClr val="2C6756"/>
                </a:solidFill>
                <a:ea typeface="Nunito Sans Bold" pitchFamily="34" charset="-122"/>
              </a:rPr>
              <a:t>Learning</a:t>
            </a:r>
            <a:r>
              <a:rPr lang="en-US" sz="4800" b="1" u="sng">
                <a:solidFill>
                  <a:srgbClr val="333333"/>
                </a:solidFill>
                <a:ea typeface="Nunito Sans Bold" pitchFamily="34" charset="-122"/>
              </a:rPr>
              <a:t> </a:t>
            </a:r>
            <a:r>
              <a:rPr lang="en-US" sz="4800" b="1" u="sng">
                <a:solidFill>
                  <a:srgbClr val="2C6756"/>
                </a:solidFill>
                <a:ea typeface="Nunito Sans Bold" pitchFamily="34" charset="-122"/>
              </a:rPr>
              <a:t>Journey Overview</a:t>
            </a:r>
          </a:p>
        </p:txBody>
      </p:sp>
      <p:pic>
        <p:nvPicPr>
          <p:cNvPr id="3" name="Imagen 2">
            <a:extLst>
              <a:ext uri="{FF2B5EF4-FFF2-40B4-BE49-F238E27FC236}">
                <a16:creationId xmlns:a16="http://schemas.microsoft.com/office/drawing/2014/main" id="{3365F842-9932-4BFF-B479-8D3E5B3647B6}"/>
              </a:ext>
            </a:extLst>
          </p:cNvPr>
          <p:cNvPicPr>
            <a:picLocks noChangeAspect="1"/>
          </p:cNvPicPr>
          <p:nvPr/>
        </p:nvPicPr>
        <p:blipFill>
          <a:blip r:embed="rId2"/>
          <a:stretch>
            <a:fillRect/>
          </a:stretch>
        </p:blipFill>
        <p:spPr>
          <a:xfrm>
            <a:off x="7014124" y="0"/>
            <a:ext cx="5143500" cy="6858000"/>
          </a:xfrm>
          <a:prstGeom prst="rect">
            <a:avLst/>
          </a:prstGeom>
        </p:spPr>
      </p:pic>
    </p:spTree>
    <p:extLst>
      <p:ext uri="{BB962C8B-B14F-4D97-AF65-F5344CB8AC3E}">
        <p14:creationId xmlns:p14="http://schemas.microsoft.com/office/powerpoint/2010/main" val="3347548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1">
            <a:extLst>
              <a:ext uri="{FF2B5EF4-FFF2-40B4-BE49-F238E27FC236}">
                <a16:creationId xmlns:a16="http://schemas.microsoft.com/office/drawing/2014/main" id="{60A9DD2E-4A32-496A-BEFE-3094BD22AD7D}"/>
              </a:ext>
            </a:extLst>
          </p:cNvPr>
          <p:cNvSpPr/>
          <p:nvPr/>
        </p:nvSpPr>
        <p:spPr>
          <a:xfrm>
            <a:off x="1840734" y="910541"/>
            <a:ext cx="198358" cy="248007"/>
          </a:xfrm>
          <a:prstGeom prst="rect">
            <a:avLst/>
          </a:prstGeom>
          <a:noFill/>
          <a:ln/>
        </p:spPr>
        <p:txBody>
          <a:bodyPr wrap="none" lIns="0" tIns="0" rIns="0" bIns="0" rtlCol="0" anchor="t"/>
          <a:lstStyle/>
          <a:p>
            <a:pPr marL="0" indent="0" algn="l">
              <a:lnSpc>
                <a:spcPts val="2500"/>
              </a:lnSpc>
              <a:buNone/>
            </a:pPr>
            <a:r>
              <a:rPr lang="en-US" sz="2400">
                <a:solidFill>
                  <a:srgbClr val="333333"/>
                </a:solidFill>
                <a:ea typeface="Nunito Sans Light" pitchFamily="34" charset="-122"/>
                <a:cs typeface="Nunito Sans Light" pitchFamily="34" charset="-120"/>
              </a:rPr>
              <a:t>01</a:t>
            </a:r>
            <a:endParaRPr lang="en-US" sz="2400"/>
          </a:p>
        </p:txBody>
      </p:sp>
      <p:sp>
        <p:nvSpPr>
          <p:cNvPr id="10" name="Shape 2">
            <a:extLst>
              <a:ext uri="{FF2B5EF4-FFF2-40B4-BE49-F238E27FC236}">
                <a16:creationId xmlns:a16="http://schemas.microsoft.com/office/drawing/2014/main" id="{4BEE5031-38D0-427A-8244-05E8DF93A2AF}"/>
              </a:ext>
            </a:extLst>
          </p:cNvPr>
          <p:cNvSpPr/>
          <p:nvPr/>
        </p:nvSpPr>
        <p:spPr>
          <a:xfrm>
            <a:off x="1840734" y="1224865"/>
            <a:ext cx="3993475" cy="45719"/>
          </a:xfrm>
          <a:prstGeom prst="rect">
            <a:avLst/>
          </a:prstGeom>
          <a:solidFill>
            <a:srgbClr val="5E8B8F"/>
          </a:solidFill>
          <a:ln/>
        </p:spPr>
      </p:sp>
      <p:sp>
        <p:nvSpPr>
          <p:cNvPr id="11" name="Text 3">
            <a:extLst>
              <a:ext uri="{FF2B5EF4-FFF2-40B4-BE49-F238E27FC236}">
                <a16:creationId xmlns:a16="http://schemas.microsoft.com/office/drawing/2014/main" id="{65BBBB96-CE19-4030-AE32-1DA3CD286CEC}"/>
              </a:ext>
            </a:extLst>
          </p:cNvPr>
          <p:cNvSpPr/>
          <p:nvPr/>
        </p:nvSpPr>
        <p:spPr>
          <a:xfrm>
            <a:off x="1840734" y="1369765"/>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Biological Process</a:t>
            </a:r>
            <a:endParaRPr lang="en-US" sz="2400"/>
          </a:p>
        </p:txBody>
      </p:sp>
      <p:sp>
        <p:nvSpPr>
          <p:cNvPr id="12" name="Text 4">
            <a:extLst>
              <a:ext uri="{FF2B5EF4-FFF2-40B4-BE49-F238E27FC236}">
                <a16:creationId xmlns:a16="http://schemas.microsoft.com/office/drawing/2014/main" id="{FAC28DCB-B135-480D-9348-277E902CF6A9}"/>
              </a:ext>
            </a:extLst>
          </p:cNvPr>
          <p:cNvSpPr/>
          <p:nvPr/>
        </p:nvSpPr>
        <p:spPr>
          <a:xfrm>
            <a:off x="1840735" y="1798985"/>
            <a:ext cx="4108978" cy="63507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Understand sprouting's environmental requirements and physiological stages</a:t>
            </a:r>
            <a:endParaRPr lang="en-US" sz="2400"/>
          </a:p>
        </p:txBody>
      </p:sp>
      <p:sp>
        <p:nvSpPr>
          <p:cNvPr id="13" name="Text 5">
            <a:extLst>
              <a:ext uri="{FF2B5EF4-FFF2-40B4-BE49-F238E27FC236}">
                <a16:creationId xmlns:a16="http://schemas.microsoft.com/office/drawing/2014/main" id="{DB7BF3D6-9A22-40E6-94FD-8BC07EF6550D}"/>
              </a:ext>
            </a:extLst>
          </p:cNvPr>
          <p:cNvSpPr/>
          <p:nvPr/>
        </p:nvSpPr>
        <p:spPr>
          <a:xfrm>
            <a:off x="6472908" y="838508"/>
            <a:ext cx="198358" cy="248007"/>
          </a:xfrm>
          <a:prstGeom prst="rect">
            <a:avLst/>
          </a:prstGeom>
          <a:noFill/>
          <a:ln/>
        </p:spPr>
        <p:txBody>
          <a:bodyPr wrap="none" lIns="0" tIns="0" rIns="0" bIns="0" rtlCol="0" anchor="t"/>
          <a:lstStyle/>
          <a:p>
            <a:pPr marL="0" indent="0" algn="l">
              <a:lnSpc>
                <a:spcPts val="2500"/>
              </a:lnSpc>
              <a:buNone/>
            </a:pPr>
            <a:r>
              <a:rPr lang="en-US" sz="2400">
                <a:solidFill>
                  <a:srgbClr val="333333"/>
                </a:solidFill>
                <a:ea typeface="Nunito Sans Light" pitchFamily="34" charset="-122"/>
                <a:cs typeface="Nunito Sans Light" pitchFamily="34" charset="-120"/>
              </a:rPr>
              <a:t>02</a:t>
            </a:r>
            <a:endParaRPr lang="en-US" sz="2400"/>
          </a:p>
        </p:txBody>
      </p:sp>
      <p:sp>
        <p:nvSpPr>
          <p:cNvPr id="15" name="Text 7">
            <a:extLst>
              <a:ext uri="{FF2B5EF4-FFF2-40B4-BE49-F238E27FC236}">
                <a16:creationId xmlns:a16="http://schemas.microsoft.com/office/drawing/2014/main" id="{B2EED902-8724-40E8-932F-FC01E9A9C826}"/>
              </a:ext>
            </a:extLst>
          </p:cNvPr>
          <p:cNvSpPr/>
          <p:nvPr/>
        </p:nvSpPr>
        <p:spPr>
          <a:xfrm>
            <a:off x="6472908" y="1297732"/>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Enzymatic Changes</a:t>
            </a:r>
            <a:endParaRPr lang="en-US" sz="2400"/>
          </a:p>
        </p:txBody>
      </p:sp>
      <p:sp>
        <p:nvSpPr>
          <p:cNvPr id="16" name="Text 8">
            <a:extLst>
              <a:ext uri="{FF2B5EF4-FFF2-40B4-BE49-F238E27FC236}">
                <a16:creationId xmlns:a16="http://schemas.microsoft.com/office/drawing/2014/main" id="{7DF5C07C-21A4-44F3-A5A9-4DE7D058F920}"/>
              </a:ext>
            </a:extLst>
          </p:cNvPr>
          <p:cNvSpPr/>
          <p:nvPr/>
        </p:nvSpPr>
        <p:spPr>
          <a:xfrm>
            <a:off x="6472909" y="1726952"/>
            <a:ext cx="3305056" cy="317540"/>
          </a:xfrm>
          <a:prstGeom prst="rect">
            <a:avLst/>
          </a:prstGeom>
          <a:noFill/>
          <a:ln/>
        </p:spPr>
        <p:txBody>
          <a:bodyPr wrap="non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Explore biochemical transformations</a:t>
            </a:r>
          </a:p>
          <a:p>
            <a:pPr marL="0" indent="0" algn="l">
              <a:lnSpc>
                <a:spcPts val="2500"/>
              </a:lnSpc>
              <a:buNone/>
            </a:pPr>
            <a:r>
              <a:rPr lang="en-US" sz="2400">
                <a:solidFill>
                  <a:srgbClr val="333333"/>
                </a:solidFill>
                <a:ea typeface="Inter" pitchFamily="34" charset="-122"/>
                <a:cs typeface="Inter" pitchFamily="34" charset="-120"/>
              </a:rPr>
              <a:t> affecting nutrient composition</a:t>
            </a:r>
            <a:endParaRPr lang="en-US" sz="2400"/>
          </a:p>
        </p:txBody>
      </p:sp>
      <p:sp>
        <p:nvSpPr>
          <p:cNvPr id="17" name="Text 9">
            <a:extLst>
              <a:ext uri="{FF2B5EF4-FFF2-40B4-BE49-F238E27FC236}">
                <a16:creationId xmlns:a16="http://schemas.microsoft.com/office/drawing/2014/main" id="{4D14CDE6-C180-4A43-8B05-216D956757B3}"/>
              </a:ext>
            </a:extLst>
          </p:cNvPr>
          <p:cNvSpPr/>
          <p:nvPr/>
        </p:nvSpPr>
        <p:spPr>
          <a:xfrm>
            <a:off x="1840734" y="2781251"/>
            <a:ext cx="198358" cy="248007"/>
          </a:xfrm>
          <a:prstGeom prst="rect">
            <a:avLst/>
          </a:prstGeom>
          <a:noFill/>
          <a:ln/>
        </p:spPr>
        <p:txBody>
          <a:bodyPr wrap="none" lIns="0" tIns="0" rIns="0" bIns="0" rtlCol="0" anchor="t"/>
          <a:lstStyle/>
          <a:p>
            <a:pPr marL="0" indent="0" algn="l">
              <a:lnSpc>
                <a:spcPts val="2500"/>
              </a:lnSpc>
              <a:buNone/>
            </a:pPr>
            <a:r>
              <a:rPr lang="en-US" sz="2400">
                <a:solidFill>
                  <a:srgbClr val="333333"/>
                </a:solidFill>
                <a:ea typeface="Nunito Sans Light" pitchFamily="34" charset="-122"/>
                <a:cs typeface="Nunito Sans Light" pitchFamily="34" charset="-120"/>
              </a:rPr>
              <a:t>03</a:t>
            </a:r>
            <a:endParaRPr lang="en-US" sz="2400"/>
          </a:p>
        </p:txBody>
      </p:sp>
      <p:sp>
        <p:nvSpPr>
          <p:cNvPr id="19" name="Text 11">
            <a:extLst>
              <a:ext uri="{FF2B5EF4-FFF2-40B4-BE49-F238E27FC236}">
                <a16:creationId xmlns:a16="http://schemas.microsoft.com/office/drawing/2014/main" id="{12365E92-9E66-4668-B8AE-DE5A7D0B2323}"/>
              </a:ext>
            </a:extLst>
          </p:cNvPr>
          <p:cNvSpPr/>
          <p:nvPr/>
        </p:nvSpPr>
        <p:spPr>
          <a:xfrm>
            <a:off x="1840734" y="3240475"/>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Common Seeds</a:t>
            </a:r>
            <a:endParaRPr lang="en-US" sz="2400"/>
          </a:p>
        </p:txBody>
      </p:sp>
      <p:sp>
        <p:nvSpPr>
          <p:cNvPr id="20" name="Text 12">
            <a:extLst>
              <a:ext uri="{FF2B5EF4-FFF2-40B4-BE49-F238E27FC236}">
                <a16:creationId xmlns:a16="http://schemas.microsoft.com/office/drawing/2014/main" id="{8E1DF28D-DBEC-45C1-B607-48A0449B1980}"/>
              </a:ext>
            </a:extLst>
          </p:cNvPr>
          <p:cNvSpPr/>
          <p:nvPr/>
        </p:nvSpPr>
        <p:spPr>
          <a:xfrm>
            <a:off x="1840734" y="3669695"/>
            <a:ext cx="4388111" cy="63507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Identify seeds and legumes used for sprouting and their significance</a:t>
            </a:r>
            <a:endParaRPr lang="en-US" sz="2400"/>
          </a:p>
        </p:txBody>
      </p:sp>
      <p:sp>
        <p:nvSpPr>
          <p:cNvPr id="21" name="Text 13">
            <a:extLst>
              <a:ext uri="{FF2B5EF4-FFF2-40B4-BE49-F238E27FC236}">
                <a16:creationId xmlns:a16="http://schemas.microsoft.com/office/drawing/2014/main" id="{F109F78A-CC46-42F8-811C-0ABD719AAC3B}"/>
              </a:ext>
            </a:extLst>
          </p:cNvPr>
          <p:cNvSpPr/>
          <p:nvPr/>
        </p:nvSpPr>
        <p:spPr>
          <a:xfrm>
            <a:off x="6472908" y="2709218"/>
            <a:ext cx="198358" cy="248007"/>
          </a:xfrm>
          <a:prstGeom prst="rect">
            <a:avLst/>
          </a:prstGeom>
          <a:noFill/>
          <a:ln/>
        </p:spPr>
        <p:txBody>
          <a:bodyPr wrap="none" lIns="0" tIns="0" rIns="0" bIns="0" rtlCol="0" anchor="t"/>
          <a:lstStyle/>
          <a:p>
            <a:pPr marL="0" indent="0" algn="l">
              <a:lnSpc>
                <a:spcPts val="2500"/>
              </a:lnSpc>
              <a:buNone/>
            </a:pPr>
            <a:r>
              <a:rPr lang="en-US" sz="2400">
                <a:solidFill>
                  <a:srgbClr val="333333"/>
                </a:solidFill>
                <a:ea typeface="Nunito Sans Light" pitchFamily="34" charset="-122"/>
                <a:cs typeface="Nunito Sans Light" pitchFamily="34" charset="-120"/>
              </a:rPr>
              <a:t>04</a:t>
            </a:r>
            <a:endParaRPr lang="en-US" sz="2400"/>
          </a:p>
        </p:txBody>
      </p:sp>
      <p:sp>
        <p:nvSpPr>
          <p:cNvPr id="23" name="Text 15">
            <a:extLst>
              <a:ext uri="{FF2B5EF4-FFF2-40B4-BE49-F238E27FC236}">
                <a16:creationId xmlns:a16="http://schemas.microsoft.com/office/drawing/2014/main" id="{DF3F4F41-5EF9-42FE-928C-E487E3507F7B}"/>
              </a:ext>
            </a:extLst>
          </p:cNvPr>
          <p:cNvSpPr/>
          <p:nvPr/>
        </p:nvSpPr>
        <p:spPr>
          <a:xfrm>
            <a:off x="6472908" y="3168442"/>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Cultural Relevance</a:t>
            </a:r>
            <a:endParaRPr lang="en-US" sz="2400"/>
          </a:p>
        </p:txBody>
      </p:sp>
      <p:sp>
        <p:nvSpPr>
          <p:cNvPr id="24" name="Text 16">
            <a:extLst>
              <a:ext uri="{FF2B5EF4-FFF2-40B4-BE49-F238E27FC236}">
                <a16:creationId xmlns:a16="http://schemas.microsoft.com/office/drawing/2014/main" id="{01AB670E-4043-4F39-A0E0-7FC475B5DD71}"/>
              </a:ext>
            </a:extLst>
          </p:cNvPr>
          <p:cNvSpPr/>
          <p:nvPr/>
        </p:nvSpPr>
        <p:spPr>
          <a:xfrm>
            <a:off x="6472909" y="3597662"/>
            <a:ext cx="4113578" cy="317540"/>
          </a:xfrm>
          <a:prstGeom prst="rect">
            <a:avLst/>
          </a:prstGeom>
          <a:noFill/>
          <a:ln/>
        </p:spPr>
        <p:txBody>
          <a:bodyPr wrap="non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Discuss historical and cultural importance</a:t>
            </a:r>
          </a:p>
          <a:p>
            <a:pPr marL="0" indent="0" algn="l">
              <a:lnSpc>
                <a:spcPts val="2500"/>
              </a:lnSpc>
              <a:buNone/>
            </a:pPr>
            <a:r>
              <a:rPr lang="en-US" sz="2400">
                <a:solidFill>
                  <a:srgbClr val="333333"/>
                </a:solidFill>
                <a:ea typeface="Inter" pitchFamily="34" charset="-122"/>
                <a:cs typeface="Inter" pitchFamily="34" charset="-120"/>
              </a:rPr>
              <a:t> in food preparation</a:t>
            </a:r>
            <a:endParaRPr lang="en-US" sz="2400"/>
          </a:p>
        </p:txBody>
      </p:sp>
      <p:sp>
        <p:nvSpPr>
          <p:cNvPr id="25" name="Text 17">
            <a:extLst>
              <a:ext uri="{FF2B5EF4-FFF2-40B4-BE49-F238E27FC236}">
                <a16:creationId xmlns:a16="http://schemas.microsoft.com/office/drawing/2014/main" id="{03557508-11A6-4733-95DC-C3D82A0E7A04}"/>
              </a:ext>
            </a:extLst>
          </p:cNvPr>
          <p:cNvSpPr/>
          <p:nvPr/>
        </p:nvSpPr>
        <p:spPr>
          <a:xfrm>
            <a:off x="1840734" y="4651961"/>
            <a:ext cx="198358" cy="248007"/>
          </a:xfrm>
          <a:prstGeom prst="rect">
            <a:avLst/>
          </a:prstGeom>
          <a:noFill/>
          <a:ln/>
        </p:spPr>
        <p:txBody>
          <a:bodyPr wrap="none" lIns="0" tIns="0" rIns="0" bIns="0" rtlCol="0" anchor="t"/>
          <a:lstStyle/>
          <a:p>
            <a:pPr marL="0" indent="0" algn="l">
              <a:lnSpc>
                <a:spcPts val="2500"/>
              </a:lnSpc>
              <a:buNone/>
            </a:pPr>
            <a:r>
              <a:rPr lang="en-US" sz="2400">
                <a:solidFill>
                  <a:srgbClr val="333333"/>
                </a:solidFill>
                <a:ea typeface="Nunito Sans Light" pitchFamily="34" charset="-122"/>
                <a:cs typeface="Nunito Sans Light" pitchFamily="34" charset="-120"/>
              </a:rPr>
              <a:t>05</a:t>
            </a:r>
            <a:endParaRPr lang="en-US" sz="2400"/>
          </a:p>
        </p:txBody>
      </p:sp>
      <p:sp>
        <p:nvSpPr>
          <p:cNvPr id="27" name="Text 19">
            <a:extLst>
              <a:ext uri="{FF2B5EF4-FFF2-40B4-BE49-F238E27FC236}">
                <a16:creationId xmlns:a16="http://schemas.microsoft.com/office/drawing/2014/main" id="{2D2AE627-7915-4C7C-B957-C4F18F9AF3C2}"/>
              </a:ext>
            </a:extLst>
          </p:cNvPr>
          <p:cNvSpPr/>
          <p:nvPr/>
        </p:nvSpPr>
        <p:spPr>
          <a:xfrm>
            <a:off x="1840734" y="5111185"/>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Food Innovation</a:t>
            </a:r>
            <a:endParaRPr lang="en-US" sz="2400"/>
          </a:p>
        </p:txBody>
      </p:sp>
      <p:sp>
        <p:nvSpPr>
          <p:cNvPr id="28" name="Text 20">
            <a:extLst>
              <a:ext uri="{FF2B5EF4-FFF2-40B4-BE49-F238E27FC236}">
                <a16:creationId xmlns:a16="http://schemas.microsoft.com/office/drawing/2014/main" id="{5509B9D7-CB87-43D4-AD15-588BC3D3732C}"/>
              </a:ext>
            </a:extLst>
          </p:cNvPr>
          <p:cNvSpPr/>
          <p:nvPr/>
        </p:nvSpPr>
        <p:spPr>
          <a:xfrm>
            <a:off x="1840734" y="5540405"/>
            <a:ext cx="4493989" cy="63507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Recognize sprouting's role in functional foods and plant-based development</a:t>
            </a:r>
            <a:endParaRPr lang="en-US" sz="2400"/>
          </a:p>
        </p:txBody>
      </p:sp>
      <p:sp>
        <p:nvSpPr>
          <p:cNvPr id="29" name="Text 21">
            <a:extLst>
              <a:ext uri="{FF2B5EF4-FFF2-40B4-BE49-F238E27FC236}">
                <a16:creationId xmlns:a16="http://schemas.microsoft.com/office/drawing/2014/main" id="{EC7C6289-B8D2-4E21-B066-C0A1B20D52DC}"/>
              </a:ext>
            </a:extLst>
          </p:cNvPr>
          <p:cNvSpPr/>
          <p:nvPr/>
        </p:nvSpPr>
        <p:spPr>
          <a:xfrm>
            <a:off x="6472908" y="4579928"/>
            <a:ext cx="198358" cy="248007"/>
          </a:xfrm>
          <a:prstGeom prst="rect">
            <a:avLst/>
          </a:prstGeom>
          <a:noFill/>
          <a:ln/>
        </p:spPr>
        <p:txBody>
          <a:bodyPr wrap="none" lIns="0" tIns="0" rIns="0" bIns="0" rtlCol="0" anchor="t"/>
          <a:lstStyle/>
          <a:p>
            <a:pPr marL="0" indent="0" algn="l">
              <a:lnSpc>
                <a:spcPts val="2500"/>
              </a:lnSpc>
              <a:buNone/>
            </a:pPr>
            <a:r>
              <a:rPr lang="en-US" sz="2400">
                <a:solidFill>
                  <a:srgbClr val="333333"/>
                </a:solidFill>
                <a:ea typeface="Nunito Sans Light" pitchFamily="34" charset="-122"/>
                <a:cs typeface="Nunito Sans Light" pitchFamily="34" charset="-120"/>
              </a:rPr>
              <a:t>06</a:t>
            </a:r>
            <a:endParaRPr lang="en-US" sz="2400"/>
          </a:p>
        </p:txBody>
      </p:sp>
      <p:sp>
        <p:nvSpPr>
          <p:cNvPr id="31" name="Text 23">
            <a:extLst>
              <a:ext uri="{FF2B5EF4-FFF2-40B4-BE49-F238E27FC236}">
                <a16:creationId xmlns:a16="http://schemas.microsoft.com/office/drawing/2014/main" id="{8429580A-2A58-4EEA-9516-765176D5695A}"/>
              </a:ext>
            </a:extLst>
          </p:cNvPr>
          <p:cNvSpPr/>
          <p:nvPr/>
        </p:nvSpPr>
        <p:spPr>
          <a:xfrm>
            <a:off x="6472908" y="5039152"/>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Health Benefits</a:t>
            </a:r>
            <a:endParaRPr lang="en-US" sz="2400"/>
          </a:p>
        </p:txBody>
      </p:sp>
      <p:sp>
        <p:nvSpPr>
          <p:cNvPr id="32" name="Text 24">
            <a:extLst>
              <a:ext uri="{FF2B5EF4-FFF2-40B4-BE49-F238E27FC236}">
                <a16:creationId xmlns:a16="http://schemas.microsoft.com/office/drawing/2014/main" id="{9DDBC730-F93E-411E-8F58-B30000AA6C81}"/>
              </a:ext>
            </a:extLst>
          </p:cNvPr>
          <p:cNvSpPr/>
          <p:nvPr/>
        </p:nvSpPr>
        <p:spPr>
          <a:xfrm>
            <a:off x="6472909" y="5468372"/>
            <a:ext cx="4373460" cy="63507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Evaluate improved digestion, nutrient absorption, and disease prevention</a:t>
            </a:r>
            <a:endParaRPr lang="en-US" sz="2400"/>
          </a:p>
        </p:txBody>
      </p:sp>
      <p:sp>
        <p:nvSpPr>
          <p:cNvPr id="33" name="Text 0">
            <a:extLst>
              <a:ext uri="{FF2B5EF4-FFF2-40B4-BE49-F238E27FC236}">
                <a16:creationId xmlns:a16="http://schemas.microsoft.com/office/drawing/2014/main" id="{CCB29AC2-7739-4057-BBD0-1B76D53B1749}"/>
              </a:ext>
            </a:extLst>
          </p:cNvPr>
          <p:cNvSpPr/>
          <p:nvPr/>
        </p:nvSpPr>
        <p:spPr>
          <a:xfrm>
            <a:off x="204471" y="-24853"/>
            <a:ext cx="5745242" cy="620078"/>
          </a:xfrm>
          <a:prstGeom prst="rect">
            <a:avLst/>
          </a:prstGeom>
          <a:noFill/>
          <a:ln/>
        </p:spPr>
        <p:txBody>
          <a:bodyPr wrap="none" lIns="0" tIns="0" rIns="0" bIns="0" rtlCol="0" anchor="t"/>
          <a:lstStyle/>
          <a:p>
            <a:pPr marL="0" indent="0" algn="l">
              <a:lnSpc>
                <a:spcPts val="4850"/>
              </a:lnSpc>
              <a:buNone/>
            </a:pPr>
            <a:r>
              <a:rPr lang="en-US" sz="3600" b="1" u="sng">
                <a:solidFill>
                  <a:srgbClr val="92D050"/>
                </a:solidFill>
                <a:ea typeface="Nunito Sans Bold" pitchFamily="34" charset="-122"/>
              </a:rPr>
              <a:t>Importance of Sprouting</a:t>
            </a:r>
          </a:p>
        </p:txBody>
      </p:sp>
      <p:sp>
        <p:nvSpPr>
          <p:cNvPr id="39" name="Shape 2">
            <a:extLst>
              <a:ext uri="{FF2B5EF4-FFF2-40B4-BE49-F238E27FC236}">
                <a16:creationId xmlns:a16="http://schemas.microsoft.com/office/drawing/2014/main" id="{F58A2A85-ACB0-4F20-87B2-1FB3720875A1}"/>
              </a:ext>
            </a:extLst>
          </p:cNvPr>
          <p:cNvSpPr/>
          <p:nvPr/>
        </p:nvSpPr>
        <p:spPr>
          <a:xfrm>
            <a:off x="6472908" y="1214384"/>
            <a:ext cx="3993475" cy="45719"/>
          </a:xfrm>
          <a:prstGeom prst="rect">
            <a:avLst/>
          </a:prstGeom>
          <a:solidFill>
            <a:srgbClr val="5E8B8F"/>
          </a:solidFill>
          <a:ln/>
        </p:spPr>
      </p:sp>
      <p:sp>
        <p:nvSpPr>
          <p:cNvPr id="40" name="Shape 2">
            <a:extLst>
              <a:ext uri="{FF2B5EF4-FFF2-40B4-BE49-F238E27FC236}">
                <a16:creationId xmlns:a16="http://schemas.microsoft.com/office/drawing/2014/main" id="{236147F1-89E5-4983-B823-9DFBDC9C1037}"/>
              </a:ext>
            </a:extLst>
          </p:cNvPr>
          <p:cNvSpPr/>
          <p:nvPr/>
        </p:nvSpPr>
        <p:spPr>
          <a:xfrm>
            <a:off x="6472907" y="3032608"/>
            <a:ext cx="3993475" cy="45719"/>
          </a:xfrm>
          <a:prstGeom prst="rect">
            <a:avLst/>
          </a:prstGeom>
          <a:solidFill>
            <a:srgbClr val="5E8B8F"/>
          </a:solidFill>
          <a:ln/>
        </p:spPr>
      </p:sp>
      <p:sp>
        <p:nvSpPr>
          <p:cNvPr id="41" name="Shape 2">
            <a:extLst>
              <a:ext uri="{FF2B5EF4-FFF2-40B4-BE49-F238E27FC236}">
                <a16:creationId xmlns:a16="http://schemas.microsoft.com/office/drawing/2014/main" id="{59A315AF-1B17-414C-BAE6-45B4854FF0F3}"/>
              </a:ext>
            </a:extLst>
          </p:cNvPr>
          <p:cNvSpPr/>
          <p:nvPr/>
        </p:nvSpPr>
        <p:spPr>
          <a:xfrm>
            <a:off x="1840733" y="3090636"/>
            <a:ext cx="3993475" cy="45719"/>
          </a:xfrm>
          <a:prstGeom prst="rect">
            <a:avLst/>
          </a:prstGeom>
          <a:solidFill>
            <a:srgbClr val="5E8B8F"/>
          </a:solidFill>
          <a:ln/>
        </p:spPr>
      </p:sp>
      <p:sp>
        <p:nvSpPr>
          <p:cNvPr id="42" name="Shape 2">
            <a:extLst>
              <a:ext uri="{FF2B5EF4-FFF2-40B4-BE49-F238E27FC236}">
                <a16:creationId xmlns:a16="http://schemas.microsoft.com/office/drawing/2014/main" id="{D448139C-235A-428B-94FD-4B4140FCF6ED}"/>
              </a:ext>
            </a:extLst>
          </p:cNvPr>
          <p:cNvSpPr/>
          <p:nvPr/>
        </p:nvSpPr>
        <p:spPr>
          <a:xfrm>
            <a:off x="6472908" y="4840437"/>
            <a:ext cx="3993475" cy="45719"/>
          </a:xfrm>
          <a:prstGeom prst="rect">
            <a:avLst/>
          </a:prstGeom>
          <a:solidFill>
            <a:srgbClr val="5E8B8F"/>
          </a:solidFill>
          <a:ln/>
        </p:spPr>
      </p:sp>
      <p:sp>
        <p:nvSpPr>
          <p:cNvPr id="43" name="Shape 2">
            <a:extLst>
              <a:ext uri="{FF2B5EF4-FFF2-40B4-BE49-F238E27FC236}">
                <a16:creationId xmlns:a16="http://schemas.microsoft.com/office/drawing/2014/main" id="{08151285-9A9E-4DBA-A15F-0193E7A8D6C7}"/>
              </a:ext>
            </a:extLst>
          </p:cNvPr>
          <p:cNvSpPr/>
          <p:nvPr/>
        </p:nvSpPr>
        <p:spPr>
          <a:xfrm>
            <a:off x="1789895" y="5005935"/>
            <a:ext cx="3993475" cy="45719"/>
          </a:xfrm>
          <a:prstGeom prst="rect">
            <a:avLst/>
          </a:prstGeom>
          <a:solidFill>
            <a:srgbClr val="5E8B8F"/>
          </a:solidFill>
          <a:ln/>
        </p:spPr>
      </p:sp>
      <p:sp>
        <p:nvSpPr>
          <p:cNvPr id="44" name="Rectángulo: esquinas redondeadas 43">
            <a:extLst>
              <a:ext uri="{FF2B5EF4-FFF2-40B4-BE49-F238E27FC236}">
                <a16:creationId xmlns:a16="http://schemas.microsoft.com/office/drawing/2014/main" id="{6E0EA493-F405-4E33-973D-5E6997846623}"/>
              </a:ext>
            </a:extLst>
          </p:cNvPr>
          <p:cNvSpPr/>
          <p:nvPr/>
        </p:nvSpPr>
        <p:spPr>
          <a:xfrm>
            <a:off x="1106904" y="771526"/>
            <a:ext cx="4989095" cy="57159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46" name="Rectángulo: esquinas redondeadas 45">
            <a:extLst>
              <a:ext uri="{FF2B5EF4-FFF2-40B4-BE49-F238E27FC236}">
                <a16:creationId xmlns:a16="http://schemas.microsoft.com/office/drawing/2014/main" id="{E9909225-5C86-4BD0-9352-B4A24D37C037}"/>
              </a:ext>
            </a:extLst>
          </p:cNvPr>
          <p:cNvSpPr/>
          <p:nvPr/>
        </p:nvSpPr>
        <p:spPr>
          <a:xfrm>
            <a:off x="6228845" y="692682"/>
            <a:ext cx="4989095" cy="57159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7" name="Group 23">
            <a:extLst>
              <a:ext uri="{FF2B5EF4-FFF2-40B4-BE49-F238E27FC236}">
                <a16:creationId xmlns:a16="http://schemas.microsoft.com/office/drawing/2014/main" id="{C1FA8AE2-650D-4F63-8FAD-6B5D11C62DEC}"/>
              </a:ext>
            </a:extLst>
          </p:cNvPr>
          <p:cNvGrpSpPr/>
          <p:nvPr/>
        </p:nvGrpSpPr>
        <p:grpSpPr>
          <a:xfrm>
            <a:off x="10681634" y="269905"/>
            <a:ext cx="1020523" cy="1782423"/>
            <a:chOff x="4413794" y="4725223"/>
            <a:chExt cx="421607" cy="978622"/>
          </a:xfrm>
        </p:grpSpPr>
        <p:grpSp>
          <p:nvGrpSpPr>
            <p:cNvPr id="48" name="Graphic 2">
              <a:extLst>
                <a:ext uri="{FF2B5EF4-FFF2-40B4-BE49-F238E27FC236}">
                  <a16:creationId xmlns:a16="http://schemas.microsoft.com/office/drawing/2014/main" id="{2C48AFD7-9BF4-49BC-AA10-0F8C9D2C75F1}"/>
                </a:ext>
              </a:extLst>
            </p:cNvPr>
            <p:cNvGrpSpPr/>
            <p:nvPr/>
          </p:nvGrpSpPr>
          <p:grpSpPr>
            <a:xfrm>
              <a:off x="4413794" y="4757590"/>
              <a:ext cx="421607" cy="535957"/>
              <a:chOff x="4413794" y="4757590"/>
              <a:chExt cx="421607" cy="535957"/>
            </a:xfrm>
            <a:solidFill>
              <a:srgbClr val="75B543"/>
            </a:solidFill>
          </p:grpSpPr>
          <p:sp>
            <p:nvSpPr>
              <p:cNvPr id="56" name="Freeform 15">
                <a:extLst>
                  <a:ext uri="{FF2B5EF4-FFF2-40B4-BE49-F238E27FC236}">
                    <a16:creationId xmlns:a16="http://schemas.microsoft.com/office/drawing/2014/main" id="{1F1E2D9F-F590-456A-82C1-3DEFAC559AE0}"/>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57" name="Freeform 16">
                <a:extLst>
                  <a:ext uri="{FF2B5EF4-FFF2-40B4-BE49-F238E27FC236}">
                    <a16:creationId xmlns:a16="http://schemas.microsoft.com/office/drawing/2014/main" id="{DA11691D-31C0-46B2-80FB-825DCE6BB98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49" name="Graphic 2">
              <a:extLst>
                <a:ext uri="{FF2B5EF4-FFF2-40B4-BE49-F238E27FC236}">
                  <a16:creationId xmlns:a16="http://schemas.microsoft.com/office/drawing/2014/main" id="{5C95BED8-C3E1-4F0B-9EA3-889099272C9C}"/>
                </a:ext>
              </a:extLst>
            </p:cNvPr>
            <p:cNvGrpSpPr/>
            <p:nvPr/>
          </p:nvGrpSpPr>
          <p:grpSpPr>
            <a:xfrm>
              <a:off x="4539076" y="4725223"/>
              <a:ext cx="126381" cy="222760"/>
              <a:chOff x="4539076" y="4725223"/>
              <a:chExt cx="126381" cy="222760"/>
            </a:xfrm>
            <a:solidFill>
              <a:srgbClr val="81CCB2"/>
            </a:solidFill>
          </p:grpSpPr>
          <p:sp>
            <p:nvSpPr>
              <p:cNvPr id="52" name="Freeform 7">
                <a:extLst>
                  <a:ext uri="{FF2B5EF4-FFF2-40B4-BE49-F238E27FC236}">
                    <a16:creationId xmlns:a16="http://schemas.microsoft.com/office/drawing/2014/main" id="{59C67B61-0BDD-4C00-BA84-06AC5C863C1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53" name="Freeform 8">
                <a:extLst>
                  <a:ext uri="{FF2B5EF4-FFF2-40B4-BE49-F238E27FC236}">
                    <a16:creationId xmlns:a16="http://schemas.microsoft.com/office/drawing/2014/main" id="{3EB6C5AC-4D31-44AD-A046-EFB4E1CF0AEA}"/>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54" name="Freeform 9">
                <a:extLst>
                  <a:ext uri="{FF2B5EF4-FFF2-40B4-BE49-F238E27FC236}">
                    <a16:creationId xmlns:a16="http://schemas.microsoft.com/office/drawing/2014/main" id="{2C931042-205B-4E96-9741-EEE315D56593}"/>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55" name="Freeform 10">
                <a:extLst>
                  <a:ext uri="{FF2B5EF4-FFF2-40B4-BE49-F238E27FC236}">
                    <a16:creationId xmlns:a16="http://schemas.microsoft.com/office/drawing/2014/main" id="{32E74CEF-CB98-4092-B852-834AD51A1092}"/>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50" name="Freeform 4">
              <a:extLst>
                <a:ext uri="{FF2B5EF4-FFF2-40B4-BE49-F238E27FC236}">
                  <a16:creationId xmlns:a16="http://schemas.microsoft.com/office/drawing/2014/main" id="{9CA97FC1-1412-48ED-8BBC-3E504DF9E8B7}"/>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51" name="Freeform 5">
              <a:extLst>
                <a:ext uri="{FF2B5EF4-FFF2-40B4-BE49-F238E27FC236}">
                  <a16:creationId xmlns:a16="http://schemas.microsoft.com/office/drawing/2014/main" id="{F6C11AE2-BD99-466D-BF86-059C2855D40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4151383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0">
            <a:extLst>
              <a:ext uri="{FF2B5EF4-FFF2-40B4-BE49-F238E27FC236}">
                <a16:creationId xmlns:a16="http://schemas.microsoft.com/office/drawing/2014/main" id="{00C3B842-56DA-4206-A50A-B80A91D63F9F}"/>
              </a:ext>
            </a:extLst>
          </p:cNvPr>
          <p:cNvSpPr/>
          <p:nvPr/>
        </p:nvSpPr>
        <p:spPr>
          <a:xfrm>
            <a:off x="88940" y="151448"/>
            <a:ext cx="5745242" cy="620078"/>
          </a:xfrm>
          <a:prstGeom prst="rect">
            <a:avLst/>
          </a:prstGeom>
          <a:noFill/>
          <a:ln/>
        </p:spPr>
        <p:txBody>
          <a:bodyPr wrap="none" lIns="0" tIns="0" rIns="0" bIns="0" rtlCol="0" anchor="t"/>
          <a:lstStyle/>
          <a:p>
            <a:pPr marL="0" indent="0" algn="l">
              <a:lnSpc>
                <a:spcPts val="4850"/>
              </a:lnSpc>
              <a:buNone/>
            </a:pPr>
            <a:r>
              <a:rPr lang="en-US" sz="3600" b="1" u="sng">
                <a:solidFill>
                  <a:srgbClr val="92D050"/>
                </a:solidFill>
                <a:ea typeface="Nunito Sans Bold" pitchFamily="34" charset="-122"/>
              </a:rPr>
              <a:t>The Science of Sprouting</a:t>
            </a:r>
          </a:p>
        </p:txBody>
      </p:sp>
      <p:sp>
        <p:nvSpPr>
          <p:cNvPr id="13" name="Text 2">
            <a:extLst>
              <a:ext uri="{FF2B5EF4-FFF2-40B4-BE49-F238E27FC236}">
                <a16:creationId xmlns:a16="http://schemas.microsoft.com/office/drawing/2014/main" id="{3AEECCDD-5DB6-4B2D-91DB-E080C3FE9AEE}"/>
              </a:ext>
            </a:extLst>
          </p:cNvPr>
          <p:cNvSpPr/>
          <p:nvPr/>
        </p:nvSpPr>
        <p:spPr>
          <a:xfrm>
            <a:off x="300038" y="1644133"/>
            <a:ext cx="4177482" cy="3175397"/>
          </a:xfrm>
          <a:prstGeom prst="rect">
            <a:avLst/>
          </a:prstGeom>
          <a:noFill/>
          <a:ln/>
        </p:spPr>
        <p:txBody>
          <a:bodyPr wrap="square" lIns="0" tIns="0" rIns="0" bIns="0" rtlCol="0" anchor="t"/>
          <a:lstStyle/>
          <a:p>
            <a:pPr marL="0" indent="0" algn="just">
              <a:lnSpc>
                <a:spcPts val="2500"/>
              </a:lnSpc>
              <a:buNone/>
            </a:pPr>
            <a:r>
              <a:rPr lang="en-US" sz="2400">
                <a:solidFill>
                  <a:srgbClr val="333333"/>
                </a:solidFill>
                <a:ea typeface="Inter" pitchFamily="34" charset="-122"/>
              </a:rPr>
              <a:t>Germination is the biological process where seeds, grains, or legumes develop into young plants under controlled conditions of moisture, temperature, and oxygen. This represents the first stage of plant growth, involving complex physiological changes including water absorption, enzymatic activation, and cellular division.</a:t>
            </a:r>
          </a:p>
        </p:txBody>
      </p:sp>
      <p:pic>
        <p:nvPicPr>
          <p:cNvPr id="40" name="Image 0" descr="preencoded.png">
            <a:extLst>
              <a:ext uri="{FF2B5EF4-FFF2-40B4-BE49-F238E27FC236}">
                <a16:creationId xmlns:a16="http://schemas.microsoft.com/office/drawing/2014/main" id="{26B3C40F-1A5B-4F17-9224-BCFE085F9350}"/>
              </a:ext>
            </a:extLst>
          </p:cNvPr>
          <p:cNvPicPr>
            <a:picLocks noChangeAspect="1"/>
          </p:cNvPicPr>
          <p:nvPr/>
        </p:nvPicPr>
        <p:blipFill>
          <a:blip r:embed="rId3"/>
          <a:stretch>
            <a:fillRect/>
          </a:stretch>
        </p:blipFill>
        <p:spPr>
          <a:xfrm>
            <a:off x="4861635" y="-78304"/>
            <a:ext cx="3916248" cy="6936303"/>
          </a:xfrm>
          <a:prstGeom prst="rect">
            <a:avLst/>
          </a:prstGeom>
        </p:spPr>
      </p:pic>
      <p:grpSp>
        <p:nvGrpSpPr>
          <p:cNvPr id="15" name="Group 23">
            <a:extLst>
              <a:ext uri="{FF2B5EF4-FFF2-40B4-BE49-F238E27FC236}">
                <a16:creationId xmlns:a16="http://schemas.microsoft.com/office/drawing/2014/main" id="{92F62492-5919-4750-A099-666FA6869004}"/>
              </a:ext>
            </a:extLst>
          </p:cNvPr>
          <p:cNvGrpSpPr/>
          <p:nvPr/>
        </p:nvGrpSpPr>
        <p:grpSpPr>
          <a:xfrm>
            <a:off x="10681634" y="269905"/>
            <a:ext cx="1020523" cy="1782423"/>
            <a:chOff x="4413794" y="4725223"/>
            <a:chExt cx="421607" cy="978622"/>
          </a:xfrm>
        </p:grpSpPr>
        <p:grpSp>
          <p:nvGrpSpPr>
            <p:cNvPr id="25" name="Graphic 2">
              <a:extLst>
                <a:ext uri="{FF2B5EF4-FFF2-40B4-BE49-F238E27FC236}">
                  <a16:creationId xmlns:a16="http://schemas.microsoft.com/office/drawing/2014/main" id="{71D7B6E8-45F3-4474-B820-0EE99E327F71}"/>
                </a:ext>
              </a:extLst>
            </p:cNvPr>
            <p:cNvGrpSpPr/>
            <p:nvPr/>
          </p:nvGrpSpPr>
          <p:grpSpPr>
            <a:xfrm>
              <a:off x="4413794" y="4757590"/>
              <a:ext cx="421607" cy="535957"/>
              <a:chOff x="4413794" y="4757590"/>
              <a:chExt cx="421607" cy="535957"/>
            </a:xfrm>
            <a:solidFill>
              <a:srgbClr val="75B543"/>
            </a:solidFill>
          </p:grpSpPr>
          <p:sp>
            <p:nvSpPr>
              <p:cNvPr id="33" name="Freeform 15">
                <a:extLst>
                  <a:ext uri="{FF2B5EF4-FFF2-40B4-BE49-F238E27FC236}">
                    <a16:creationId xmlns:a16="http://schemas.microsoft.com/office/drawing/2014/main" id="{A8323D30-A1E2-46C6-85C2-B90EB8E104F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34" name="Freeform 16">
                <a:extLst>
                  <a:ext uri="{FF2B5EF4-FFF2-40B4-BE49-F238E27FC236}">
                    <a16:creationId xmlns:a16="http://schemas.microsoft.com/office/drawing/2014/main" id="{6F476D56-75E2-4282-BB67-CB3105D04134}"/>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26" name="Graphic 2">
              <a:extLst>
                <a:ext uri="{FF2B5EF4-FFF2-40B4-BE49-F238E27FC236}">
                  <a16:creationId xmlns:a16="http://schemas.microsoft.com/office/drawing/2014/main" id="{2F06E8A2-36F6-44E4-A142-815FE268F5FF}"/>
                </a:ext>
              </a:extLst>
            </p:cNvPr>
            <p:cNvGrpSpPr/>
            <p:nvPr/>
          </p:nvGrpSpPr>
          <p:grpSpPr>
            <a:xfrm>
              <a:off x="4539076" y="4725223"/>
              <a:ext cx="126381" cy="222760"/>
              <a:chOff x="4539076" y="4725223"/>
              <a:chExt cx="126381" cy="222760"/>
            </a:xfrm>
            <a:solidFill>
              <a:srgbClr val="81CCB2"/>
            </a:solidFill>
          </p:grpSpPr>
          <p:sp>
            <p:nvSpPr>
              <p:cNvPr id="29" name="Freeform 7">
                <a:extLst>
                  <a:ext uri="{FF2B5EF4-FFF2-40B4-BE49-F238E27FC236}">
                    <a16:creationId xmlns:a16="http://schemas.microsoft.com/office/drawing/2014/main" id="{6C3EB79C-008B-4F9B-B735-B1765CD77EFB}"/>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30" name="Freeform 8">
                <a:extLst>
                  <a:ext uri="{FF2B5EF4-FFF2-40B4-BE49-F238E27FC236}">
                    <a16:creationId xmlns:a16="http://schemas.microsoft.com/office/drawing/2014/main" id="{97865F30-FF09-45B5-BA02-431F490F90AA}"/>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31" name="Freeform 9">
                <a:extLst>
                  <a:ext uri="{FF2B5EF4-FFF2-40B4-BE49-F238E27FC236}">
                    <a16:creationId xmlns:a16="http://schemas.microsoft.com/office/drawing/2014/main" id="{8E6F13A6-16C4-4045-8AC6-528F2B6FAD4D}"/>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32" name="Freeform 10">
                <a:extLst>
                  <a:ext uri="{FF2B5EF4-FFF2-40B4-BE49-F238E27FC236}">
                    <a16:creationId xmlns:a16="http://schemas.microsoft.com/office/drawing/2014/main" id="{C610E6BC-9CF4-4AA7-A429-21331CE2BAB3}"/>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27" name="Freeform 4">
              <a:extLst>
                <a:ext uri="{FF2B5EF4-FFF2-40B4-BE49-F238E27FC236}">
                  <a16:creationId xmlns:a16="http://schemas.microsoft.com/office/drawing/2014/main" id="{D2C6E7C4-A5FE-49B1-B887-301392B7E084}"/>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28" name="Freeform 5">
              <a:extLst>
                <a:ext uri="{FF2B5EF4-FFF2-40B4-BE49-F238E27FC236}">
                  <a16:creationId xmlns:a16="http://schemas.microsoft.com/office/drawing/2014/main" id="{63844581-6309-4F0B-B00F-75FDF9270A9E}"/>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
        <p:nvSpPr>
          <p:cNvPr id="35" name="Text 5">
            <a:extLst>
              <a:ext uri="{FF2B5EF4-FFF2-40B4-BE49-F238E27FC236}">
                <a16:creationId xmlns:a16="http://schemas.microsoft.com/office/drawing/2014/main" id="{6A25662F-CF81-477D-B7AB-19BB09B4C42A}"/>
              </a:ext>
            </a:extLst>
          </p:cNvPr>
          <p:cNvSpPr/>
          <p:nvPr/>
        </p:nvSpPr>
        <p:spPr>
          <a:xfrm>
            <a:off x="9060436" y="2576791"/>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2400">
                <a:solidFill>
                  <a:srgbClr val="333333"/>
                </a:solidFill>
                <a:ea typeface="Inter" pitchFamily="34" charset="-122"/>
                <a:cs typeface="Inter" pitchFamily="34" charset="-120"/>
              </a:rPr>
              <a:t>Mung beans</a:t>
            </a:r>
            <a:endParaRPr lang="en-US" sz="2400"/>
          </a:p>
        </p:txBody>
      </p:sp>
      <p:sp>
        <p:nvSpPr>
          <p:cNvPr id="36" name="Text 6">
            <a:extLst>
              <a:ext uri="{FF2B5EF4-FFF2-40B4-BE49-F238E27FC236}">
                <a16:creationId xmlns:a16="http://schemas.microsoft.com/office/drawing/2014/main" id="{BAF39B00-8134-41E8-9496-86E10F0B7A68}"/>
              </a:ext>
            </a:extLst>
          </p:cNvPr>
          <p:cNvSpPr/>
          <p:nvPr/>
        </p:nvSpPr>
        <p:spPr>
          <a:xfrm>
            <a:off x="9060436" y="2963744"/>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2400">
                <a:solidFill>
                  <a:srgbClr val="333333"/>
                </a:solidFill>
                <a:ea typeface="Inter" pitchFamily="34" charset="-122"/>
                <a:cs typeface="Inter" pitchFamily="34" charset="-120"/>
              </a:rPr>
              <a:t>Chickpeas</a:t>
            </a:r>
            <a:endParaRPr lang="en-US" sz="2400"/>
          </a:p>
        </p:txBody>
      </p:sp>
      <p:sp>
        <p:nvSpPr>
          <p:cNvPr id="37" name="Text 7">
            <a:extLst>
              <a:ext uri="{FF2B5EF4-FFF2-40B4-BE49-F238E27FC236}">
                <a16:creationId xmlns:a16="http://schemas.microsoft.com/office/drawing/2014/main" id="{9DFA4521-28C3-4BF9-84C6-70DCF82CE795}"/>
              </a:ext>
            </a:extLst>
          </p:cNvPr>
          <p:cNvSpPr/>
          <p:nvPr/>
        </p:nvSpPr>
        <p:spPr>
          <a:xfrm>
            <a:off x="9060436" y="3350697"/>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2400">
                <a:solidFill>
                  <a:srgbClr val="333333"/>
                </a:solidFill>
                <a:ea typeface="Inter" pitchFamily="34" charset="-122"/>
                <a:cs typeface="Inter" pitchFamily="34" charset="-120"/>
              </a:rPr>
              <a:t>Lentils</a:t>
            </a:r>
            <a:endParaRPr lang="en-US" sz="2400"/>
          </a:p>
        </p:txBody>
      </p:sp>
      <p:sp>
        <p:nvSpPr>
          <p:cNvPr id="38" name="Text 8">
            <a:extLst>
              <a:ext uri="{FF2B5EF4-FFF2-40B4-BE49-F238E27FC236}">
                <a16:creationId xmlns:a16="http://schemas.microsoft.com/office/drawing/2014/main" id="{3245F84A-A967-4B15-841D-A4DD8DC1F251}"/>
              </a:ext>
            </a:extLst>
          </p:cNvPr>
          <p:cNvSpPr/>
          <p:nvPr/>
        </p:nvSpPr>
        <p:spPr>
          <a:xfrm>
            <a:off x="9060436" y="3737650"/>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2400">
                <a:solidFill>
                  <a:srgbClr val="333333"/>
                </a:solidFill>
                <a:ea typeface="Inter" pitchFamily="34" charset="-122"/>
                <a:cs typeface="Inter" pitchFamily="34" charset="-120"/>
              </a:rPr>
              <a:t>Alfalfa</a:t>
            </a:r>
            <a:endParaRPr lang="en-US" sz="2400"/>
          </a:p>
        </p:txBody>
      </p:sp>
      <p:sp>
        <p:nvSpPr>
          <p:cNvPr id="39" name="Text 9">
            <a:extLst>
              <a:ext uri="{FF2B5EF4-FFF2-40B4-BE49-F238E27FC236}">
                <a16:creationId xmlns:a16="http://schemas.microsoft.com/office/drawing/2014/main" id="{89B7248E-5DDC-4C6C-8A90-C8BBC05734FB}"/>
              </a:ext>
            </a:extLst>
          </p:cNvPr>
          <p:cNvSpPr/>
          <p:nvPr/>
        </p:nvSpPr>
        <p:spPr>
          <a:xfrm>
            <a:off x="9060436" y="4124603"/>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2400">
                <a:solidFill>
                  <a:srgbClr val="333333"/>
                </a:solidFill>
                <a:ea typeface="Inter" pitchFamily="34" charset="-122"/>
                <a:cs typeface="Inter" pitchFamily="34" charset="-120"/>
              </a:rPr>
              <a:t>Fenugreek</a:t>
            </a:r>
            <a:endParaRPr lang="en-US" sz="2400"/>
          </a:p>
        </p:txBody>
      </p:sp>
      <p:sp>
        <p:nvSpPr>
          <p:cNvPr id="41" name="Text 10">
            <a:extLst>
              <a:ext uri="{FF2B5EF4-FFF2-40B4-BE49-F238E27FC236}">
                <a16:creationId xmlns:a16="http://schemas.microsoft.com/office/drawing/2014/main" id="{FA08C1E9-8AB9-459C-AA8C-A1F91E09C8E2}"/>
              </a:ext>
            </a:extLst>
          </p:cNvPr>
          <p:cNvSpPr/>
          <p:nvPr/>
        </p:nvSpPr>
        <p:spPr>
          <a:xfrm>
            <a:off x="9060436" y="4511556"/>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2400">
                <a:solidFill>
                  <a:srgbClr val="333333"/>
                </a:solidFill>
                <a:ea typeface="Inter" pitchFamily="34" charset="-122"/>
                <a:cs typeface="Inter" pitchFamily="34" charset="-120"/>
              </a:rPr>
              <a:t>Quinoa</a:t>
            </a:r>
            <a:endParaRPr lang="en-US" sz="2400"/>
          </a:p>
        </p:txBody>
      </p:sp>
      <p:sp>
        <p:nvSpPr>
          <p:cNvPr id="42" name="Text 11">
            <a:extLst>
              <a:ext uri="{FF2B5EF4-FFF2-40B4-BE49-F238E27FC236}">
                <a16:creationId xmlns:a16="http://schemas.microsoft.com/office/drawing/2014/main" id="{BD847EFC-8E29-459C-894F-8194E6D0F6F7}"/>
              </a:ext>
            </a:extLst>
          </p:cNvPr>
          <p:cNvSpPr/>
          <p:nvPr/>
        </p:nvSpPr>
        <p:spPr>
          <a:xfrm>
            <a:off x="9060436" y="4898509"/>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2400">
                <a:solidFill>
                  <a:srgbClr val="333333"/>
                </a:solidFill>
                <a:ea typeface="Inter" pitchFamily="34" charset="-122"/>
                <a:cs typeface="Inter" pitchFamily="34" charset="-120"/>
              </a:rPr>
              <a:t>Wheat and barley</a:t>
            </a:r>
            <a:endParaRPr lang="en-US" sz="2400"/>
          </a:p>
        </p:txBody>
      </p:sp>
      <p:sp>
        <p:nvSpPr>
          <p:cNvPr id="43" name="Text 12">
            <a:extLst>
              <a:ext uri="{FF2B5EF4-FFF2-40B4-BE49-F238E27FC236}">
                <a16:creationId xmlns:a16="http://schemas.microsoft.com/office/drawing/2014/main" id="{E7D914AF-6240-4BA9-BBCF-D8E975527222}"/>
              </a:ext>
            </a:extLst>
          </p:cNvPr>
          <p:cNvSpPr/>
          <p:nvPr/>
        </p:nvSpPr>
        <p:spPr>
          <a:xfrm>
            <a:off x="9060436" y="5285463"/>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2400">
                <a:solidFill>
                  <a:srgbClr val="333333"/>
                </a:solidFill>
                <a:ea typeface="Inter" pitchFamily="34" charset="-122"/>
                <a:cs typeface="Inter" pitchFamily="34" charset="-120"/>
              </a:rPr>
              <a:t>Radish</a:t>
            </a:r>
            <a:endParaRPr lang="en-US" sz="2400"/>
          </a:p>
        </p:txBody>
      </p:sp>
    </p:spTree>
    <p:extLst>
      <p:ext uri="{BB962C8B-B14F-4D97-AF65-F5344CB8AC3E}">
        <p14:creationId xmlns:p14="http://schemas.microsoft.com/office/powerpoint/2010/main" val="1866802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04F949FF-4461-46A5-98AD-1751F814E812}"/>
              </a:ext>
            </a:extLst>
          </p:cNvPr>
          <p:cNvSpPr/>
          <p:nvPr/>
        </p:nvSpPr>
        <p:spPr>
          <a:xfrm>
            <a:off x="222290" y="191929"/>
            <a:ext cx="10678358" cy="620078"/>
          </a:xfrm>
          <a:prstGeom prst="rect">
            <a:avLst/>
          </a:prstGeom>
          <a:noFill/>
          <a:ln/>
        </p:spPr>
        <p:txBody>
          <a:bodyPr wrap="none" lIns="0" tIns="0" rIns="0" bIns="0" rtlCol="0" anchor="t"/>
          <a:lstStyle/>
          <a:p>
            <a:pPr>
              <a:lnSpc>
                <a:spcPts val="4850"/>
              </a:lnSpc>
            </a:pPr>
            <a:r>
              <a:rPr lang="en-US" sz="3600" b="1">
                <a:solidFill>
                  <a:srgbClr val="92D050"/>
                </a:solidFill>
                <a:ea typeface="Nunito Sans Bold" pitchFamily="34" charset="-122"/>
              </a:rPr>
              <a:t>Enzymatic Transformation During Germination</a:t>
            </a:r>
          </a:p>
        </p:txBody>
      </p:sp>
      <p:pic>
        <p:nvPicPr>
          <p:cNvPr id="3" name="Image 0" descr="preencoded.png">
            <a:extLst>
              <a:ext uri="{FF2B5EF4-FFF2-40B4-BE49-F238E27FC236}">
                <a16:creationId xmlns:a16="http://schemas.microsoft.com/office/drawing/2014/main" id="{0187C72C-13DD-45FA-B900-DABED34361CC}"/>
              </a:ext>
            </a:extLst>
          </p:cNvPr>
          <p:cNvPicPr>
            <a:picLocks noChangeAspect="1"/>
          </p:cNvPicPr>
          <p:nvPr/>
        </p:nvPicPr>
        <p:blipFill>
          <a:blip r:embed="rId3"/>
          <a:stretch>
            <a:fillRect/>
          </a:stretch>
        </p:blipFill>
        <p:spPr>
          <a:xfrm>
            <a:off x="117395" y="1003876"/>
            <a:ext cx="4347567" cy="793790"/>
          </a:xfrm>
          <a:prstGeom prst="rect">
            <a:avLst/>
          </a:prstGeom>
          <a:solidFill>
            <a:schemeClr val="accent3"/>
          </a:solidFill>
          <a:ln>
            <a:solidFill>
              <a:schemeClr val="accent2"/>
            </a:solidFill>
          </a:ln>
        </p:spPr>
      </p:pic>
      <p:sp>
        <p:nvSpPr>
          <p:cNvPr id="4" name="Text 1">
            <a:extLst>
              <a:ext uri="{FF2B5EF4-FFF2-40B4-BE49-F238E27FC236}">
                <a16:creationId xmlns:a16="http://schemas.microsoft.com/office/drawing/2014/main" id="{99EEC8F7-1AE5-46F3-B6B7-3A1153CF0939}"/>
              </a:ext>
            </a:extLst>
          </p:cNvPr>
          <p:cNvSpPr/>
          <p:nvPr/>
        </p:nvSpPr>
        <p:spPr>
          <a:xfrm>
            <a:off x="315753" y="1996024"/>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Amylases</a:t>
            </a:r>
            <a:endParaRPr lang="en-US" sz="2400"/>
          </a:p>
        </p:txBody>
      </p:sp>
      <p:sp>
        <p:nvSpPr>
          <p:cNvPr id="5" name="Text 2">
            <a:extLst>
              <a:ext uri="{FF2B5EF4-FFF2-40B4-BE49-F238E27FC236}">
                <a16:creationId xmlns:a16="http://schemas.microsoft.com/office/drawing/2014/main" id="{1C020079-8E44-42C6-9399-F99DD366A4F6}"/>
              </a:ext>
            </a:extLst>
          </p:cNvPr>
          <p:cNvSpPr/>
          <p:nvPr/>
        </p:nvSpPr>
        <p:spPr>
          <a:xfrm>
            <a:off x="315753" y="2425244"/>
            <a:ext cx="3950851" cy="127015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Break down complex starches into simpler sugars, increasing carbohydrate digestibility and providing natural sweetness</a:t>
            </a:r>
            <a:endParaRPr lang="en-US" sz="2400"/>
          </a:p>
        </p:txBody>
      </p:sp>
      <p:pic>
        <p:nvPicPr>
          <p:cNvPr id="6" name="Image 1" descr="preencoded.png">
            <a:extLst>
              <a:ext uri="{FF2B5EF4-FFF2-40B4-BE49-F238E27FC236}">
                <a16:creationId xmlns:a16="http://schemas.microsoft.com/office/drawing/2014/main" id="{54B76F38-C710-4FB7-9148-7B20B621BEF5}"/>
              </a:ext>
            </a:extLst>
          </p:cNvPr>
          <p:cNvPicPr>
            <a:picLocks noChangeAspect="1"/>
          </p:cNvPicPr>
          <p:nvPr/>
        </p:nvPicPr>
        <p:blipFill>
          <a:blip r:embed="rId4"/>
          <a:stretch>
            <a:fillRect/>
          </a:stretch>
        </p:blipFill>
        <p:spPr>
          <a:xfrm>
            <a:off x="4663320" y="1160563"/>
            <a:ext cx="4347567" cy="793790"/>
          </a:xfrm>
          <a:prstGeom prst="rect">
            <a:avLst/>
          </a:prstGeom>
          <a:solidFill>
            <a:schemeClr val="accent3"/>
          </a:solidFill>
          <a:ln>
            <a:solidFill>
              <a:schemeClr val="accent2"/>
            </a:solidFill>
          </a:ln>
        </p:spPr>
      </p:pic>
      <p:sp>
        <p:nvSpPr>
          <p:cNvPr id="7" name="Text 3">
            <a:extLst>
              <a:ext uri="{FF2B5EF4-FFF2-40B4-BE49-F238E27FC236}">
                <a16:creationId xmlns:a16="http://schemas.microsoft.com/office/drawing/2014/main" id="{5DCE2ED9-1297-49F2-8E80-77E57A4EFB1A}"/>
              </a:ext>
            </a:extLst>
          </p:cNvPr>
          <p:cNvSpPr/>
          <p:nvPr/>
        </p:nvSpPr>
        <p:spPr>
          <a:xfrm>
            <a:off x="4861678" y="2152711"/>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Proteases</a:t>
            </a:r>
            <a:endParaRPr lang="en-US" sz="2400"/>
          </a:p>
        </p:txBody>
      </p:sp>
      <p:sp>
        <p:nvSpPr>
          <p:cNvPr id="8" name="Text 4">
            <a:extLst>
              <a:ext uri="{FF2B5EF4-FFF2-40B4-BE49-F238E27FC236}">
                <a16:creationId xmlns:a16="http://schemas.microsoft.com/office/drawing/2014/main" id="{D4169A28-BA7F-40AA-9CE8-AE01AAC37DFB}"/>
              </a:ext>
            </a:extLst>
          </p:cNvPr>
          <p:cNvSpPr/>
          <p:nvPr/>
        </p:nvSpPr>
        <p:spPr>
          <a:xfrm>
            <a:off x="4861678" y="2581931"/>
            <a:ext cx="3950851" cy="127015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Hydrolyze storage proteins into smaller peptides and free amino acids, improving protein digestibility and essential amino acid availability</a:t>
            </a:r>
            <a:endParaRPr lang="en-US" sz="2400"/>
          </a:p>
        </p:txBody>
      </p:sp>
      <p:sp>
        <p:nvSpPr>
          <p:cNvPr id="9" name="Text 5">
            <a:extLst>
              <a:ext uri="{FF2B5EF4-FFF2-40B4-BE49-F238E27FC236}">
                <a16:creationId xmlns:a16="http://schemas.microsoft.com/office/drawing/2014/main" id="{6816B8CE-E2DA-4C36-8EDC-A9B839126A62}"/>
              </a:ext>
            </a:extLst>
          </p:cNvPr>
          <p:cNvSpPr/>
          <p:nvPr/>
        </p:nvSpPr>
        <p:spPr>
          <a:xfrm>
            <a:off x="7829727" y="4918234"/>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Phytases</a:t>
            </a:r>
            <a:endParaRPr lang="en-US" sz="2400"/>
          </a:p>
        </p:txBody>
      </p:sp>
      <p:sp>
        <p:nvSpPr>
          <p:cNvPr id="10" name="Text 6">
            <a:extLst>
              <a:ext uri="{FF2B5EF4-FFF2-40B4-BE49-F238E27FC236}">
                <a16:creationId xmlns:a16="http://schemas.microsoft.com/office/drawing/2014/main" id="{7900BF45-3296-45FA-BD9D-1C290A1E1C08}"/>
              </a:ext>
            </a:extLst>
          </p:cNvPr>
          <p:cNvSpPr/>
          <p:nvPr/>
        </p:nvSpPr>
        <p:spPr>
          <a:xfrm>
            <a:off x="7829727" y="5347454"/>
            <a:ext cx="3950851" cy="95261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Degrade phytates and antinutritional factors that bind minerals, enhancing mineral bioavailability</a:t>
            </a:r>
            <a:endParaRPr lang="en-US" sz="2400"/>
          </a:p>
        </p:txBody>
      </p:sp>
      <p:pic>
        <p:nvPicPr>
          <p:cNvPr id="12" name="Image 2" descr="preencoded.png">
            <a:extLst>
              <a:ext uri="{FF2B5EF4-FFF2-40B4-BE49-F238E27FC236}">
                <a16:creationId xmlns:a16="http://schemas.microsoft.com/office/drawing/2014/main" id="{1AE453F9-3F00-4BD8-BC0E-E5410F87AD42}"/>
              </a:ext>
            </a:extLst>
          </p:cNvPr>
          <p:cNvPicPr>
            <a:picLocks noChangeAspect="1"/>
          </p:cNvPicPr>
          <p:nvPr/>
        </p:nvPicPr>
        <p:blipFill>
          <a:blip r:embed="rId5"/>
          <a:stretch>
            <a:fillRect/>
          </a:stretch>
        </p:blipFill>
        <p:spPr>
          <a:xfrm>
            <a:off x="7631489" y="3926086"/>
            <a:ext cx="4347567" cy="793790"/>
          </a:xfrm>
          <a:prstGeom prst="rect">
            <a:avLst/>
          </a:prstGeom>
          <a:solidFill>
            <a:schemeClr val="accent3"/>
          </a:solidFill>
          <a:ln>
            <a:solidFill>
              <a:schemeClr val="accent2"/>
            </a:solidFill>
          </a:ln>
        </p:spPr>
      </p:pic>
      <p:grpSp>
        <p:nvGrpSpPr>
          <p:cNvPr id="13" name="Group 23">
            <a:extLst>
              <a:ext uri="{FF2B5EF4-FFF2-40B4-BE49-F238E27FC236}">
                <a16:creationId xmlns:a16="http://schemas.microsoft.com/office/drawing/2014/main" id="{F686B39D-4571-4591-A52D-2F2001FB226F}"/>
              </a:ext>
            </a:extLst>
          </p:cNvPr>
          <p:cNvGrpSpPr/>
          <p:nvPr/>
        </p:nvGrpSpPr>
        <p:grpSpPr>
          <a:xfrm>
            <a:off x="117395" y="4962912"/>
            <a:ext cx="1020523" cy="1782423"/>
            <a:chOff x="4413794" y="4725223"/>
            <a:chExt cx="421607" cy="978622"/>
          </a:xfrm>
        </p:grpSpPr>
        <p:grpSp>
          <p:nvGrpSpPr>
            <p:cNvPr id="14" name="Graphic 2">
              <a:extLst>
                <a:ext uri="{FF2B5EF4-FFF2-40B4-BE49-F238E27FC236}">
                  <a16:creationId xmlns:a16="http://schemas.microsoft.com/office/drawing/2014/main" id="{703EA8A2-BC81-4C82-B368-2C53F6C8EEF8}"/>
                </a:ext>
              </a:extLst>
            </p:cNvPr>
            <p:cNvGrpSpPr/>
            <p:nvPr/>
          </p:nvGrpSpPr>
          <p:grpSpPr>
            <a:xfrm>
              <a:off x="4413794" y="4757590"/>
              <a:ext cx="421607" cy="535957"/>
              <a:chOff x="4413794" y="4757590"/>
              <a:chExt cx="421607" cy="535957"/>
            </a:xfrm>
            <a:solidFill>
              <a:srgbClr val="75B543"/>
            </a:solidFill>
          </p:grpSpPr>
          <p:sp>
            <p:nvSpPr>
              <p:cNvPr id="22" name="Freeform 15">
                <a:extLst>
                  <a:ext uri="{FF2B5EF4-FFF2-40B4-BE49-F238E27FC236}">
                    <a16:creationId xmlns:a16="http://schemas.microsoft.com/office/drawing/2014/main" id="{3CC170B0-6BB2-410C-A37F-307293020065}"/>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sz="2400"/>
              </a:p>
            </p:txBody>
          </p:sp>
          <p:sp>
            <p:nvSpPr>
              <p:cNvPr id="23" name="Freeform 16">
                <a:extLst>
                  <a:ext uri="{FF2B5EF4-FFF2-40B4-BE49-F238E27FC236}">
                    <a16:creationId xmlns:a16="http://schemas.microsoft.com/office/drawing/2014/main" id="{B501D5CF-05F5-48F8-BB94-618ABD98256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sz="2400"/>
              </a:p>
            </p:txBody>
          </p:sp>
        </p:grpSp>
        <p:grpSp>
          <p:nvGrpSpPr>
            <p:cNvPr id="15" name="Graphic 2">
              <a:extLst>
                <a:ext uri="{FF2B5EF4-FFF2-40B4-BE49-F238E27FC236}">
                  <a16:creationId xmlns:a16="http://schemas.microsoft.com/office/drawing/2014/main" id="{B5F00F5F-8E9C-4EDC-B604-2DE35509EA9E}"/>
                </a:ext>
              </a:extLst>
            </p:cNvPr>
            <p:cNvGrpSpPr/>
            <p:nvPr/>
          </p:nvGrpSpPr>
          <p:grpSpPr>
            <a:xfrm>
              <a:off x="4539076" y="4725223"/>
              <a:ext cx="126381" cy="222760"/>
              <a:chOff x="4539076" y="4725223"/>
              <a:chExt cx="126381" cy="222760"/>
            </a:xfrm>
            <a:solidFill>
              <a:srgbClr val="81CCB2"/>
            </a:solidFill>
          </p:grpSpPr>
          <p:sp>
            <p:nvSpPr>
              <p:cNvPr id="18" name="Freeform 7">
                <a:extLst>
                  <a:ext uri="{FF2B5EF4-FFF2-40B4-BE49-F238E27FC236}">
                    <a16:creationId xmlns:a16="http://schemas.microsoft.com/office/drawing/2014/main" id="{EA8538DE-A94E-4590-98C2-8794452A9054}"/>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sz="2400"/>
              </a:p>
            </p:txBody>
          </p:sp>
          <p:sp>
            <p:nvSpPr>
              <p:cNvPr id="19" name="Freeform 8">
                <a:extLst>
                  <a:ext uri="{FF2B5EF4-FFF2-40B4-BE49-F238E27FC236}">
                    <a16:creationId xmlns:a16="http://schemas.microsoft.com/office/drawing/2014/main" id="{E5980CE1-8D37-4EFF-871C-5EA60263BED4}"/>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sz="2400"/>
              </a:p>
            </p:txBody>
          </p:sp>
          <p:sp>
            <p:nvSpPr>
              <p:cNvPr id="20" name="Freeform 9">
                <a:extLst>
                  <a:ext uri="{FF2B5EF4-FFF2-40B4-BE49-F238E27FC236}">
                    <a16:creationId xmlns:a16="http://schemas.microsoft.com/office/drawing/2014/main" id="{BBF476B8-A357-4EFB-8C36-D8EF5C665D2F}"/>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sz="2400"/>
              </a:p>
            </p:txBody>
          </p:sp>
          <p:sp>
            <p:nvSpPr>
              <p:cNvPr id="21" name="Freeform 10">
                <a:extLst>
                  <a:ext uri="{FF2B5EF4-FFF2-40B4-BE49-F238E27FC236}">
                    <a16:creationId xmlns:a16="http://schemas.microsoft.com/office/drawing/2014/main" id="{B26479AC-A33A-4826-AB25-56F2B66395C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sz="2400"/>
              </a:p>
            </p:txBody>
          </p:sp>
        </p:grpSp>
        <p:sp>
          <p:nvSpPr>
            <p:cNvPr id="16" name="Freeform 4">
              <a:extLst>
                <a:ext uri="{FF2B5EF4-FFF2-40B4-BE49-F238E27FC236}">
                  <a16:creationId xmlns:a16="http://schemas.microsoft.com/office/drawing/2014/main" id="{61E02DB3-0A58-453C-9C67-9E9D9CCCF129}"/>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sz="2400"/>
            </a:p>
          </p:txBody>
        </p:sp>
        <p:sp>
          <p:nvSpPr>
            <p:cNvPr id="17" name="Freeform 5">
              <a:extLst>
                <a:ext uri="{FF2B5EF4-FFF2-40B4-BE49-F238E27FC236}">
                  <a16:creationId xmlns:a16="http://schemas.microsoft.com/office/drawing/2014/main" id="{E8E2E450-0E85-45A9-8A4F-1C7D14C9B75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sz="2400"/>
            </a:p>
          </p:txBody>
        </p:sp>
      </p:grpSp>
    </p:spTree>
    <p:extLst>
      <p:ext uri="{BB962C8B-B14F-4D97-AF65-F5344CB8AC3E}">
        <p14:creationId xmlns:p14="http://schemas.microsoft.com/office/powerpoint/2010/main" val="4147132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36C5AF5E-E4DF-4C83-99BE-B696E8878490}"/>
              </a:ext>
            </a:extLst>
          </p:cNvPr>
          <p:cNvSpPr/>
          <p:nvPr/>
        </p:nvSpPr>
        <p:spPr>
          <a:xfrm>
            <a:off x="2124083" y="794882"/>
            <a:ext cx="3360307"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Digestive Health</a:t>
            </a:r>
            <a:endParaRPr lang="en-US" sz="2400"/>
          </a:p>
        </p:txBody>
      </p:sp>
      <p:sp>
        <p:nvSpPr>
          <p:cNvPr id="4" name="Text 2">
            <a:extLst>
              <a:ext uri="{FF2B5EF4-FFF2-40B4-BE49-F238E27FC236}">
                <a16:creationId xmlns:a16="http://schemas.microsoft.com/office/drawing/2014/main" id="{FD83AD97-1CFB-4580-8290-8A86C5C6F49C}"/>
              </a:ext>
            </a:extLst>
          </p:cNvPr>
          <p:cNvSpPr/>
          <p:nvPr/>
        </p:nvSpPr>
        <p:spPr>
          <a:xfrm>
            <a:off x="2124082" y="1224102"/>
            <a:ext cx="4164543" cy="127015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Increases nutrient bioavailability and reduces compounds causing gastrointestinal discomfort</a:t>
            </a:r>
            <a:endParaRPr lang="en-US" sz="2400"/>
          </a:p>
        </p:txBody>
      </p:sp>
      <p:sp>
        <p:nvSpPr>
          <p:cNvPr id="5" name="Text 3">
            <a:extLst>
              <a:ext uri="{FF2B5EF4-FFF2-40B4-BE49-F238E27FC236}">
                <a16:creationId xmlns:a16="http://schemas.microsoft.com/office/drawing/2014/main" id="{CB45B3D7-F2A6-4182-B982-C161CCE183C3}"/>
              </a:ext>
            </a:extLst>
          </p:cNvPr>
          <p:cNvSpPr/>
          <p:nvPr/>
        </p:nvSpPr>
        <p:spPr>
          <a:xfrm>
            <a:off x="6456445" y="813291"/>
            <a:ext cx="4051173"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Blood Glucose Regulation</a:t>
            </a:r>
            <a:endParaRPr lang="en-US" sz="2400"/>
          </a:p>
        </p:txBody>
      </p:sp>
      <p:sp>
        <p:nvSpPr>
          <p:cNvPr id="6" name="Text 4">
            <a:extLst>
              <a:ext uri="{FF2B5EF4-FFF2-40B4-BE49-F238E27FC236}">
                <a16:creationId xmlns:a16="http://schemas.microsoft.com/office/drawing/2014/main" id="{9F42ACB4-DA99-494D-9050-8E6DEE5F343C}"/>
              </a:ext>
            </a:extLst>
          </p:cNvPr>
          <p:cNvSpPr/>
          <p:nvPr/>
        </p:nvSpPr>
        <p:spPr>
          <a:xfrm>
            <a:off x="6456444" y="1242511"/>
            <a:ext cx="4164543" cy="95261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Breaks down starch into simple sugars, modifying glycemic response positively</a:t>
            </a:r>
            <a:endParaRPr lang="en-US" sz="2400"/>
          </a:p>
        </p:txBody>
      </p:sp>
      <p:sp>
        <p:nvSpPr>
          <p:cNvPr id="7" name="Text 5">
            <a:extLst>
              <a:ext uri="{FF2B5EF4-FFF2-40B4-BE49-F238E27FC236}">
                <a16:creationId xmlns:a16="http://schemas.microsoft.com/office/drawing/2014/main" id="{48D158A1-B857-4B53-8D2C-60D49B1D59F8}"/>
              </a:ext>
            </a:extLst>
          </p:cNvPr>
          <p:cNvSpPr/>
          <p:nvPr/>
        </p:nvSpPr>
        <p:spPr>
          <a:xfrm>
            <a:off x="2135959" y="4995974"/>
            <a:ext cx="3360307"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Antioxidant Activity</a:t>
            </a:r>
            <a:endParaRPr lang="en-US" sz="2400"/>
          </a:p>
        </p:txBody>
      </p:sp>
      <p:sp>
        <p:nvSpPr>
          <p:cNvPr id="8" name="Text 6">
            <a:extLst>
              <a:ext uri="{FF2B5EF4-FFF2-40B4-BE49-F238E27FC236}">
                <a16:creationId xmlns:a16="http://schemas.microsoft.com/office/drawing/2014/main" id="{E551D2B1-39D2-49C4-8E9D-10C8DB9277B1}"/>
              </a:ext>
            </a:extLst>
          </p:cNvPr>
          <p:cNvSpPr/>
          <p:nvPr/>
        </p:nvSpPr>
        <p:spPr>
          <a:xfrm>
            <a:off x="2135958" y="5425194"/>
            <a:ext cx="4164543" cy="95261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Higher phenolic compounds reduce oxidative stress and inflammation</a:t>
            </a:r>
            <a:endParaRPr lang="en-US" sz="2400"/>
          </a:p>
        </p:txBody>
      </p:sp>
      <p:sp>
        <p:nvSpPr>
          <p:cNvPr id="9" name="Text 7">
            <a:extLst>
              <a:ext uri="{FF2B5EF4-FFF2-40B4-BE49-F238E27FC236}">
                <a16:creationId xmlns:a16="http://schemas.microsoft.com/office/drawing/2014/main" id="{2D8B57EF-A1BB-45FE-A169-FB23616771D4}"/>
              </a:ext>
            </a:extLst>
          </p:cNvPr>
          <p:cNvSpPr/>
          <p:nvPr/>
        </p:nvSpPr>
        <p:spPr>
          <a:xfrm>
            <a:off x="6726741" y="5064256"/>
            <a:ext cx="3360307" cy="310158"/>
          </a:xfrm>
          <a:prstGeom prst="rect">
            <a:avLst/>
          </a:prstGeom>
          <a:noFill/>
          <a:ln/>
        </p:spPr>
        <p:txBody>
          <a:bodyPr wrap="none" lIns="0" tIns="0" rIns="0" bIns="0" rtlCol="0" anchor="t"/>
          <a:lstStyle/>
          <a:p>
            <a:pPr marL="0" indent="0" algn="l">
              <a:lnSpc>
                <a:spcPts val="2400"/>
              </a:lnSpc>
              <a:buNone/>
            </a:pPr>
            <a:r>
              <a:rPr lang="en-US" sz="2400" b="1">
                <a:solidFill>
                  <a:srgbClr val="333333"/>
                </a:solidFill>
                <a:ea typeface="Nunito Sans Bold" pitchFamily="34" charset="-122"/>
                <a:cs typeface="Nunito Sans Bold" pitchFamily="34" charset="-120"/>
              </a:rPr>
              <a:t>Immune Support</a:t>
            </a:r>
            <a:endParaRPr lang="en-US" sz="2400"/>
          </a:p>
        </p:txBody>
      </p:sp>
      <p:sp>
        <p:nvSpPr>
          <p:cNvPr id="10" name="Text 8">
            <a:extLst>
              <a:ext uri="{FF2B5EF4-FFF2-40B4-BE49-F238E27FC236}">
                <a16:creationId xmlns:a16="http://schemas.microsoft.com/office/drawing/2014/main" id="{B92F1EB4-EA93-404C-82C1-8D44139C251F}"/>
              </a:ext>
            </a:extLst>
          </p:cNvPr>
          <p:cNvSpPr/>
          <p:nvPr/>
        </p:nvSpPr>
        <p:spPr>
          <a:xfrm>
            <a:off x="6726741" y="5493476"/>
            <a:ext cx="4164704" cy="952619"/>
          </a:xfrm>
          <a:prstGeom prst="rect">
            <a:avLst/>
          </a:prstGeom>
          <a:noFill/>
          <a:ln/>
        </p:spPr>
        <p:txBody>
          <a:bodyPr wrap="square" lIns="0" tIns="0" rIns="0" bIns="0" rtlCol="0" anchor="t"/>
          <a:lstStyle/>
          <a:p>
            <a:pPr marL="0" indent="0" algn="l">
              <a:lnSpc>
                <a:spcPts val="2500"/>
              </a:lnSpc>
              <a:buNone/>
            </a:pPr>
            <a:r>
              <a:rPr lang="en-US" sz="2400">
                <a:solidFill>
                  <a:srgbClr val="333333"/>
                </a:solidFill>
                <a:ea typeface="Inter" pitchFamily="34" charset="-122"/>
                <a:cs typeface="Inter" pitchFamily="34" charset="-120"/>
              </a:rPr>
              <a:t>Enhanced vitamins, minerals, and bioactive peptides support overall health</a:t>
            </a:r>
            <a:endParaRPr lang="en-US" sz="2400"/>
          </a:p>
        </p:txBody>
      </p:sp>
      <p:sp>
        <p:nvSpPr>
          <p:cNvPr id="25" name="Text 0">
            <a:extLst>
              <a:ext uri="{FF2B5EF4-FFF2-40B4-BE49-F238E27FC236}">
                <a16:creationId xmlns:a16="http://schemas.microsoft.com/office/drawing/2014/main" id="{5D3C2551-FD5D-4D9B-AC0E-7896FA1F9C16}"/>
              </a:ext>
            </a:extLst>
          </p:cNvPr>
          <p:cNvSpPr/>
          <p:nvPr/>
        </p:nvSpPr>
        <p:spPr>
          <a:xfrm>
            <a:off x="88940" y="151448"/>
            <a:ext cx="5745242" cy="620078"/>
          </a:xfrm>
          <a:prstGeom prst="rect">
            <a:avLst/>
          </a:prstGeom>
          <a:noFill/>
          <a:ln/>
        </p:spPr>
        <p:txBody>
          <a:bodyPr wrap="none" lIns="0" tIns="0" rIns="0" bIns="0" rtlCol="0" anchor="t"/>
          <a:lstStyle/>
          <a:p>
            <a:pPr>
              <a:lnSpc>
                <a:spcPts val="4850"/>
              </a:lnSpc>
            </a:pPr>
            <a:r>
              <a:rPr lang="en-US" sz="3600" b="1">
                <a:solidFill>
                  <a:srgbClr val="92D050"/>
                </a:solidFill>
                <a:ea typeface="Nunito Sans Bold" pitchFamily="34" charset="-122"/>
              </a:rPr>
              <a:t>Health Benefits of Sprouted Foods</a:t>
            </a:r>
          </a:p>
        </p:txBody>
      </p:sp>
      <p:pic>
        <p:nvPicPr>
          <p:cNvPr id="26" name="Image 0" descr="preencoded.png">
            <a:extLst>
              <a:ext uri="{FF2B5EF4-FFF2-40B4-BE49-F238E27FC236}">
                <a16:creationId xmlns:a16="http://schemas.microsoft.com/office/drawing/2014/main" id="{107394CF-AAA5-4635-8278-5B8E3FF12DD8}"/>
              </a:ext>
            </a:extLst>
          </p:cNvPr>
          <p:cNvPicPr>
            <a:picLocks noChangeAspect="1"/>
          </p:cNvPicPr>
          <p:nvPr/>
        </p:nvPicPr>
        <p:blipFill>
          <a:blip r:embed="rId3"/>
          <a:stretch>
            <a:fillRect/>
          </a:stretch>
        </p:blipFill>
        <p:spPr>
          <a:xfrm>
            <a:off x="0" y="2599319"/>
            <a:ext cx="12192000" cy="2051685"/>
          </a:xfrm>
          <a:prstGeom prst="rect">
            <a:avLst/>
          </a:prstGeom>
        </p:spPr>
      </p:pic>
      <p:grpSp>
        <p:nvGrpSpPr>
          <p:cNvPr id="12" name="Group 23">
            <a:extLst>
              <a:ext uri="{FF2B5EF4-FFF2-40B4-BE49-F238E27FC236}">
                <a16:creationId xmlns:a16="http://schemas.microsoft.com/office/drawing/2014/main" id="{CF4C655F-2B4E-492E-9FB9-ED7C605A8757}"/>
              </a:ext>
            </a:extLst>
          </p:cNvPr>
          <p:cNvGrpSpPr/>
          <p:nvPr/>
        </p:nvGrpSpPr>
        <p:grpSpPr>
          <a:xfrm>
            <a:off x="10681634" y="269905"/>
            <a:ext cx="1020523" cy="1782423"/>
            <a:chOff x="4413794" y="4725223"/>
            <a:chExt cx="421607" cy="978622"/>
          </a:xfrm>
        </p:grpSpPr>
        <p:grpSp>
          <p:nvGrpSpPr>
            <p:cNvPr id="13" name="Graphic 2">
              <a:extLst>
                <a:ext uri="{FF2B5EF4-FFF2-40B4-BE49-F238E27FC236}">
                  <a16:creationId xmlns:a16="http://schemas.microsoft.com/office/drawing/2014/main" id="{65652CEC-E8CE-4B59-9988-12C67BEC783E}"/>
                </a:ext>
              </a:extLst>
            </p:cNvPr>
            <p:cNvGrpSpPr/>
            <p:nvPr/>
          </p:nvGrpSpPr>
          <p:grpSpPr>
            <a:xfrm>
              <a:off x="4413794" y="4757590"/>
              <a:ext cx="421607" cy="535957"/>
              <a:chOff x="4413794" y="4757590"/>
              <a:chExt cx="421607" cy="535957"/>
            </a:xfrm>
            <a:solidFill>
              <a:srgbClr val="75B543"/>
            </a:solidFill>
          </p:grpSpPr>
          <p:sp>
            <p:nvSpPr>
              <p:cNvPr id="21" name="Freeform 15">
                <a:extLst>
                  <a:ext uri="{FF2B5EF4-FFF2-40B4-BE49-F238E27FC236}">
                    <a16:creationId xmlns:a16="http://schemas.microsoft.com/office/drawing/2014/main" id="{57864B08-2891-4ED3-A49E-BA470F0B4731}"/>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22" name="Freeform 16">
                <a:extLst>
                  <a:ext uri="{FF2B5EF4-FFF2-40B4-BE49-F238E27FC236}">
                    <a16:creationId xmlns:a16="http://schemas.microsoft.com/office/drawing/2014/main" id="{2F2ADEC7-F017-49C3-9F8F-2D7A04132E77}"/>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14" name="Graphic 2">
              <a:extLst>
                <a:ext uri="{FF2B5EF4-FFF2-40B4-BE49-F238E27FC236}">
                  <a16:creationId xmlns:a16="http://schemas.microsoft.com/office/drawing/2014/main" id="{C83A5D11-D660-4EED-9F53-05747B4553C3}"/>
                </a:ext>
              </a:extLst>
            </p:cNvPr>
            <p:cNvGrpSpPr/>
            <p:nvPr/>
          </p:nvGrpSpPr>
          <p:grpSpPr>
            <a:xfrm>
              <a:off x="4539076" y="4725223"/>
              <a:ext cx="126381" cy="222760"/>
              <a:chOff x="4539076" y="4725223"/>
              <a:chExt cx="126381" cy="222760"/>
            </a:xfrm>
            <a:solidFill>
              <a:srgbClr val="81CCB2"/>
            </a:solidFill>
          </p:grpSpPr>
          <p:sp>
            <p:nvSpPr>
              <p:cNvPr id="17" name="Freeform 7">
                <a:extLst>
                  <a:ext uri="{FF2B5EF4-FFF2-40B4-BE49-F238E27FC236}">
                    <a16:creationId xmlns:a16="http://schemas.microsoft.com/office/drawing/2014/main" id="{C2787D0D-CFE8-41AB-AB1F-E358B0366C2E}"/>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18" name="Freeform 8">
                <a:extLst>
                  <a:ext uri="{FF2B5EF4-FFF2-40B4-BE49-F238E27FC236}">
                    <a16:creationId xmlns:a16="http://schemas.microsoft.com/office/drawing/2014/main" id="{C10BEF3F-A0A4-4ED2-B577-91C69C042D1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19" name="Freeform 9">
                <a:extLst>
                  <a:ext uri="{FF2B5EF4-FFF2-40B4-BE49-F238E27FC236}">
                    <a16:creationId xmlns:a16="http://schemas.microsoft.com/office/drawing/2014/main" id="{6680D25F-3544-4CFE-9C67-4E8AFE00C905}"/>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20" name="Freeform 10">
                <a:extLst>
                  <a:ext uri="{FF2B5EF4-FFF2-40B4-BE49-F238E27FC236}">
                    <a16:creationId xmlns:a16="http://schemas.microsoft.com/office/drawing/2014/main" id="{A67E12D6-688D-458D-A69F-6085C8FD671D}"/>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15" name="Freeform 4">
              <a:extLst>
                <a:ext uri="{FF2B5EF4-FFF2-40B4-BE49-F238E27FC236}">
                  <a16:creationId xmlns:a16="http://schemas.microsoft.com/office/drawing/2014/main" id="{704E320B-A9A4-4F48-91BA-1467A3B687DF}"/>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16" name="Freeform 5">
              <a:extLst>
                <a:ext uri="{FF2B5EF4-FFF2-40B4-BE49-F238E27FC236}">
                  <a16:creationId xmlns:a16="http://schemas.microsoft.com/office/drawing/2014/main" id="{EB00CD76-1214-4C97-A2FD-34D3D3F5260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grpSp>
        <p:nvGrpSpPr>
          <p:cNvPr id="23" name="Group 23">
            <a:extLst>
              <a:ext uri="{FF2B5EF4-FFF2-40B4-BE49-F238E27FC236}">
                <a16:creationId xmlns:a16="http://schemas.microsoft.com/office/drawing/2014/main" id="{7245D7EF-6E30-4FCD-A001-24C1DD17107A}"/>
              </a:ext>
            </a:extLst>
          </p:cNvPr>
          <p:cNvGrpSpPr/>
          <p:nvPr/>
        </p:nvGrpSpPr>
        <p:grpSpPr>
          <a:xfrm>
            <a:off x="401191" y="4984609"/>
            <a:ext cx="1020523" cy="1782423"/>
            <a:chOff x="4413794" y="4725223"/>
            <a:chExt cx="421607" cy="978622"/>
          </a:xfrm>
        </p:grpSpPr>
        <p:grpSp>
          <p:nvGrpSpPr>
            <p:cNvPr id="24" name="Graphic 2">
              <a:extLst>
                <a:ext uri="{FF2B5EF4-FFF2-40B4-BE49-F238E27FC236}">
                  <a16:creationId xmlns:a16="http://schemas.microsoft.com/office/drawing/2014/main" id="{B66B6847-1DCE-41C8-9AB8-02491322068E}"/>
                </a:ext>
              </a:extLst>
            </p:cNvPr>
            <p:cNvGrpSpPr/>
            <p:nvPr/>
          </p:nvGrpSpPr>
          <p:grpSpPr>
            <a:xfrm>
              <a:off x="4413794" y="4757590"/>
              <a:ext cx="421607" cy="535957"/>
              <a:chOff x="4413794" y="4757590"/>
              <a:chExt cx="421607" cy="535957"/>
            </a:xfrm>
            <a:solidFill>
              <a:srgbClr val="75B543"/>
            </a:solidFill>
          </p:grpSpPr>
          <p:sp>
            <p:nvSpPr>
              <p:cNvPr id="34" name="Freeform 15">
                <a:extLst>
                  <a:ext uri="{FF2B5EF4-FFF2-40B4-BE49-F238E27FC236}">
                    <a16:creationId xmlns:a16="http://schemas.microsoft.com/office/drawing/2014/main" id="{67A6D2B9-FE62-41C8-A6AF-E199550E749E}"/>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sz="2400"/>
              </a:p>
            </p:txBody>
          </p:sp>
          <p:sp>
            <p:nvSpPr>
              <p:cNvPr id="35" name="Freeform 16">
                <a:extLst>
                  <a:ext uri="{FF2B5EF4-FFF2-40B4-BE49-F238E27FC236}">
                    <a16:creationId xmlns:a16="http://schemas.microsoft.com/office/drawing/2014/main" id="{8F82B361-5903-450C-AAF0-1EBD4E9BFDC4}"/>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sz="2400"/>
              </a:p>
            </p:txBody>
          </p:sp>
        </p:grpSp>
        <p:grpSp>
          <p:nvGrpSpPr>
            <p:cNvPr id="27" name="Graphic 2">
              <a:extLst>
                <a:ext uri="{FF2B5EF4-FFF2-40B4-BE49-F238E27FC236}">
                  <a16:creationId xmlns:a16="http://schemas.microsoft.com/office/drawing/2014/main" id="{02414D4C-20CB-4E78-BC18-5999EA48D21B}"/>
                </a:ext>
              </a:extLst>
            </p:cNvPr>
            <p:cNvGrpSpPr/>
            <p:nvPr/>
          </p:nvGrpSpPr>
          <p:grpSpPr>
            <a:xfrm>
              <a:off x="4539076" y="4725223"/>
              <a:ext cx="126381" cy="222760"/>
              <a:chOff x="4539076" y="4725223"/>
              <a:chExt cx="126381" cy="222760"/>
            </a:xfrm>
            <a:solidFill>
              <a:srgbClr val="81CCB2"/>
            </a:solidFill>
          </p:grpSpPr>
          <p:sp>
            <p:nvSpPr>
              <p:cNvPr id="30" name="Freeform 7">
                <a:extLst>
                  <a:ext uri="{FF2B5EF4-FFF2-40B4-BE49-F238E27FC236}">
                    <a16:creationId xmlns:a16="http://schemas.microsoft.com/office/drawing/2014/main" id="{0D763896-3D07-49E4-BB6B-4E813932C4DA}"/>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sz="2400"/>
              </a:p>
            </p:txBody>
          </p:sp>
          <p:sp>
            <p:nvSpPr>
              <p:cNvPr id="31" name="Freeform 8">
                <a:extLst>
                  <a:ext uri="{FF2B5EF4-FFF2-40B4-BE49-F238E27FC236}">
                    <a16:creationId xmlns:a16="http://schemas.microsoft.com/office/drawing/2014/main" id="{746D3A48-DC83-4B3D-8DFF-9CC62FAD3266}"/>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sz="2400"/>
              </a:p>
            </p:txBody>
          </p:sp>
          <p:sp>
            <p:nvSpPr>
              <p:cNvPr id="32" name="Freeform 9">
                <a:extLst>
                  <a:ext uri="{FF2B5EF4-FFF2-40B4-BE49-F238E27FC236}">
                    <a16:creationId xmlns:a16="http://schemas.microsoft.com/office/drawing/2014/main" id="{28A28A6F-127E-4FF5-B572-1C6662F6979D}"/>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sz="2400"/>
              </a:p>
            </p:txBody>
          </p:sp>
          <p:sp>
            <p:nvSpPr>
              <p:cNvPr id="33" name="Freeform 10">
                <a:extLst>
                  <a:ext uri="{FF2B5EF4-FFF2-40B4-BE49-F238E27FC236}">
                    <a16:creationId xmlns:a16="http://schemas.microsoft.com/office/drawing/2014/main" id="{8A672675-BB51-4389-A2C7-AC2973F1445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sz="2400"/>
              </a:p>
            </p:txBody>
          </p:sp>
        </p:grpSp>
        <p:sp>
          <p:nvSpPr>
            <p:cNvPr id="28" name="Freeform 4">
              <a:extLst>
                <a:ext uri="{FF2B5EF4-FFF2-40B4-BE49-F238E27FC236}">
                  <a16:creationId xmlns:a16="http://schemas.microsoft.com/office/drawing/2014/main" id="{D67462DD-520E-401C-AAB7-ECBD64D23E61}"/>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sz="2400"/>
            </a:p>
          </p:txBody>
        </p:sp>
        <p:sp>
          <p:nvSpPr>
            <p:cNvPr id="29" name="Freeform 5">
              <a:extLst>
                <a:ext uri="{FF2B5EF4-FFF2-40B4-BE49-F238E27FC236}">
                  <a16:creationId xmlns:a16="http://schemas.microsoft.com/office/drawing/2014/main" id="{45631569-D04C-4D85-82AD-4015B5D338D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sz="2400"/>
            </a:p>
          </p:txBody>
        </p:sp>
      </p:grpSp>
    </p:spTree>
    <p:extLst>
      <p:ext uri="{BB962C8B-B14F-4D97-AF65-F5344CB8AC3E}">
        <p14:creationId xmlns:p14="http://schemas.microsoft.com/office/powerpoint/2010/main" val="4193208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DE3F68F5-34D6-4A2F-8FEE-33FDB2DCD74A}"/>
              </a:ext>
            </a:extLst>
          </p:cNvPr>
          <p:cNvSpPr/>
          <p:nvPr/>
        </p:nvSpPr>
        <p:spPr>
          <a:xfrm>
            <a:off x="260390" y="229195"/>
            <a:ext cx="11007328" cy="620078"/>
          </a:xfrm>
          <a:prstGeom prst="rect">
            <a:avLst/>
          </a:prstGeom>
          <a:noFill/>
          <a:ln/>
        </p:spPr>
        <p:txBody>
          <a:bodyPr wrap="none" lIns="0" tIns="0" rIns="0" bIns="0" rtlCol="0" anchor="t"/>
          <a:lstStyle/>
          <a:p>
            <a:pPr marL="0" indent="0" algn="l">
              <a:lnSpc>
                <a:spcPts val="4850"/>
              </a:lnSpc>
              <a:buNone/>
            </a:pPr>
            <a:r>
              <a:rPr lang="en-US" sz="3600" b="1">
                <a:solidFill>
                  <a:srgbClr val="92D050"/>
                </a:solidFill>
                <a:ea typeface="Nunito Sans Bold" pitchFamily="34" charset="-122"/>
              </a:rPr>
              <a:t>Macronutrient Enhancement Through Sprouting</a:t>
            </a:r>
          </a:p>
        </p:txBody>
      </p:sp>
      <p:sp>
        <p:nvSpPr>
          <p:cNvPr id="3" name="Shape 1">
            <a:extLst>
              <a:ext uri="{FF2B5EF4-FFF2-40B4-BE49-F238E27FC236}">
                <a16:creationId xmlns:a16="http://schemas.microsoft.com/office/drawing/2014/main" id="{6001F3EA-4827-45DD-B2CD-40CCCD439B29}"/>
              </a:ext>
            </a:extLst>
          </p:cNvPr>
          <p:cNvSpPr/>
          <p:nvPr/>
        </p:nvSpPr>
        <p:spPr>
          <a:xfrm>
            <a:off x="51900" y="1882717"/>
            <a:ext cx="4215289" cy="4453176"/>
          </a:xfrm>
          <a:prstGeom prst="roundRect">
            <a:avLst>
              <a:gd name="adj" fmla="val 1978"/>
            </a:avLst>
          </a:prstGeom>
          <a:solidFill>
            <a:srgbClr val="75B543"/>
          </a:solidFill>
          <a:ln w="7620">
            <a:solidFill>
              <a:srgbClr val="77A4A8"/>
            </a:solidFill>
            <a:prstDash val="solid"/>
          </a:ln>
        </p:spPr>
      </p:sp>
      <p:sp>
        <p:nvSpPr>
          <p:cNvPr id="4" name="Text 2">
            <a:extLst>
              <a:ext uri="{FF2B5EF4-FFF2-40B4-BE49-F238E27FC236}">
                <a16:creationId xmlns:a16="http://schemas.microsoft.com/office/drawing/2014/main" id="{23CB6517-7239-4D23-B029-99705A99618F}"/>
              </a:ext>
            </a:extLst>
          </p:cNvPr>
          <p:cNvSpPr/>
          <p:nvPr/>
        </p:nvSpPr>
        <p:spPr>
          <a:xfrm>
            <a:off x="205978" y="2079069"/>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FFFFFF"/>
                </a:solidFill>
                <a:ea typeface="Nunito Sans Bold" pitchFamily="34" charset="-122"/>
                <a:cs typeface="Nunito Sans Bold" pitchFamily="34" charset="-120"/>
              </a:rPr>
              <a:t>Protein Quality</a:t>
            </a:r>
            <a:endParaRPr lang="en-US" sz="2400"/>
          </a:p>
        </p:txBody>
      </p:sp>
      <p:sp>
        <p:nvSpPr>
          <p:cNvPr id="5" name="Text 3">
            <a:extLst>
              <a:ext uri="{FF2B5EF4-FFF2-40B4-BE49-F238E27FC236}">
                <a16:creationId xmlns:a16="http://schemas.microsoft.com/office/drawing/2014/main" id="{8350666E-34F7-4945-9A76-3CC6A88B4DA0}"/>
              </a:ext>
            </a:extLst>
          </p:cNvPr>
          <p:cNvSpPr/>
          <p:nvPr/>
        </p:nvSpPr>
        <p:spPr>
          <a:xfrm>
            <a:off x="205978" y="2508290"/>
            <a:ext cx="3803333" cy="2222778"/>
          </a:xfrm>
          <a:prstGeom prst="rect">
            <a:avLst/>
          </a:prstGeom>
          <a:noFill/>
          <a:ln/>
        </p:spPr>
        <p:txBody>
          <a:bodyPr wrap="square" lIns="0" tIns="0" rIns="0" bIns="0" rtlCol="0" anchor="t"/>
          <a:lstStyle/>
          <a:p>
            <a:pPr marL="0" indent="0" algn="l">
              <a:lnSpc>
                <a:spcPts val="2500"/>
              </a:lnSpc>
              <a:buNone/>
            </a:pPr>
            <a:r>
              <a:rPr lang="en-US" sz="2400">
                <a:solidFill>
                  <a:srgbClr val="FFFFFF"/>
                </a:solidFill>
                <a:ea typeface="Inter" pitchFamily="34" charset="-122"/>
                <a:cs typeface="Inter" pitchFamily="34" charset="-120"/>
              </a:rPr>
              <a:t>Proteases hydrolyze storage proteins into peptides and free amino acids, significantly improving digestibility. Essential amino acid availability increases, especially lysine. Protease inhibitors decrease, allowing efficient protein utilization.</a:t>
            </a:r>
            <a:endParaRPr lang="en-US" sz="2400"/>
          </a:p>
        </p:txBody>
      </p:sp>
      <p:sp>
        <p:nvSpPr>
          <p:cNvPr id="7" name="Shape 5">
            <a:extLst>
              <a:ext uri="{FF2B5EF4-FFF2-40B4-BE49-F238E27FC236}">
                <a16:creationId xmlns:a16="http://schemas.microsoft.com/office/drawing/2014/main" id="{1F7F87C3-9130-4399-B846-2F29D9CF24AF}"/>
              </a:ext>
            </a:extLst>
          </p:cNvPr>
          <p:cNvSpPr/>
          <p:nvPr/>
        </p:nvSpPr>
        <p:spPr>
          <a:xfrm>
            <a:off x="4340418" y="1873091"/>
            <a:ext cx="4215408" cy="4453176"/>
          </a:xfrm>
          <a:prstGeom prst="roundRect">
            <a:avLst>
              <a:gd name="adj" fmla="val 1977"/>
            </a:avLst>
          </a:prstGeom>
          <a:solidFill>
            <a:srgbClr val="75B543"/>
          </a:solidFill>
          <a:ln w="7620">
            <a:solidFill>
              <a:srgbClr val="77A4A8"/>
            </a:solidFill>
            <a:prstDash val="solid"/>
          </a:ln>
        </p:spPr>
      </p:sp>
      <p:sp>
        <p:nvSpPr>
          <p:cNvPr id="8" name="Text 6">
            <a:extLst>
              <a:ext uri="{FF2B5EF4-FFF2-40B4-BE49-F238E27FC236}">
                <a16:creationId xmlns:a16="http://schemas.microsoft.com/office/drawing/2014/main" id="{2789BD4C-3FAF-4B50-82C9-D8E046086012}"/>
              </a:ext>
            </a:extLst>
          </p:cNvPr>
          <p:cNvSpPr/>
          <p:nvPr/>
        </p:nvSpPr>
        <p:spPr>
          <a:xfrm>
            <a:off x="4619625" y="2079069"/>
            <a:ext cx="3058239" cy="310158"/>
          </a:xfrm>
          <a:prstGeom prst="rect">
            <a:avLst/>
          </a:prstGeom>
          <a:noFill/>
          <a:ln/>
        </p:spPr>
        <p:txBody>
          <a:bodyPr wrap="none" lIns="0" tIns="0" rIns="0" bIns="0" rtlCol="0" anchor="t"/>
          <a:lstStyle/>
          <a:p>
            <a:pPr marL="0" indent="0" algn="l">
              <a:lnSpc>
                <a:spcPts val="2400"/>
              </a:lnSpc>
              <a:buNone/>
            </a:pPr>
            <a:r>
              <a:rPr lang="en-US" sz="2400" b="1">
                <a:solidFill>
                  <a:schemeClr val="bg1"/>
                </a:solidFill>
                <a:ea typeface="Nunito Sans Bold" pitchFamily="34" charset="-122"/>
                <a:cs typeface="Nunito Sans Bold" pitchFamily="34" charset="-120"/>
              </a:rPr>
              <a:t>Carbohydrate Modification</a:t>
            </a:r>
            <a:endParaRPr lang="en-US" sz="2400">
              <a:solidFill>
                <a:schemeClr val="bg1"/>
              </a:solidFill>
            </a:endParaRPr>
          </a:p>
        </p:txBody>
      </p:sp>
      <p:sp>
        <p:nvSpPr>
          <p:cNvPr id="9" name="Text 7">
            <a:extLst>
              <a:ext uri="{FF2B5EF4-FFF2-40B4-BE49-F238E27FC236}">
                <a16:creationId xmlns:a16="http://schemas.microsoft.com/office/drawing/2014/main" id="{A206095F-EDB7-49E6-B9E8-D85AB3C41064}"/>
              </a:ext>
            </a:extLst>
          </p:cNvPr>
          <p:cNvSpPr/>
          <p:nvPr/>
        </p:nvSpPr>
        <p:spPr>
          <a:xfrm>
            <a:off x="4619625" y="2508290"/>
            <a:ext cx="3803452" cy="1905238"/>
          </a:xfrm>
          <a:prstGeom prst="rect">
            <a:avLst/>
          </a:prstGeom>
          <a:noFill/>
          <a:ln/>
        </p:spPr>
        <p:txBody>
          <a:bodyPr wrap="square" lIns="0" tIns="0" rIns="0" bIns="0" rtlCol="0" anchor="t"/>
          <a:lstStyle/>
          <a:p>
            <a:pPr marL="0" indent="0" algn="l">
              <a:lnSpc>
                <a:spcPts val="2500"/>
              </a:lnSpc>
              <a:buNone/>
            </a:pPr>
            <a:r>
              <a:rPr lang="en-US" sz="2400">
                <a:solidFill>
                  <a:schemeClr val="bg1"/>
                </a:solidFill>
                <a:ea typeface="Inter" pitchFamily="34" charset="-122"/>
                <a:cs typeface="Inter" pitchFamily="34" charset="-120"/>
              </a:rPr>
              <a:t>Enzymatic activity reduces starch content and increases simple sugars (glucose, fructose, maltose), enhancing sweetness and energy availability. Soluble dietary fiber increases, supporting gut health.</a:t>
            </a:r>
            <a:endParaRPr lang="en-US" sz="2400">
              <a:solidFill>
                <a:schemeClr val="bg1"/>
              </a:solidFill>
            </a:endParaRPr>
          </a:p>
        </p:txBody>
      </p:sp>
      <p:sp>
        <p:nvSpPr>
          <p:cNvPr id="11" name="Shape 9">
            <a:extLst>
              <a:ext uri="{FF2B5EF4-FFF2-40B4-BE49-F238E27FC236}">
                <a16:creationId xmlns:a16="http://schemas.microsoft.com/office/drawing/2014/main" id="{4B75EB4C-938C-44F0-81C0-B1BF3147D2B7}"/>
              </a:ext>
            </a:extLst>
          </p:cNvPr>
          <p:cNvSpPr/>
          <p:nvPr/>
        </p:nvSpPr>
        <p:spPr>
          <a:xfrm>
            <a:off x="8621435" y="1873091"/>
            <a:ext cx="3518665" cy="4453176"/>
          </a:xfrm>
          <a:prstGeom prst="roundRect">
            <a:avLst>
              <a:gd name="adj" fmla="val 1978"/>
            </a:avLst>
          </a:prstGeom>
          <a:solidFill>
            <a:srgbClr val="75B543"/>
          </a:solidFill>
          <a:ln w="7620">
            <a:solidFill>
              <a:srgbClr val="77A4A8"/>
            </a:solidFill>
            <a:prstDash val="solid"/>
          </a:ln>
        </p:spPr>
      </p:sp>
      <p:sp>
        <p:nvSpPr>
          <p:cNvPr id="12" name="Text 10">
            <a:extLst>
              <a:ext uri="{FF2B5EF4-FFF2-40B4-BE49-F238E27FC236}">
                <a16:creationId xmlns:a16="http://schemas.microsoft.com/office/drawing/2014/main" id="{793DA204-5B1D-4D34-9E6C-C77A2A1E6668}"/>
              </a:ext>
            </a:extLst>
          </p:cNvPr>
          <p:cNvSpPr/>
          <p:nvPr/>
        </p:nvSpPr>
        <p:spPr>
          <a:xfrm>
            <a:off x="9033391" y="2079069"/>
            <a:ext cx="2480905" cy="310158"/>
          </a:xfrm>
          <a:prstGeom prst="rect">
            <a:avLst/>
          </a:prstGeom>
          <a:noFill/>
          <a:ln/>
        </p:spPr>
        <p:txBody>
          <a:bodyPr wrap="none" lIns="0" tIns="0" rIns="0" bIns="0" rtlCol="0" anchor="t"/>
          <a:lstStyle/>
          <a:p>
            <a:pPr marL="0" indent="0" algn="l">
              <a:lnSpc>
                <a:spcPts val="2400"/>
              </a:lnSpc>
              <a:buNone/>
            </a:pPr>
            <a:r>
              <a:rPr lang="en-US" sz="2400" b="1">
                <a:solidFill>
                  <a:srgbClr val="FFFFFF"/>
                </a:solidFill>
                <a:ea typeface="Nunito Sans Bold" pitchFamily="34" charset="-122"/>
                <a:cs typeface="Nunito Sans Bold" pitchFamily="34" charset="-120"/>
              </a:rPr>
              <a:t>Lipid Quality</a:t>
            </a:r>
            <a:endParaRPr lang="en-US" sz="2400"/>
          </a:p>
        </p:txBody>
      </p:sp>
      <p:sp>
        <p:nvSpPr>
          <p:cNvPr id="13" name="Text 11">
            <a:extLst>
              <a:ext uri="{FF2B5EF4-FFF2-40B4-BE49-F238E27FC236}">
                <a16:creationId xmlns:a16="http://schemas.microsoft.com/office/drawing/2014/main" id="{14FEBEE5-1008-434F-A52D-4AB6558A86D9}"/>
              </a:ext>
            </a:extLst>
          </p:cNvPr>
          <p:cNvSpPr/>
          <p:nvPr/>
        </p:nvSpPr>
        <p:spPr>
          <a:xfrm>
            <a:off x="9033391" y="2508290"/>
            <a:ext cx="2803009" cy="1270159"/>
          </a:xfrm>
          <a:prstGeom prst="rect">
            <a:avLst/>
          </a:prstGeom>
          <a:noFill/>
          <a:ln/>
        </p:spPr>
        <p:txBody>
          <a:bodyPr wrap="square" lIns="0" tIns="0" rIns="0" bIns="0" rtlCol="0" anchor="t"/>
          <a:lstStyle/>
          <a:p>
            <a:pPr marL="0" indent="0" algn="l">
              <a:lnSpc>
                <a:spcPts val="2500"/>
              </a:lnSpc>
              <a:buNone/>
            </a:pPr>
            <a:r>
              <a:rPr lang="en-US" sz="2400">
                <a:solidFill>
                  <a:srgbClr val="FFFFFF"/>
                </a:solidFill>
                <a:ea typeface="Inter" pitchFamily="34" charset="-122"/>
                <a:cs typeface="Inter" pitchFamily="34" charset="-120"/>
              </a:rPr>
              <a:t>While total lipid content remains stable, the proportion of unsaturated fatty acids improves. Endogenous lipases facilitate fat digestion and absorption.</a:t>
            </a:r>
            <a:endParaRPr lang="en-US" sz="2400"/>
          </a:p>
        </p:txBody>
      </p:sp>
      <p:grpSp>
        <p:nvGrpSpPr>
          <p:cNvPr id="14" name="Group 23">
            <a:extLst>
              <a:ext uri="{FF2B5EF4-FFF2-40B4-BE49-F238E27FC236}">
                <a16:creationId xmlns:a16="http://schemas.microsoft.com/office/drawing/2014/main" id="{AE401668-06E8-4EE3-8D52-114F45D21854}"/>
              </a:ext>
            </a:extLst>
          </p:cNvPr>
          <p:cNvGrpSpPr/>
          <p:nvPr/>
        </p:nvGrpSpPr>
        <p:grpSpPr>
          <a:xfrm>
            <a:off x="10681634" y="269905"/>
            <a:ext cx="1020523" cy="1782423"/>
            <a:chOff x="4413794" y="4725223"/>
            <a:chExt cx="421607" cy="978622"/>
          </a:xfrm>
        </p:grpSpPr>
        <p:grpSp>
          <p:nvGrpSpPr>
            <p:cNvPr id="15" name="Graphic 2">
              <a:extLst>
                <a:ext uri="{FF2B5EF4-FFF2-40B4-BE49-F238E27FC236}">
                  <a16:creationId xmlns:a16="http://schemas.microsoft.com/office/drawing/2014/main" id="{A6049FEB-59AF-4FD7-8772-B775E358DC84}"/>
                </a:ext>
              </a:extLst>
            </p:cNvPr>
            <p:cNvGrpSpPr/>
            <p:nvPr/>
          </p:nvGrpSpPr>
          <p:grpSpPr>
            <a:xfrm>
              <a:off x="4413794" y="4757590"/>
              <a:ext cx="421607" cy="535957"/>
              <a:chOff x="4413794" y="4757590"/>
              <a:chExt cx="421607" cy="535957"/>
            </a:xfrm>
            <a:solidFill>
              <a:srgbClr val="75B543"/>
            </a:solidFill>
          </p:grpSpPr>
          <p:sp>
            <p:nvSpPr>
              <p:cNvPr id="23" name="Freeform 15">
                <a:extLst>
                  <a:ext uri="{FF2B5EF4-FFF2-40B4-BE49-F238E27FC236}">
                    <a16:creationId xmlns:a16="http://schemas.microsoft.com/office/drawing/2014/main" id="{660E0AD1-5634-4790-835A-653881EF7C8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24" name="Freeform 16">
                <a:extLst>
                  <a:ext uri="{FF2B5EF4-FFF2-40B4-BE49-F238E27FC236}">
                    <a16:creationId xmlns:a16="http://schemas.microsoft.com/office/drawing/2014/main" id="{3BE671DC-A890-4F0D-898C-19447B476438}"/>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16" name="Graphic 2">
              <a:extLst>
                <a:ext uri="{FF2B5EF4-FFF2-40B4-BE49-F238E27FC236}">
                  <a16:creationId xmlns:a16="http://schemas.microsoft.com/office/drawing/2014/main" id="{546B7B48-8393-444A-9CED-B02D14A998C9}"/>
                </a:ext>
              </a:extLst>
            </p:cNvPr>
            <p:cNvGrpSpPr/>
            <p:nvPr/>
          </p:nvGrpSpPr>
          <p:grpSpPr>
            <a:xfrm>
              <a:off x="4539076" y="4725223"/>
              <a:ext cx="126381" cy="222760"/>
              <a:chOff x="4539076" y="4725223"/>
              <a:chExt cx="126381" cy="222760"/>
            </a:xfrm>
            <a:solidFill>
              <a:srgbClr val="81CCB2"/>
            </a:solidFill>
          </p:grpSpPr>
          <p:sp>
            <p:nvSpPr>
              <p:cNvPr id="19" name="Freeform 7">
                <a:extLst>
                  <a:ext uri="{FF2B5EF4-FFF2-40B4-BE49-F238E27FC236}">
                    <a16:creationId xmlns:a16="http://schemas.microsoft.com/office/drawing/2014/main" id="{A2FD648D-1345-4CB7-B019-0EB70CE8A3E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20" name="Freeform 8">
                <a:extLst>
                  <a:ext uri="{FF2B5EF4-FFF2-40B4-BE49-F238E27FC236}">
                    <a16:creationId xmlns:a16="http://schemas.microsoft.com/office/drawing/2014/main" id="{8B6BA53C-E7B7-4330-B351-FCD97AD5D0F0}"/>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21" name="Freeform 9">
                <a:extLst>
                  <a:ext uri="{FF2B5EF4-FFF2-40B4-BE49-F238E27FC236}">
                    <a16:creationId xmlns:a16="http://schemas.microsoft.com/office/drawing/2014/main" id="{1078977C-33DE-4DEC-A75A-6A88A60CDEBE}"/>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22" name="Freeform 10">
                <a:extLst>
                  <a:ext uri="{FF2B5EF4-FFF2-40B4-BE49-F238E27FC236}">
                    <a16:creationId xmlns:a16="http://schemas.microsoft.com/office/drawing/2014/main" id="{C96A98D2-5CBA-40B7-98C9-A7EF78DAB8A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17" name="Freeform 4">
              <a:extLst>
                <a:ext uri="{FF2B5EF4-FFF2-40B4-BE49-F238E27FC236}">
                  <a16:creationId xmlns:a16="http://schemas.microsoft.com/office/drawing/2014/main" id="{E3934020-A8D9-488D-9AB0-D131EFAC1D0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18" name="Freeform 5">
              <a:extLst>
                <a:ext uri="{FF2B5EF4-FFF2-40B4-BE49-F238E27FC236}">
                  <a16:creationId xmlns:a16="http://schemas.microsoft.com/office/drawing/2014/main" id="{6EC24132-31CD-4A78-9683-EA3CBFD88C2E}"/>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3412507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986A4732-EE6F-4A0F-A816-9CF7BB568DF3}"/>
              </a:ext>
            </a:extLst>
          </p:cNvPr>
          <p:cNvPicPr>
            <a:picLocks noChangeAspect="1"/>
          </p:cNvPicPr>
          <p:nvPr/>
        </p:nvPicPr>
        <p:blipFill>
          <a:blip r:embed="rId3"/>
          <a:stretch>
            <a:fillRect/>
          </a:stretch>
        </p:blipFill>
        <p:spPr>
          <a:xfrm>
            <a:off x="0" y="0"/>
            <a:ext cx="3950377" cy="6857999"/>
          </a:xfrm>
          <a:prstGeom prst="rect">
            <a:avLst/>
          </a:prstGeom>
        </p:spPr>
      </p:pic>
      <p:sp>
        <p:nvSpPr>
          <p:cNvPr id="3" name="Text 0">
            <a:extLst>
              <a:ext uri="{FF2B5EF4-FFF2-40B4-BE49-F238E27FC236}">
                <a16:creationId xmlns:a16="http://schemas.microsoft.com/office/drawing/2014/main" id="{237A05ED-03F3-4090-9CF1-6E06B04E4EAE}"/>
              </a:ext>
            </a:extLst>
          </p:cNvPr>
          <p:cNvSpPr/>
          <p:nvPr/>
        </p:nvSpPr>
        <p:spPr>
          <a:xfrm>
            <a:off x="4053366" y="256183"/>
            <a:ext cx="7736919" cy="1099423"/>
          </a:xfrm>
          <a:prstGeom prst="rect">
            <a:avLst/>
          </a:prstGeom>
          <a:noFill/>
          <a:ln/>
        </p:spPr>
        <p:txBody>
          <a:bodyPr wrap="square" lIns="0" tIns="0" rIns="0" bIns="0" rtlCol="0" anchor="t"/>
          <a:lstStyle/>
          <a:p>
            <a:pPr>
              <a:lnSpc>
                <a:spcPts val="4850"/>
              </a:lnSpc>
            </a:pPr>
            <a:r>
              <a:rPr lang="en-US" sz="3600" b="1">
                <a:solidFill>
                  <a:srgbClr val="92D050"/>
                </a:solidFill>
                <a:ea typeface="Nunito Sans Bold" pitchFamily="34" charset="-122"/>
              </a:rPr>
              <a:t>Micronutrient and Phytochemical Improvements</a:t>
            </a:r>
          </a:p>
        </p:txBody>
      </p:sp>
      <p:sp>
        <p:nvSpPr>
          <p:cNvPr id="4" name="Text 1">
            <a:extLst>
              <a:ext uri="{FF2B5EF4-FFF2-40B4-BE49-F238E27FC236}">
                <a16:creationId xmlns:a16="http://schemas.microsoft.com/office/drawing/2014/main" id="{5B4A239A-10A1-4E31-8C43-1D9625F97A66}"/>
              </a:ext>
            </a:extLst>
          </p:cNvPr>
          <p:cNvSpPr/>
          <p:nvPr/>
        </p:nvSpPr>
        <p:spPr>
          <a:xfrm>
            <a:off x="4053365" y="1795185"/>
            <a:ext cx="2432447" cy="580430"/>
          </a:xfrm>
          <a:prstGeom prst="rect">
            <a:avLst/>
          </a:prstGeom>
          <a:noFill/>
          <a:ln/>
        </p:spPr>
        <p:txBody>
          <a:bodyPr wrap="none" lIns="0" tIns="0" rIns="0" bIns="0" rtlCol="0" anchor="t"/>
          <a:lstStyle/>
          <a:p>
            <a:pPr marL="0" indent="0" algn="ctr">
              <a:lnSpc>
                <a:spcPts val="4550"/>
              </a:lnSpc>
              <a:buNone/>
            </a:pPr>
            <a:r>
              <a:rPr lang="en-US" sz="4550" b="1">
                <a:solidFill>
                  <a:srgbClr val="333333"/>
                </a:solidFill>
                <a:ea typeface="Nunito Sans Bold" pitchFamily="34" charset="-122"/>
                <a:cs typeface="Nunito Sans Bold" pitchFamily="34" charset="-120"/>
              </a:rPr>
              <a:t>10x</a:t>
            </a:r>
            <a:endParaRPr lang="en-US" sz="4550"/>
          </a:p>
        </p:txBody>
      </p:sp>
      <p:sp>
        <p:nvSpPr>
          <p:cNvPr id="5" name="Text 2">
            <a:extLst>
              <a:ext uri="{FF2B5EF4-FFF2-40B4-BE49-F238E27FC236}">
                <a16:creationId xmlns:a16="http://schemas.microsoft.com/office/drawing/2014/main" id="{B631FE77-0413-40ED-B0F6-636C6A85C140}"/>
              </a:ext>
            </a:extLst>
          </p:cNvPr>
          <p:cNvSpPr/>
          <p:nvPr/>
        </p:nvSpPr>
        <p:spPr>
          <a:xfrm>
            <a:off x="4170166" y="2595404"/>
            <a:ext cx="2198846" cy="274796"/>
          </a:xfrm>
          <a:prstGeom prst="rect">
            <a:avLst/>
          </a:prstGeom>
          <a:noFill/>
          <a:ln/>
        </p:spPr>
        <p:txBody>
          <a:bodyPr wrap="none" lIns="0" tIns="0" rIns="0" bIns="0" rtlCol="0" anchor="t"/>
          <a:lstStyle/>
          <a:p>
            <a:pPr marL="0" indent="0" algn="ctr">
              <a:lnSpc>
                <a:spcPts val="2150"/>
              </a:lnSpc>
              <a:buNone/>
            </a:pPr>
            <a:r>
              <a:rPr lang="en-US" sz="2400" b="1">
                <a:solidFill>
                  <a:srgbClr val="333333"/>
                </a:solidFill>
                <a:ea typeface="Nunito Sans Bold" pitchFamily="34" charset="-122"/>
                <a:cs typeface="Nunito Sans Bold" pitchFamily="34" charset="-120"/>
              </a:rPr>
              <a:t>Vitamin C Increase</a:t>
            </a:r>
            <a:endParaRPr lang="en-US" sz="2400"/>
          </a:p>
        </p:txBody>
      </p:sp>
      <p:sp>
        <p:nvSpPr>
          <p:cNvPr id="6" name="Text 3">
            <a:extLst>
              <a:ext uri="{FF2B5EF4-FFF2-40B4-BE49-F238E27FC236}">
                <a16:creationId xmlns:a16="http://schemas.microsoft.com/office/drawing/2014/main" id="{53E0CABC-5915-435D-B0C3-C8DEB6EBAD37}"/>
              </a:ext>
            </a:extLst>
          </p:cNvPr>
          <p:cNvSpPr/>
          <p:nvPr/>
        </p:nvSpPr>
        <p:spPr>
          <a:xfrm>
            <a:off x="4053365" y="2975689"/>
            <a:ext cx="2432447" cy="844034"/>
          </a:xfrm>
          <a:prstGeom prst="rect">
            <a:avLst/>
          </a:prstGeom>
          <a:noFill/>
          <a:ln/>
        </p:spPr>
        <p:txBody>
          <a:bodyPr wrap="square" lIns="0" tIns="0" rIns="0" bIns="0" rtlCol="0" anchor="t"/>
          <a:lstStyle/>
          <a:p>
            <a:pPr marL="0" indent="0" algn="ctr">
              <a:lnSpc>
                <a:spcPts val="2200"/>
              </a:lnSpc>
              <a:buNone/>
            </a:pPr>
            <a:r>
              <a:rPr lang="en-US" sz="2400">
                <a:solidFill>
                  <a:srgbClr val="333333"/>
                </a:solidFill>
                <a:ea typeface="Inter" pitchFamily="34" charset="-122"/>
                <a:cs typeface="Inter" pitchFamily="34" charset="-120"/>
              </a:rPr>
              <a:t>Mung bean sprouts show up to tenfold increase compared to dry seeds</a:t>
            </a:r>
            <a:endParaRPr lang="en-US" sz="2400"/>
          </a:p>
        </p:txBody>
      </p:sp>
      <p:sp>
        <p:nvSpPr>
          <p:cNvPr id="7" name="Text 4">
            <a:extLst>
              <a:ext uri="{FF2B5EF4-FFF2-40B4-BE49-F238E27FC236}">
                <a16:creationId xmlns:a16="http://schemas.microsoft.com/office/drawing/2014/main" id="{8561E82B-BB74-4D28-AF05-81300FFB4C22}"/>
              </a:ext>
            </a:extLst>
          </p:cNvPr>
          <p:cNvSpPr/>
          <p:nvPr/>
        </p:nvSpPr>
        <p:spPr>
          <a:xfrm>
            <a:off x="6705602" y="1795185"/>
            <a:ext cx="2432447" cy="580430"/>
          </a:xfrm>
          <a:prstGeom prst="rect">
            <a:avLst/>
          </a:prstGeom>
          <a:noFill/>
          <a:ln/>
        </p:spPr>
        <p:txBody>
          <a:bodyPr wrap="none" lIns="0" tIns="0" rIns="0" bIns="0" rtlCol="0" anchor="t"/>
          <a:lstStyle/>
          <a:p>
            <a:pPr marL="0" indent="0" algn="ctr">
              <a:lnSpc>
                <a:spcPts val="4550"/>
              </a:lnSpc>
              <a:buNone/>
            </a:pPr>
            <a:r>
              <a:rPr lang="en-US" sz="4550" b="1">
                <a:solidFill>
                  <a:srgbClr val="333333"/>
                </a:solidFill>
                <a:ea typeface="Nunito Sans Bold" pitchFamily="34" charset="-122"/>
                <a:cs typeface="Nunito Sans Bold" pitchFamily="34" charset="-120"/>
              </a:rPr>
              <a:t>3x</a:t>
            </a:r>
            <a:endParaRPr lang="en-US" sz="4550"/>
          </a:p>
        </p:txBody>
      </p:sp>
      <p:sp>
        <p:nvSpPr>
          <p:cNvPr id="8" name="Text 5">
            <a:extLst>
              <a:ext uri="{FF2B5EF4-FFF2-40B4-BE49-F238E27FC236}">
                <a16:creationId xmlns:a16="http://schemas.microsoft.com/office/drawing/2014/main" id="{97B8BE59-090C-4005-96C4-D7686B5CAD07}"/>
              </a:ext>
            </a:extLst>
          </p:cNvPr>
          <p:cNvSpPr/>
          <p:nvPr/>
        </p:nvSpPr>
        <p:spPr>
          <a:xfrm>
            <a:off x="6822402" y="2595404"/>
            <a:ext cx="2198846" cy="274796"/>
          </a:xfrm>
          <a:prstGeom prst="rect">
            <a:avLst/>
          </a:prstGeom>
          <a:noFill/>
          <a:ln/>
        </p:spPr>
        <p:txBody>
          <a:bodyPr wrap="none" lIns="0" tIns="0" rIns="0" bIns="0" rtlCol="0" anchor="t"/>
          <a:lstStyle/>
          <a:p>
            <a:pPr marL="0" indent="0" algn="ctr">
              <a:lnSpc>
                <a:spcPts val="2150"/>
              </a:lnSpc>
              <a:buNone/>
            </a:pPr>
            <a:r>
              <a:rPr lang="en-US" sz="2400" b="1">
                <a:solidFill>
                  <a:srgbClr val="333333"/>
                </a:solidFill>
                <a:ea typeface="Nunito Sans Bold" pitchFamily="34" charset="-122"/>
                <a:cs typeface="Nunito Sans Bold" pitchFamily="34" charset="-120"/>
              </a:rPr>
              <a:t>B-Vitamin Boost</a:t>
            </a:r>
            <a:endParaRPr lang="en-US" sz="2400"/>
          </a:p>
        </p:txBody>
      </p:sp>
      <p:sp>
        <p:nvSpPr>
          <p:cNvPr id="9" name="Text 6">
            <a:extLst>
              <a:ext uri="{FF2B5EF4-FFF2-40B4-BE49-F238E27FC236}">
                <a16:creationId xmlns:a16="http://schemas.microsoft.com/office/drawing/2014/main" id="{EBDD60AE-6F0C-40C1-AFA0-E36D12423322}"/>
              </a:ext>
            </a:extLst>
          </p:cNvPr>
          <p:cNvSpPr/>
          <p:nvPr/>
        </p:nvSpPr>
        <p:spPr>
          <a:xfrm>
            <a:off x="6705602" y="2975689"/>
            <a:ext cx="2432447" cy="844034"/>
          </a:xfrm>
          <a:prstGeom prst="rect">
            <a:avLst/>
          </a:prstGeom>
          <a:noFill/>
          <a:ln/>
        </p:spPr>
        <p:txBody>
          <a:bodyPr wrap="square" lIns="0" tIns="0" rIns="0" bIns="0" rtlCol="0" anchor="t"/>
          <a:lstStyle/>
          <a:p>
            <a:pPr marL="0" indent="0" algn="ctr">
              <a:lnSpc>
                <a:spcPts val="2200"/>
              </a:lnSpc>
              <a:buNone/>
            </a:pPr>
            <a:r>
              <a:rPr lang="en-US" sz="2400">
                <a:solidFill>
                  <a:srgbClr val="333333"/>
                </a:solidFill>
                <a:ea typeface="Inter" pitchFamily="34" charset="-122"/>
                <a:cs typeface="Inter" pitchFamily="34" charset="-120"/>
              </a:rPr>
              <a:t>Riboflavin, niacin, folate, and thiamine levels rise significantly</a:t>
            </a:r>
            <a:endParaRPr lang="en-US" sz="2400"/>
          </a:p>
        </p:txBody>
      </p:sp>
      <p:sp>
        <p:nvSpPr>
          <p:cNvPr id="10" name="Text 7">
            <a:extLst>
              <a:ext uri="{FF2B5EF4-FFF2-40B4-BE49-F238E27FC236}">
                <a16:creationId xmlns:a16="http://schemas.microsoft.com/office/drawing/2014/main" id="{460F43F3-C173-45E6-B42C-35CD756F63F6}"/>
              </a:ext>
            </a:extLst>
          </p:cNvPr>
          <p:cNvSpPr/>
          <p:nvPr/>
        </p:nvSpPr>
        <p:spPr>
          <a:xfrm>
            <a:off x="9357838" y="1795185"/>
            <a:ext cx="2432447" cy="580430"/>
          </a:xfrm>
          <a:prstGeom prst="rect">
            <a:avLst/>
          </a:prstGeom>
          <a:noFill/>
          <a:ln/>
        </p:spPr>
        <p:txBody>
          <a:bodyPr wrap="none" lIns="0" tIns="0" rIns="0" bIns="0" rtlCol="0" anchor="t"/>
          <a:lstStyle/>
          <a:p>
            <a:pPr marL="0" indent="0" algn="ctr">
              <a:lnSpc>
                <a:spcPts val="4550"/>
              </a:lnSpc>
              <a:buNone/>
            </a:pPr>
            <a:r>
              <a:rPr lang="en-US" sz="4550" b="1">
                <a:solidFill>
                  <a:srgbClr val="333333"/>
                </a:solidFill>
                <a:ea typeface="Nunito Sans Bold" pitchFamily="34" charset="-122"/>
                <a:cs typeface="Nunito Sans Bold" pitchFamily="34" charset="-120"/>
              </a:rPr>
              <a:t>60%</a:t>
            </a:r>
            <a:endParaRPr lang="en-US" sz="4550"/>
          </a:p>
        </p:txBody>
      </p:sp>
      <p:sp>
        <p:nvSpPr>
          <p:cNvPr id="11" name="Text 8">
            <a:extLst>
              <a:ext uri="{FF2B5EF4-FFF2-40B4-BE49-F238E27FC236}">
                <a16:creationId xmlns:a16="http://schemas.microsoft.com/office/drawing/2014/main" id="{DEA200A7-C3A2-45F7-B777-F32913E8504B}"/>
              </a:ext>
            </a:extLst>
          </p:cNvPr>
          <p:cNvSpPr/>
          <p:nvPr/>
        </p:nvSpPr>
        <p:spPr>
          <a:xfrm>
            <a:off x="9457731" y="2595404"/>
            <a:ext cx="2232660" cy="274796"/>
          </a:xfrm>
          <a:prstGeom prst="rect">
            <a:avLst/>
          </a:prstGeom>
          <a:noFill/>
          <a:ln/>
        </p:spPr>
        <p:txBody>
          <a:bodyPr wrap="none" lIns="0" tIns="0" rIns="0" bIns="0" rtlCol="0" anchor="t"/>
          <a:lstStyle/>
          <a:p>
            <a:pPr marL="0" indent="0" algn="ctr">
              <a:lnSpc>
                <a:spcPts val="2150"/>
              </a:lnSpc>
              <a:buNone/>
            </a:pPr>
            <a:r>
              <a:rPr lang="en-US" sz="2400" b="1">
                <a:solidFill>
                  <a:srgbClr val="333333"/>
                </a:solidFill>
                <a:ea typeface="Nunito Sans Bold" pitchFamily="34" charset="-122"/>
                <a:cs typeface="Nunito Sans Bold" pitchFamily="34" charset="-120"/>
              </a:rPr>
              <a:t>Phytic Acid Reduction</a:t>
            </a:r>
            <a:endParaRPr lang="en-US" sz="2400"/>
          </a:p>
        </p:txBody>
      </p:sp>
      <p:sp>
        <p:nvSpPr>
          <p:cNvPr id="12" name="Text 9">
            <a:extLst>
              <a:ext uri="{FF2B5EF4-FFF2-40B4-BE49-F238E27FC236}">
                <a16:creationId xmlns:a16="http://schemas.microsoft.com/office/drawing/2014/main" id="{86B832BE-9488-48D0-B5F7-505EE105C25B}"/>
              </a:ext>
            </a:extLst>
          </p:cNvPr>
          <p:cNvSpPr/>
          <p:nvPr/>
        </p:nvSpPr>
        <p:spPr>
          <a:xfrm>
            <a:off x="9357838" y="2975689"/>
            <a:ext cx="2432447" cy="844034"/>
          </a:xfrm>
          <a:prstGeom prst="rect">
            <a:avLst/>
          </a:prstGeom>
          <a:noFill/>
          <a:ln/>
        </p:spPr>
        <p:txBody>
          <a:bodyPr wrap="square" lIns="0" tIns="0" rIns="0" bIns="0" rtlCol="0" anchor="t"/>
          <a:lstStyle/>
          <a:p>
            <a:pPr marL="0" indent="0" algn="ctr">
              <a:lnSpc>
                <a:spcPts val="2200"/>
              </a:lnSpc>
              <a:buNone/>
            </a:pPr>
            <a:r>
              <a:rPr lang="en-US" sz="2400">
                <a:solidFill>
                  <a:srgbClr val="333333"/>
                </a:solidFill>
                <a:ea typeface="Inter" pitchFamily="34" charset="-122"/>
                <a:cs typeface="Inter" pitchFamily="34" charset="-120"/>
              </a:rPr>
              <a:t>Decreased antinutrients enhance mineral bioavailability</a:t>
            </a:r>
            <a:endParaRPr lang="en-US" sz="2400"/>
          </a:p>
        </p:txBody>
      </p:sp>
      <p:sp>
        <p:nvSpPr>
          <p:cNvPr id="13" name="Text 10">
            <a:extLst>
              <a:ext uri="{FF2B5EF4-FFF2-40B4-BE49-F238E27FC236}">
                <a16:creationId xmlns:a16="http://schemas.microsoft.com/office/drawing/2014/main" id="{31875139-5410-46BB-AAFA-748E85F3090B}"/>
              </a:ext>
            </a:extLst>
          </p:cNvPr>
          <p:cNvSpPr/>
          <p:nvPr/>
        </p:nvSpPr>
        <p:spPr>
          <a:xfrm>
            <a:off x="6705602" y="4259302"/>
            <a:ext cx="2432447" cy="580430"/>
          </a:xfrm>
          <a:prstGeom prst="rect">
            <a:avLst/>
          </a:prstGeom>
          <a:noFill/>
          <a:ln/>
        </p:spPr>
        <p:txBody>
          <a:bodyPr wrap="none" lIns="0" tIns="0" rIns="0" bIns="0" rtlCol="0" anchor="t"/>
          <a:lstStyle/>
          <a:p>
            <a:pPr marL="0" indent="0" algn="ctr">
              <a:lnSpc>
                <a:spcPts val="4550"/>
              </a:lnSpc>
              <a:buNone/>
            </a:pPr>
            <a:r>
              <a:rPr lang="en-US" sz="4550" b="1">
                <a:solidFill>
                  <a:srgbClr val="333333"/>
                </a:solidFill>
                <a:ea typeface="Nunito Sans Bold" pitchFamily="34" charset="-122"/>
                <a:cs typeface="Nunito Sans Bold" pitchFamily="34" charset="-120"/>
              </a:rPr>
              <a:t>2x</a:t>
            </a:r>
            <a:endParaRPr lang="en-US" sz="4550"/>
          </a:p>
        </p:txBody>
      </p:sp>
      <p:sp>
        <p:nvSpPr>
          <p:cNvPr id="14" name="Text 11">
            <a:extLst>
              <a:ext uri="{FF2B5EF4-FFF2-40B4-BE49-F238E27FC236}">
                <a16:creationId xmlns:a16="http://schemas.microsoft.com/office/drawing/2014/main" id="{D10FA954-CFEF-4BF7-9662-E4EBE6996CFC}"/>
              </a:ext>
            </a:extLst>
          </p:cNvPr>
          <p:cNvSpPr/>
          <p:nvPr/>
        </p:nvSpPr>
        <p:spPr>
          <a:xfrm>
            <a:off x="6822402" y="5059521"/>
            <a:ext cx="2198846" cy="274796"/>
          </a:xfrm>
          <a:prstGeom prst="rect">
            <a:avLst/>
          </a:prstGeom>
          <a:noFill/>
          <a:ln/>
        </p:spPr>
        <p:txBody>
          <a:bodyPr wrap="none" lIns="0" tIns="0" rIns="0" bIns="0" rtlCol="0" anchor="t"/>
          <a:lstStyle/>
          <a:p>
            <a:pPr marL="0" indent="0" algn="ctr">
              <a:lnSpc>
                <a:spcPts val="2150"/>
              </a:lnSpc>
              <a:buNone/>
            </a:pPr>
            <a:r>
              <a:rPr lang="en-US" sz="2400" b="1">
                <a:solidFill>
                  <a:srgbClr val="333333"/>
                </a:solidFill>
                <a:ea typeface="Nunito Sans Bold" pitchFamily="34" charset="-122"/>
                <a:cs typeface="Nunito Sans Bold" pitchFamily="34" charset="-120"/>
              </a:rPr>
              <a:t>Antioxidant Activity</a:t>
            </a:r>
            <a:endParaRPr lang="en-US" sz="2400"/>
          </a:p>
        </p:txBody>
      </p:sp>
      <p:sp>
        <p:nvSpPr>
          <p:cNvPr id="15" name="Text 12">
            <a:extLst>
              <a:ext uri="{FF2B5EF4-FFF2-40B4-BE49-F238E27FC236}">
                <a16:creationId xmlns:a16="http://schemas.microsoft.com/office/drawing/2014/main" id="{6B67F9C4-3EA3-464D-A691-FCC5C416FC5D}"/>
              </a:ext>
            </a:extLst>
          </p:cNvPr>
          <p:cNvSpPr/>
          <p:nvPr/>
        </p:nvSpPr>
        <p:spPr>
          <a:xfrm>
            <a:off x="6705602" y="5439807"/>
            <a:ext cx="2432447" cy="844034"/>
          </a:xfrm>
          <a:prstGeom prst="rect">
            <a:avLst/>
          </a:prstGeom>
          <a:noFill/>
          <a:ln/>
        </p:spPr>
        <p:txBody>
          <a:bodyPr wrap="square" lIns="0" tIns="0" rIns="0" bIns="0" rtlCol="0" anchor="t"/>
          <a:lstStyle/>
          <a:p>
            <a:pPr marL="0" indent="0" algn="ctr">
              <a:lnSpc>
                <a:spcPts val="2200"/>
              </a:lnSpc>
              <a:buNone/>
            </a:pPr>
            <a:r>
              <a:rPr lang="en-US" sz="2400">
                <a:solidFill>
                  <a:srgbClr val="333333"/>
                </a:solidFill>
                <a:ea typeface="Inter" pitchFamily="34" charset="-122"/>
                <a:cs typeface="Inter" pitchFamily="34" charset="-120"/>
              </a:rPr>
              <a:t>Phenolic compounds and flavonoids double during germination</a:t>
            </a:r>
            <a:endParaRPr lang="en-US" sz="2400"/>
          </a:p>
        </p:txBody>
      </p:sp>
      <p:grpSp>
        <p:nvGrpSpPr>
          <p:cNvPr id="16" name="Group 23">
            <a:extLst>
              <a:ext uri="{FF2B5EF4-FFF2-40B4-BE49-F238E27FC236}">
                <a16:creationId xmlns:a16="http://schemas.microsoft.com/office/drawing/2014/main" id="{7B37F189-2DCB-4A3E-81FE-A1F839E198EA}"/>
              </a:ext>
            </a:extLst>
          </p:cNvPr>
          <p:cNvGrpSpPr/>
          <p:nvPr/>
        </p:nvGrpSpPr>
        <p:grpSpPr>
          <a:xfrm>
            <a:off x="10872750" y="4839732"/>
            <a:ext cx="1020523" cy="1782423"/>
            <a:chOff x="4413794" y="4725223"/>
            <a:chExt cx="421607" cy="978622"/>
          </a:xfrm>
        </p:grpSpPr>
        <p:grpSp>
          <p:nvGrpSpPr>
            <p:cNvPr id="17" name="Graphic 2">
              <a:extLst>
                <a:ext uri="{FF2B5EF4-FFF2-40B4-BE49-F238E27FC236}">
                  <a16:creationId xmlns:a16="http://schemas.microsoft.com/office/drawing/2014/main" id="{2894C73C-7F62-4705-B5F3-1EDB7FEBBC04}"/>
                </a:ext>
              </a:extLst>
            </p:cNvPr>
            <p:cNvGrpSpPr/>
            <p:nvPr/>
          </p:nvGrpSpPr>
          <p:grpSpPr>
            <a:xfrm>
              <a:off x="4413794" y="4757590"/>
              <a:ext cx="421607" cy="535957"/>
              <a:chOff x="4413794" y="4757590"/>
              <a:chExt cx="421607" cy="535957"/>
            </a:xfrm>
            <a:solidFill>
              <a:srgbClr val="75B543"/>
            </a:solidFill>
          </p:grpSpPr>
          <p:sp>
            <p:nvSpPr>
              <p:cNvPr id="25" name="Freeform 15">
                <a:extLst>
                  <a:ext uri="{FF2B5EF4-FFF2-40B4-BE49-F238E27FC236}">
                    <a16:creationId xmlns:a16="http://schemas.microsoft.com/office/drawing/2014/main" id="{20D1E889-F696-4966-B6F2-0D0EDB9367E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26" name="Freeform 16">
                <a:extLst>
                  <a:ext uri="{FF2B5EF4-FFF2-40B4-BE49-F238E27FC236}">
                    <a16:creationId xmlns:a16="http://schemas.microsoft.com/office/drawing/2014/main" id="{10C9C80A-F84D-471A-8BCB-A43852866202}"/>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18" name="Graphic 2">
              <a:extLst>
                <a:ext uri="{FF2B5EF4-FFF2-40B4-BE49-F238E27FC236}">
                  <a16:creationId xmlns:a16="http://schemas.microsoft.com/office/drawing/2014/main" id="{0DDC70D9-364F-4748-A4EF-01697127B2FF}"/>
                </a:ext>
              </a:extLst>
            </p:cNvPr>
            <p:cNvGrpSpPr/>
            <p:nvPr/>
          </p:nvGrpSpPr>
          <p:grpSpPr>
            <a:xfrm>
              <a:off x="4539076" y="4725223"/>
              <a:ext cx="126381" cy="222760"/>
              <a:chOff x="4539076" y="4725223"/>
              <a:chExt cx="126381" cy="222760"/>
            </a:xfrm>
            <a:solidFill>
              <a:srgbClr val="81CCB2"/>
            </a:solidFill>
          </p:grpSpPr>
          <p:sp>
            <p:nvSpPr>
              <p:cNvPr id="21" name="Freeform 7">
                <a:extLst>
                  <a:ext uri="{FF2B5EF4-FFF2-40B4-BE49-F238E27FC236}">
                    <a16:creationId xmlns:a16="http://schemas.microsoft.com/office/drawing/2014/main" id="{FEE7F4F0-D9DF-4977-8A8D-FAE14629588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22" name="Freeform 8">
                <a:extLst>
                  <a:ext uri="{FF2B5EF4-FFF2-40B4-BE49-F238E27FC236}">
                    <a16:creationId xmlns:a16="http://schemas.microsoft.com/office/drawing/2014/main" id="{120CB323-F2A8-4F11-A004-2980D0957C4F}"/>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23" name="Freeform 9">
                <a:extLst>
                  <a:ext uri="{FF2B5EF4-FFF2-40B4-BE49-F238E27FC236}">
                    <a16:creationId xmlns:a16="http://schemas.microsoft.com/office/drawing/2014/main" id="{4E7FB093-363E-46E5-9E28-464521CD7F2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24" name="Freeform 10">
                <a:extLst>
                  <a:ext uri="{FF2B5EF4-FFF2-40B4-BE49-F238E27FC236}">
                    <a16:creationId xmlns:a16="http://schemas.microsoft.com/office/drawing/2014/main" id="{3A6FAF92-1BB1-4E21-9396-39E718BA31D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19" name="Freeform 4">
              <a:extLst>
                <a:ext uri="{FF2B5EF4-FFF2-40B4-BE49-F238E27FC236}">
                  <a16:creationId xmlns:a16="http://schemas.microsoft.com/office/drawing/2014/main" id="{58750ADB-C9BF-490B-A099-E8B2427BC24E}"/>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20" name="Freeform 5">
              <a:extLst>
                <a:ext uri="{FF2B5EF4-FFF2-40B4-BE49-F238E27FC236}">
                  <a16:creationId xmlns:a16="http://schemas.microsoft.com/office/drawing/2014/main" id="{BBF00064-20E8-47F4-AE59-D262ED125585}"/>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861738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2F69AB87-054F-4252-86E8-09E055A1476D}"/>
              </a:ext>
            </a:extLst>
          </p:cNvPr>
          <p:cNvSpPr/>
          <p:nvPr/>
        </p:nvSpPr>
        <p:spPr>
          <a:xfrm>
            <a:off x="137636" y="212051"/>
            <a:ext cx="5958364" cy="566738"/>
          </a:xfrm>
          <a:prstGeom prst="rect">
            <a:avLst/>
          </a:prstGeom>
          <a:noFill/>
          <a:ln/>
        </p:spPr>
        <p:txBody>
          <a:bodyPr wrap="none" lIns="0" tIns="0" rIns="0" bIns="0" rtlCol="0" anchor="t"/>
          <a:lstStyle/>
          <a:p>
            <a:pPr marL="0" indent="0" algn="l">
              <a:lnSpc>
                <a:spcPts val="4450"/>
              </a:lnSpc>
              <a:buNone/>
            </a:pPr>
            <a:r>
              <a:rPr lang="en-US" sz="3600" b="1">
                <a:solidFill>
                  <a:srgbClr val="92D050"/>
                </a:solidFill>
                <a:ea typeface="Nunito Sans Bold" pitchFamily="34" charset="-122"/>
              </a:rPr>
              <a:t>Industrial Sprouting Process</a:t>
            </a:r>
          </a:p>
        </p:txBody>
      </p:sp>
      <p:sp>
        <p:nvSpPr>
          <p:cNvPr id="3" name="Shape 1">
            <a:extLst>
              <a:ext uri="{FF2B5EF4-FFF2-40B4-BE49-F238E27FC236}">
                <a16:creationId xmlns:a16="http://schemas.microsoft.com/office/drawing/2014/main" id="{0C6639BA-3E3D-45D9-91F0-3E2D8C8EF40D}"/>
              </a:ext>
            </a:extLst>
          </p:cNvPr>
          <p:cNvSpPr/>
          <p:nvPr/>
        </p:nvSpPr>
        <p:spPr>
          <a:xfrm>
            <a:off x="6578441" y="1035685"/>
            <a:ext cx="22860" cy="5414605"/>
          </a:xfrm>
          <a:prstGeom prst="roundRect">
            <a:avLst>
              <a:gd name="adj" fmla="val 333184"/>
            </a:avLst>
          </a:prstGeom>
          <a:solidFill>
            <a:srgbClr val="75B543"/>
          </a:solidFill>
          <a:ln>
            <a:solidFill>
              <a:srgbClr val="75B543"/>
            </a:solidFill>
          </a:ln>
        </p:spPr>
      </p:sp>
      <p:sp>
        <p:nvSpPr>
          <p:cNvPr id="4" name="Shape 2">
            <a:extLst>
              <a:ext uri="{FF2B5EF4-FFF2-40B4-BE49-F238E27FC236}">
                <a16:creationId xmlns:a16="http://schemas.microsoft.com/office/drawing/2014/main" id="{3EB42C23-64D9-4AF7-9573-88CC12D82281}"/>
              </a:ext>
            </a:extLst>
          </p:cNvPr>
          <p:cNvSpPr/>
          <p:nvPr/>
        </p:nvSpPr>
        <p:spPr>
          <a:xfrm>
            <a:off x="5864721" y="1228209"/>
            <a:ext cx="543997" cy="22860"/>
          </a:xfrm>
          <a:prstGeom prst="roundRect">
            <a:avLst>
              <a:gd name="adj" fmla="val 333184"/>
            </a:avLst>
          </a:prstGeom>
          <a:solidFill>
            <a:srgbClr val="75B543"/>
          </a:solidFill>
          <a:ln>
            <a:solidFill>
              <a:srgbClr val="75B543"/>
            </a:solidFill>
          </a:ln>
        </p:spPr>
      </p:sp>
      <p:sp>
        <p:nvSpPr>
          <p:cNvPr id="5" name="Shape 3">
            <a:extLst>
              <a:ext uri="{FF2B5EF4-FFF2-40B4-BE49-F238E27FC236}">
                <a16:creationId xmlns:a16="http://schemas.microsoft.com/office/drawing/2014/main" id="{7A544C70-BA6F-4956-954F-1B1D134C07B1}"/>
              </a:ext>
            </a:extLst>
          </p:cNvPr>
          <p:cNvSpPr/>
          <p:nvPr/>
        </p:nvSpPr>
        <p:spPr>
          <a:xfrm>
            <a:off x="6385857" y="1035685"/>
            <a:ext cx="408027" cy="408027"/>
          </a:xfrm>
          <a:prstGeom prst="roundRect">
            <a:avLst>
              <a:gd name="adj" fmla="val 18667"/>
            </a:avLst>
          </a:prstGeom>
          <a:solidFill>
            <a:srgbClr val="75B543"/>
          </a:solidFill>
          <a:ln w="7620">
            <a:solidFill>
              <a:srgbClr val="75B543"/>
            </a:solidFill>
            <a:prstDash val="solid"/>
          </a:ln>
        </p:spPr>
      </p:sp>
      <p:sp>
        <p:nvSpPr>
          <p:cNvPr id="6" name="Text 4">
            <a:extLst>
              <a:ext uri="{FF2B5EF4-FFF2-40B4-BE49-F238E27FC236}">
                <a16:creationId xmlns:a16="http://schemas.microsoft.com/office/drawing/2014/main" id="{F5240A94-F155-4D5A-B178-D117E4D9A79B}"/>
              </a:ext>
            </a:extLst>
          </p:cNvPr>
          <p:cNvSpPr/>
          <p:nvPr/>
        </p:nvSpPr>
        <p:spPr>
          <a:xfrm>
            <a:off x="6453842" y="1069677"/>
            <a:ext cx="271939" cy="339923"/>
          </a:xfrm>
          <a:prstGeom prst="rect">
            <a:avLst/>
          </a:prstGeom>
          <a:solidFill>
            <a:srgbClr val="75B543"/>
          </a:solidFill>
          <a:ln>
            <a:solidFill>
              <a:srgbClr val="75B543"/>
            </a:solidFill>
          </a:ln>
        </p:spPr>
        <p:txBody>
          <a:bodyPr wrap="none" lIns="0" tIns="0" rIns="0" bIns="0" rtlCol="0" anchor="t"/>
          <a:lstStyle/>
          <a:p>
            <a:pPr marL="0" indent="0" algn="ctr">
              <a:lnSpc>
                <a:spcPts val="2100"/>
              </a:lnSpc>
              <a:buNone/>
            </a:pPr>
            <a:r>
              <a:rPr lang="en-US" sz="2400" b="1">
                <a:solidFill>
                  <a:schemeClr val="bg1"/>
                </a:solidFill>
                <a:latin typeface="Calibri cuerpo"/>
                <a:ea typeface="Nunito Sans Bold" pitchFamily="34" charset="-122"/>
                <a:cs typeface="Nunito Sans Bold" pitchFamily="34" charset="-120"/>
              </a:rPr>
              <a:t>1</a:t>
            </a:r>
            <a:endParaRPr lang="en-US" sz="2400">
              <a:solidFill>
                <a:schemeClr val="bg1"/>
              </a:solidFill>
              <a:latin typeface="Calibri cuerpo"/>
            </a:endParaRPr>
          </a:p>
        </p:txBody>
      </p:sp>
      <p:sp>
        <p:nvSpPr>
          <p:cNvPr id="7" name="Text 5">
            <a:extLst>
              <a:ext uri="{FF2B5EF4-FFF2-40B4-BE49-F238E27FC236}">
                <a16:creationId xmlns:a16="http://schemas.microsoft.com/office/drawing/2014/main" id="{BC460CAB-15FC-4C42-9356-145ED82EF818}"/>
              </a:ext>
            </a:extLst>
          </p:cNvPr>
          <p:cNvSpPr/>
          <p:nvPr/>
        </p:nvSpPr>
        <p:spPr>
          <a:xfrm>
            <a:off x="2904172" y="1097955"/>
            <a:ext cx="2779038" cy="283369"/>
          </a:xfrm>
          <a:prstGeom prst="rect">
            <a:avLst/>
          </a:prstGeom>
          <a:noFill/>
          <a:ln/>
        </p:spPr>
        <p:txBody>
          <a:bodyPr wrap="none" lIns="0" tIns="0" rIns="0" bIns="0" rtlCol="0" anchor="t"/>
          <a:lstStyle/>
          <a:p>
            <a:pPr marL="0" indent="0" algn="r">
              <a:lnSpc>
                <a:spcPts val="2200"/>
              </a:lnSpc>
              <a:buNone/>
            </a:pPr>
            <a:r>
              <a:rPr lang="en-US" sz="2400" b="1">
                <a:solidFill>
                  <a:srgbClr val="333333"/>
                </a:solidFill>
                <a:latin typeface="Calibri cuerpo"/>
                <a:ea typeface="Nunito Sans Bold" pitchFamily="34" charset="-122"/>
                <a:cs typeface="Nunito Sans Bold" pitchFamily="34" charset="-120"/>
              </a:rPr>
              <a:t>Seed Selection &amp; Cleaning</a:t>
            </a:r>
            <a:endParaRPr lang="en-US" sz="2400">
              <a:latin typeface="Calibri cuerpo"/>
            </a:endParaRPr>
          </a:p>
        </p:txBody>
      </p:sp>
      <p:sp>
        <p:nvSpPr>
          <p:cNvPr id="8" name="Text 6">
            <a:extLst>
              <a:ext uri="{FF2B5EF4-FFF2-40B4-BE49-F238E27FC236}">
                <a16:creationId xmlns:a16="http://schemas.microsoft.com/office/drawing/2014/main" id="{626AE1B4-01D3-48EA-BDD4-53D152401EF8}"/>
              </a:ext>
            </a:extLst>
          </p:cNvPr>
          <p:cNvSpPr/>
          <p:nvPr/>
        </p:nvSpPr>
        <p:spPr>
          <a:xfrm>
            <a:off x="0" y="1490028"/>
            <a:ext cx="5683210" cy="870109"/>
          </a:xfrm>
          <a:prstGeom prst="rect">
            <a:avLst/>
          </a:prstGeom>
          <a:noFill/>
          <a:ln/>
        </p:spPr>
        <p:txBody>
          <a:bodyPr wrap="square" lIns="0" tIns="0" rIns="0" bIns="0" rtlCol="0" anchor="t"/>
          <a:lstStyle/>
          <a:p>
            <a:pPr marL="0" indent="0" algn="ctr">
              <a:lnSpc>
                <a:spcPts val="2250"/>
              </a:lnSpc>
              <a:buNone/>
            </a:pPr>
            <a:r>
              <a:rPr lang="en-US" sz="2400">
                <a:solidFill>
                  <a:srgbClr val="333333"/>
                </a:solidFill>
                <a:latin typeface="Calibri cuerpo"/>
                <a:ea typeface="Inter" pitchFamily="34" charset="-122"/>
                <a:cs typeface="Inter" pitchFamily="34" charset="-120"/>
              </a:rPr>
              <a:t>High-quality seeds inspected and cleaned using sieving, air aspiration, or water flotation. Hygienization with hypochlorite ensures contamination-free starting material.</a:t>
            </a:r>
            <a:endParaRPr lang="en-US" sz="2400">
              <a:latin typeface="Calibri cuerpo"/>
            </a:endParaRPr>
          </a:p>
        </p:txBody>
      </p:sp>
      <p:sp>
        <p:nvSpPr>
          <p:cNvPr id="9" name="Shape 7">
            <a:extLst>
              <a:ext uri="{FF2B5EF4-FFF2-40B4-BE49-F238E27FC236}">
                <a16:creationId xmlns:a16="http://schemas.microsoft.com/office/drawing/2014/main" id="{FF52A5DD-4122-474D-B3BA-43346AF672A9}"/>
              </a:ext>
            </a:extLst>
          </p:cNvPr>
          <p:cNvSpPr/>
          <p:nvPr/>
        </p:nvSpPr>
        <p:spPr>
          <a:xfrm>
            <a:off x="6771025" y="2316202"/>
            <a:ext cx="543997" cy="22860"/>
          </a:xfrm>
          <a:prstGeom prst="roundRect">
            <a:avLst>
              <a:gd name="adj" fmla="val 333184"/>
            </a:avLst>
          </a:prstGeom>
          <a:solidFill>
            <a:srgbClr val="75B543"/>
          </a:solidFill>
          <a:ln>
            <a:solidFill>
              <a:srgbClr val="75B543"/>
            </a:solidFill>
          </a:ln>
        </p:spPr>
      </p:sp>
      <p:sp>
        <p:nvSpPr>
          <p:cNvPr id="10" name="Shape 8">
            <a:extLst>
              <a:ext uri="{FF2B5EF4-FFF2-40B4-BE49-F238E27FC236}">
                <a16:creationId xmlns:a16="http://schemas.microsoft.com/office/drawing/2014/main" id="{168B9FEE-77FD-4335-B720-2DC14440E9CA}"/>
              </a:ext>
            </a:extLst>
          </p:cNvPr>
          <p:cNvSpPr/>
          <p:nvPr/>
        </p:nvSpPr>
        <p:spPr>
          <a:xfrm>
            <a:off x="6385857" y="2123678"/>
            <a:ext cx="408027" cy="408027"/>
          </a:xfrm>
          <a:prstGeom prst="roundRect">
            <a:avLst>
              <a:gd name="adj" fmla="val 18667"/>
            </a:avLst>
          </a:prstGeom>
          <a:solidFill>
            <a:srgbClr val="75B543"/>
          </a:solidFill>
          <a:ln w="7620">
            <a:solidFill>
              <a:srgbClr val="75B543"/>
            </a:solidFill>
            <a:prstDash val="solid"/>
          </a:ln>
        </p:spPr>
      </p:sp>
      <p:sp>
        <p:nvSpPr>
          <p:cNvPr id="11" name="Text 9">
            <a:extLst>
              <a:ext uri="{FF2B5EF4-FFF2-40B4-BE49-F238E27FC236}">
                <a16:creationId xmlns:a16="http://schemas.microsoft.com/office/drawing/2014/main" id="{3867CA66-BDF9-4D5F-AB62-AEA727995B77}"/>
              </a:ext>
            </a:extLst>
          </p:cNvPr>
          <p:cNvSpPr/>
          <p:nvPr/>
        </p:nvSpPr>
        <p:spPr>
          <a:xfrm>
            <a:off x="6453842" y="2157670"/>
            <a:ext cx="271939" cy="339923"/>
          </a:xfrm>
          <a:prstGeom prst="rect">
            <a:avLst/>
          </a:prstGeom>
          <a:solidFill>
            <a:srgbClr val="75B543"/>
          </a:solidFill>
          <a:ln>
            <a:solidFill>
              <a:srgbClr val="75B543"/>
            </a:solidFill>
          </a:ln>
        </p:spPr>
        <p:txBody>
          <a:bodyPr wrap="none" lIns="0" tIns="0" rIns="0" bIns="0" rtlCol="0" anchor="t"/>
          <a:lstStyle/>
          <a:p>
            <a:pPr marL="0" indent="0" algn="ctr">
              <a:lnSpc>
                <a:spcPts val="2100"/>
              </a:lnSpc>
              <a:buNone/>
            </a:pPr>
            <a:r>
              <a:rPr lang="en-US" sz="2400" b="1">
                <a:solidFill>
                  <a:schemeClr val="bg1"/>
                </a:solidFill>
                <a:latin typeface="Calibri cuerpo"/>
                <a:ea typeface="Nunito Sans Bold" pitchFamily="34" charset="-122"/>
                <a:cs typeface="Nunito Sans Bold" pitchFamily="34" charset="-120"/>
              </a:rPr>
              <a:t>2</a:t>
            </a:r>
            <a:endParaRPr lang="en-US" sz="2400">
              <a:solidFill>
                <a:schemeClr val="bg1"/>
              </a:solidFill>
              <a:latin typeface="Calibri cuerpo"/>
            </a:endParaRPr>
          </a:p>
        </p:txBody>
      </p:sp>
      <p:sp>
        <p:nvSpPr>
          <p:cNvPr id="12" name="Text 10">
            <a:extLst>
              <a:ext uri="{FF2B5EF4-FFF2-40B4-BE49-F238E27FC236}">
                <a16:creationId xmlns:a16="http://schemas.microsoft.com/office/drawing/2014/main" id="{71483A22-2630-4776-8280-B9C9E461FFE2}"/>
              </a:ext>
            </a:extLst>
          </p:cNvPr>
          <p:cNvSpPr/>
          <p:nvPr/>
        </p:nvSpPr>
        <p:spPr>
          <a:xfrm>
            <a:off x="7496532" y="2185948"/>
            <a:ext cx="2266831" cy="283369"/>
          </a:xfrm>
          <a:prstGeom prst="rect">
            <a:avLst/>
          </a:prstGeom>
          <a:noFill/>
          <a:ln/>
        </p:spPr>
        <p:txBody>
          <a:bodyPr wrap="none" lIns="0" tIns="0" rIns="0" bIns="0" rtlCol="0" anchor="t"/>
          <a:lstStyle/>
          <a:p>
            <a:pPr marL="0" indent="0" algn="l">
              <a:lnSpc>
                <a:spcPts val="2200"/>
              </a:lnSpc>
              <a:buNone/>
            </a:pPr>
            <a:r>
              <a:rPr lang="en-US" sz="2400" b="1">
                <a:solidFill>
                  <a:srgbClr val="333333"/>
                </a:solidFill>
                <a:latin typeface="Calibri cuerpo"/>
                <a:ea typeface="Nunito Sans Bold" pitchFamily="34" charset="-122"/>
                <a:cs typeface="Nunito Sans Bold" pitchFamily="34" charset="-120"/>
              </a:rPr>
              <a:t>Soaking</a:t>
            </a:r>
            <a:endParaRPr lang="en-US" sz="2400">
              <a:latin typeface="Calibri cuerpo"/>
            </a:endParaRPr>
          </a:p>
        </p:txBody>
      </p:sp>
      <p:sp>
        <p:nvSpPr>
          <p:cNvPr id="13" name="Text 11">
            <a:extLst>
              <a:ext uri="{FF2B5EF4-FFF2-40B4-BE49-F238E27FC236}">
                <a16:creationId xmlns:a16="http://schemas.microsoft.com/office/drawing/2014/main" id="{A1D210BA-6D62-460E-812D-2A32E7C38319}"/>
              </a:ext>
            </a:extLst>
          </p:cNvPr>
          <p:cNvSpPr/>
          <p:nvPr/>
        </p:nvSpPr>
        <p:spPr>
          <a:xfrm>
            <a:off x="7496532" y="2578021"/>
            <a:ext cx="4009668" cy="870109"/>
          </a:xfrm>
          <a:prstGeom prst="rect">
            <a:avLst/>
          </a:prstGeom>
          <a:noFill/>
          <a:ln/>
        </p:spPr>
        <p:txBody>
          <a:bodyPr wrap="square" lIns="0" tIns="0" rIns="0" bIns="0" rtlCol="0" anchor="t"/>
          <a:lstStyle/>
          <a:p>
            <a:pPr marL="0" indent="0" algn="ctr">
              <a:lnSpc>
                <a:spcPts val="2250"/>
              </a:lnSpc>
              <a:buNone/>
            </a:pPr>
            <a:r>
              <a:rPr lang="en-US" sz="2400">
                <a:solidFill>
                  <a:srgbClr val="333333"/>
                </a:solidFill>
                <a:latin typeface="Calibri cuerpo"/>
                <a:ea typeface="Inter" pitchFamily="34" charset="-122"/>
                <a:cs typeface="Inter" pitchFamily="34" charset="-120"/>
              </a:rPr>
              <a:t>Seeds immersed in water for 8-12 hours to initiate hydration and activate enzymatic systems. Water quality, temperature, and pH closely monitored.</a:t>
            </a:r>
            <a:endParaRPr lang="en-US" sz="2400">
              <a:latin typeface="Calibri cuerpo"/>
            </a:endParaRPr>
          </a:p>
        </p:txBody>
      </p:sp>
      <p:sp>
        <p:nvSpPr>
          <p:cNvPr id="14" name="Shape 12">
            <a:extLst>
              <a:ext uri="{FF2B5EF4-FFF2-40B4-BE49-F238E27FC236}">
                <a16:creationId xmlns:a16="http://schemas.microsoft.com/office/drawing/2014/main" id="{A95D8BEC-23D2-4421-8728-2AA18212EB1C}"/>
              </a:ext>
            </a:extLst>
          </p:cNvPr>
          <p:cNvSpPr/>
          <p:nvPr/>
        </p:nvSpPr>
        <p:spPr>
          <a:xfrm>
            <a:off x="5864721" y="3254057"/>
            <a:ext cx="543997" cy="22860"/>
          </a:xfrm>
          <a:prstGeom prst="roundRect">
            <a:avLst>
              <a:gd name="adj" fmla="val 333184"/>
            </a:avLst>
          </a:prstGeom>
          <a:solidFill>
            <a:srgbClr val="75B543"/>
          </a:solidFill>
          <a:ln>
            <a:solidFill>
              <a:srgbClr val="75B543"/>
            </a:solidFill>
          </a:ln>
        </p:spPr>
      </p:sp>
      <p:sp>
        <p:nvSpPr>
          <p:cNvPr id="15" name="Shape 13">
            <a:extLst>
              <a:ext uri="{FF2B5EF4-FFF2-40B4-BE49-F238E27FC236}">
                <a16:creationId xmlns:a16="http://schemas.microsoft.com/office/drawing/2014/main" id="{91052425-BE66-4A5C-A1C3-664D6AF69410}"/>
              </a:ext>
            </a:extLst>
          </p:cNvPr>
          <p:cNvSpPr/>
          <p:nvPr/>
        </p:nvSpPr>
        <p:spPr>
          <a:xfrm>
            <a:off x="6385857" y="3061533"/>
            <a:ext cx="408027" cy="408027"/>
          </a:xfrm>
          <a:prstGeom prst="roundRect">
            <a:avLst>
              <a:gd name="adj" fmla="val 18667"/>
            </a:avLst>
          </a:prstGeom>
          <a:solidFill>
            <a:srgbClr val="75B543"/>
          </a:solidFill>
          <a:ln w="7620">
            <a:solidFill>
              <a:srgbClr val="75B543"/>
            </a:solidFill>
            <a:prstDash val="solid"/>
          </a:ln>
        </p:spPr>
      </p:sp>
      <p:sp>
        <p:nvSpPr>
          <p:cNvPr id="16" name="Text 14">
            <a:extLst>
              <a:ext uri="{FF2B5EF4-FFF2-40B4-BE49-F238E27FC236}">
                <a16:creationId xmlns:a16="http://schemas.microsoft.com/office/drawing/2014/main" id="{A415F29B-2E4A-48F2-AB98-514745FFA31C}"/>
              </a:ext>
            </a:extLst>
          </p:cNvPr>
          <p:cNvSpPr/>
          <p:nvPr/>
        </p:nvSpPr>
        <p:spPr>
          <a:xfrm>
            <a:off x="6453842" y="3095526"/>
            <a:ext cx="271939" cy="339923"/>
          </a:xfrm>
          <a:prstGeom prst="rect">
            <a:avLst/>
          </a:prstGeom>
          <a:solidFill>
            <a:srgbClr val="75B543"/>
          </a:solidFill>
          <a:ln>
            <a:solidFill>
              <a:srgbClr val="75B543"/>
            </a:solidFill>
          </a:ln>
        </p:spPr>
        <p:txBody>
          <a:bodyPr wrap="none" lIns="0" tIns="0" rIns="0" bIns="0" rtlCol="0" anchor="t"/>
          <a:lstStyle/>
          <a:p>
            <a:pPr marL="0" indent="0" algn="ctr">
              <a:lnSpc>
                <a:spcPts val="2100"/>
              </a:lnSpc>
              <a:buNone/>
            </a:pPr>
            <a:r>
              <a:rPr lang="en-US" sz="2400" b="1">
                <a:solidFill>
                  <a:schemeClr val="bg1"/>
                </a:solidFill>
                <a:latin typeface="Calibri cuerpo"/>
                <a:ea typeface="Nunito Sans Bold" pitchFamily="34" charset="-122"/>
                <a:cs typeface="Nunito Sans Bold" pitchFamily="34" charset="-120"/>
              </a:rPr>
              <a:t>3</a:t>
            </a:r>
            <a:endParaRPr lang="en-US" sz="2400">
              <a:solidFill>
                <a:schemeClr val="bg1"/>
              </a:solidFill>
              <a:latin typeface="Calibri cuerpo"/>
            </a:endParaRPr>
          </a:p>
        </p:txBody>
      </p:sp>
      <p:sp>
        <p:nvSpPr>
          <p:cNvPr id="17" name="Text 15">
            <a:extLst>
              <a:ext uri="{FF2B5EF4-FFF2-40B4-BE49-F238E27FC236}">
                <a16:creationId xmlns:a16="http://schemas.microsoft.com/office/drawing/2014/main" id="{DE728DA4-0112-496B-85D2-DCF6D1E97B60}"/>
              </a:ext>
            </a:extLst>
          </p:cNvPr>
          <p:cNvSpPr/>
          <p:nvPr/>
        </p:nvSpPr>
        <p:spPr>
          <a:xfrm>
            <a:off x="3416379" y="3123803"/>
            <a:ext cx="2266831" cy="283369"/>
          </a:xfrm>
          <a:prstGeom prst="rect">
            <a:avLst/>
          </a:prstGeom>
          <a:noFill/>
          <a:ln/>
        </p:spPr>
        <p:txBody>
          <a:bodyPr wrap="none" lIns="0" tIns="0" rIns="0" bIns="0" rtlCol="0" anchor="t"/>
          <a:lstStyle/>
          <a:p>
            <a:pPr marL="0" indent="0" algn="r">
              <a:lnSpc>
                <a:spcPts val="2200"/>
              </a:lnSpc>
              <a:buNone/>
            </a:pPr>
            <a:r>
              <a:rPr lang="en-US" sz="2400" b="1">
                <a:solidFill>
                  <a:srgbClr val="333333"/>
                </a:solidFill>
                <a:latin typeface="Calibri cuerpo"/>
                <a:ea typeface="Nunito Sans Bold" pitchFamily="34" charset="-122"/>
                <a:cs typeface="Nunito Sans Bold" pitchFamily="34" charset="-120"/>
              </a:rPr>
              <a:t>Germination</a:t>
            </a:r>
            <a:endParaRPr lang="en-US" sz="2400">
              <a:latin typeface="Calibri cuerpo"/>
            </a:endParaRPr>
          </a:p>
        </p:txBody>
      </p:sp>
      <p:sp>
        <p:nvSpPr>
          <p:cNvPr id="18" name="Text 16">
            <a:extLst>
              <a:ext uri="{FF2B5EF4-FFF2-40B4-BE49-F238E27FC236}">
                <a16:creationId xmlns:a16="http://schemas.microsoft.com/office/drawing/2014/main" id="{533564E9-7A93-43C3-B243-F9DB47F1F52E}"/>
              </a:ext>
            </a:extLst>
          </p:cNvPr>
          <p:cNvSpPr/>
          <p:nvPr/>
        </p:nvSpPr>
        <p:spPr>
          <a:xfrm>
            <a:off x="0" y="3515876"/>
            <a:ext cx="5683210" cy="870109"/>
          </a:xfrm>
          <a:prstGeom prst="rect">
            <a:avLst/>
          </a:prstGeom>
          <a:noFill/>
          <a:ln/>
        </p:spPr>
        <p:txBody>
          <a:bodyPr wrap="square" lIns="0" tIns="0" rIns="0" bIns="0" rtlCol="0" anchor="t"/>
          <a:lstStyle/>
          <a:p>
            <a:pPr marL="0" indent="0" algn="ctr">
              <a:lnSpc>
                <a:spcPts val="2250"/>
              </a:lnSpc>
              <a:buNone/>
            </a:pPr>
            <a:r>
              <a:rPr lang="en-US" sz="2400">
                <a:solidFill>
                  <a:srgbClr val="333333"/>
                </a:solidFill>
                <a:latin typeface="Calibri cuerpo"/>
                <a:ea typeface="Inter" pitchFamily="34" charset="-122"/>
                <a:cs typeface="Inter" pitchFamily="34" charset="-120"/>
              </a:rPr>
              <a:t>Controlled environment maintained at 20-30°C, 80-95% humidity with adequate oxygen. Periodic rinsing 2-4 times daily removes metabolic byproducts and maintains hydration.</a:t>
            </a:r>
            <a:endParaRPr lang="en-US" sz="2400">
              <a:latin typeface="Calibri cuerpo"/>
            </a:endParaRPr>
          </a:p>
        </p:txBody>
      </p:sp>
      <p:sp>
        <p:nvSpPr>
          <p:cNvPr id="19" name="Shape 17">
            <a:extLst>
              <a:ext uri="{FF2B5EF4-FFF2-40B4-BE49-F238E27FC236}">
                <a16:creationId xmlns:a16="http://schemas.microsoft.com/office/drawing/2014/main" id="{E60DB090-2F2A-4FDE-ADE1-1473D549B7E5}"/>
              </a:ext>
            </a:extLst>
          </p:cNvPr>
          <p:cNvSpPr/>
          <p:nvPr/>
        </p:nvSpPr>
        <p:spPr>
          <a:xfrm>
            <a:off x="6771025" y="4191913"/>
            <a:ext cx="543997" cy="22860"/>
          </a:xfrm>
          <a:prstGeom prst="roundRect">
            <a:avLst>
              <a:gd name="adj" fmla="val 333184"/>
            </a:avLst>
          </a:prstGeom>
          <a:solidFill>
            <a:srgbClr val="75B543"/>
          </a:solidFill>
          <a:ln>
            <a:solidFill>
              <a:srgbClr val="75B543"/>
            </a:solidFill>
          </a:ln>
        </p:spPr>
      </p:sp>
      <p:sp>
        <p:nvSpPr>
          <p:cNvPr id="20" name="Shape 18">
            <a:extLst>
              <a:ext uri="{FF2B5EF4-FFF2-40B4-BE49-F238E27FC236}">
                <a16:creationId xmlns:a16="http://schemas.microsoft.com/office/drawing/2014/main" id="{E44CBC76-8BC8-4F6A-A906-D6F179655176}"/>
              </a:ext>
            </a:extLst>
          </p:cNvPr>
          <p:cNvSpPr/>
          <p:nvPr/>
        </p:nvSpPr>
        <p:spPr>
          <a:xfrm>
            <a:off x="6385857" y="3999389"/>
            <a:ext cx="408027" cy="408027"/>
          </a:xfrm>
          <a:prstGeom prst="roundRect">
            <a:avLst>
              <a:gd name="adj" fmla="val 18667"/>
            </a:avLst>
          </a:prstGeom>
          <a:solidFill>
            <a:srgbClr val="75B543"/>
          </a:solidFill>
          <a:ln w="7620">
            <a:solidFill>
              <a:srgbClr val="75B543"/>
            </a:solidFill>
            <a:prstDash val="solid"/>
          </a:ln>
        </p:spPr>
      </p:sp>
      <p:sp>
        <p:nvSpPr>
          <p:cNvPr id="21" name="Text 19">
            <a:extLst>
              <a:ext uri="{FF2B5EF4-FFF2-40B4-BE49-F238E27FC236}">
                <a16:creationId xmlns:a16="http://schemas.microsoft.com/office/drawing/2014/main" id="{3E0397D5-E02B-4304-A79B-107332398C3F}"/>
              </a:ext>
            </a:extLst>
          </p:cNvPr>
          <p:cNvSpPr/>
          <p:nvPr/>
        </p:nvSpPr>
        <p:spPr>
          <a:xfrm>
            <a:off x="6453842" y="4033381"/>
            <a:ext cx="271939" cy="339923"/>
          </a:xfrm>
          <a:prstGeom prst="rect">
            <a:avLst/>
          </a:prstGeom>
          <a:solidFill>
            <a:srgbClr val="75B543"/>
          </a:solidFill>
          <a:ln>
            <a:solidFill>
              <a:srgbClr val="75B543"/>
            </a:solidFill>
          </a:ln>
        </p:spPr>
        <p:txBody>
          <a:bodyPr wrap="none" lIns="0" tIns="0" rIns="0" bIns="0" rtlCol="0" anchor="t"/>
          <a:lstStyle/>
          <a:p>
            <a:pPr marL="0" indent="0" algn="ctr">
              <a:lnSpc>
                <a:spcPts val="2100"/>
              </a:lnSpc>
              <a:buNone/>
            </a:pPr>
            <a:r>
              <a:rPr lang="en-US" sz="2400" b="1">
                <a:solidFill>
                  <a:schemeClr val="bg1"/>
                </a:solidFill>
                <a:latin typeface="Calibri cuerpo"/>
                <a:ea typeface="Nunito Sans Bold" pitchFamily="34" charset="-122"/>
                <a:cs typeface="Nunito Sans Bold" pitchFamily="34" charset="-120"/>
              </a:rPr>
              <a:t>4</a:t>
            </a:r>
            <a:endParaRPr lang="en-US" sz="2400">
              <a:solidFill>
                <a:schemeClr val="bg1"/>
              </a:solidFill>
              <a:latin typeface="Calibri cuerpo"/>
            </a:endParaRPr>
          </a:p>
        </p:txBody>
      </p:sp>
      <p:sp>
        <p:nvSpPr>
          <p:cNvPr id="22" name="Text 20">
            <a:extLst>
              <a:ext uri="{FF2B5EF4-FFF2-40B4-BE49-F238E27FC236}">
                <a16:creationId xmlns:a16="http://schemas.microsoft.com/office/drawing/2014/main" id="{DD91AB9E-A952-4DD1-A9D8-B1E6E1B99573}"/>
              </a:ext>
            </a:extLst>
          </p:cNvPr>
          <p:cNvSpPr/>
          <p:nvPr/>
        </p:nvSpPr>
        <p:spPr>
          <a:xfrm>
            <a:off x="7496532" y="4061658"/>
            <a:ext cx="2266831" cy="283369"/>
          </a:xfrm>
          <a:prstGeom prst="rect">
            <a:avLst/>
          </a:prstGeom>
          <a:noFill/>
          <a:ln/>
        </p:spPr>
        <p:txBody>
          <a:bodyPr wrap="none" lIns="0" tIns="0" rIns="0" bIns="0" rtlCol="0" anchor="t"/>
          <a:lstStyle/>
          <a:p>
            <a:pPr marL="0" indent="0" algn="l">
              <a:lnSpc>
                <a:spcPts val="2200"/>
              </a:lnSpc>
              <a:buNone/>
            </a:pPr>
            <a:r>
              <a:rPr lang="en-US" sz="2400" b="1">
                <a:solidFill>
                  <a:srgbClr val="333333"/>
                </a:solidFill>
                <a:latin typeface="Calibri cuerpo"/>
                <a:ea typeface="Nunito Sans Bold" pitchFamily="34" charset="-122"/>
                <a:cs typeface="Nunito Sans Bold" pitchFamily="34" charset="-120"/>
              </a:rPr>
              <a:t>Harvesting</a:t>
            </a:r>
            <a:endParaRPr lang="en-US" sz="2400">
              <a:latin typeface="Calibri cuerpo"/>
            </a:endParaRPr>
          </a:p>
        </p:txBody>
      </p:sp>
      <p:sp>
        <p:nvSpPr>
          <p:cNvPr id="23" name="Text 21">
            <a:extLst>
              <a:ext uri="{FF2B5EF4-FFF2-40B4-BE49-F238E27FC236}">
                <a16:creationId xmlns:a16="http://schemas.microsoft.com/office/drawing/2014/main" id="{01ACE0A7-ECC8-4D9E-82AC-5ABC4A0C6EE0}"/>
              </a:ext>
            </a:extLst>
          </p:cNvPr>
          <p:cNvSpPr/>
          <p:nvPr/>
        </p:nvSpPr>
        <p:spPr>
          <a:xfrm>
            <a:off x="7496532" y="4453731"/>
            <a:ext cx="3575328" cy="580073"/>
          </a:xfrm>
          <a:prstGeom prst="rect">
            <a:avLst/>
          </a:prstGeom>
          <a:noFill/>
          <a:ln/>
        </p:spPr>
        <p:txBody>
          <a:bodyPr wrap="square" lIns="0" tIns="0" rIns="0" bIns="0" rtlCol="0" anchor="t"/>
          <a:lstStyle/>
          <a:p>
            <a:pPr marL="0" indent="0" algn="ctr">
              <a:lnSpc>
                <a:spcPts val="2250"/>
              </a:lnSpc>
              <a:buNone/>
            </a:pPr>
            <a:r>
              <a:rPr lang="en-US" sz="2400">
                <a:solidFill>
                  <a:srgbClr val="333333"/>
                </a:solidFill>
                <a:latin typeface="Calibri cuerpo"/>
                <a:ea typeface="Inter" pitchFamily="34" charset="-122"/>
                <a:cs typeface="Inter" pitchFamily="34" charset="-120"/>
              </a:rPr>
              <a:t>Sprouts harvested at desired length after 2-5 days. Timing critical for optimal texture and nutritional profile.</a:t>
            </a:r>
            <a:endParaRPr lang="en-US" sz="2400">
              <a:latin typeface="Calibri cuerpo"/>
            </a:endParaRPr>
          </a:p>
        </p:txBody>
      </p:sp>
      <p:sp>
        <p:nvSpPr>
          <p:cNvPr id="24" name="Shape 22">
            <a:extLst>
              <a:ext uri="{FF2B5EF4-FFF2-40B4-BE49-F238E27FC236}">
                <a16:creationId xmlns:a16="http://schemas.microsoft.com/office/drawing/2014/main" id="{B2BBFF5F-27DD-4D5C-8DE6-E5ED463EF66B}"/>
              </a:ext>
            </a:extLst>
          </p:cNvPr>
          <p:cNvSpPr/>
          <p:nvPr/>
        </p:nvSpPr>
        <p:spPr>
          <a:xfrm>
            <a:off x="5864721" y="5129768"/>
            <a:ext cx="543997" cy="22860"/>
          </a:xfrm>
          <a:prstGeom prst="roundRect">
            <a:avLst>
              <a:gd name="adj" fmla="val 333184"/>
            </a:avLst>
          </a:prstGeom>
          <a:solidFill>
            <a:srgbClr val="75B543"/>
          </a:solidFill>
          <a:ln>
            <a:solidFill>
              <a:srgbClr val="75B543"/>
            </a:solidFill>
          </a:ln>
        </p:spPr>
      </p:sp>
      <p:sp>
        <p:nvSpPr>
          <p:cNvPr id="25" name="Shape 23">
            <a:extLst>
              <a:ext uri="{FF2B5EF4-FFF2-40B4-BE49-F238E27FC236}">
                <a16:creationId xmlns:a16="http://schemas.microsoft.com/office/drawing/2014/main" id="{1E7410F2-E4A9-48EB-9EF4-F39DD1A307F8}"/>
              </a:ext>
            </a:extLst>
          </p:cNvPr>
          <p:cNvSpPr/>
          <p:nvPr/>
        </p:nvSpPr>
        <p:spPr>
          <a:xfrm>
            <a:off x="6385857" y="4937244"/>
            <a:ext cx="408027" cy="408027"/>
          </a:xfrm>
          <a:prstGeom prst="roundRect">
            <a:avLst>
              <a:gd name="adj" fmla="val 18667"/>
            </a:avLst>
          </a:prstGeom>
          <a:solidFill>
            <a:srgbClr val="75B543"/>
          </a:solidFill>
          <a:ln w="7620">
            <a:solidFill>
              <a:srgbClr val="75B543"/>
            </a:solidFill>
            <a:prstDash val="solid"/>
          </a:ln>
        </p:spPr>
      </p:sp>
      <p:sp>
        <p:nvSpPr>
          <p:cNvPr id="26" name="Text 24">
            <a:extLst>
              <a:ext uri="{FF2B5EF4-FFF2-40B4-BE49-F238E27FC236}">
                <a16:creationId xmlns:a16="http://schemas.microsoft.com/office/drawing/2014/main" id="{D70B8207-80F6-447D-95B9-6C1198DE25E4}"/>
              </a:ext>
            </a:extLst>
          </p:cNvPr>
          <p:cNvSpPr/>
          <p:nvPr/>
        </p:nvSpPr>
        <p:spPr>
          <a:xfrm>
            <a:off x="6453842" y="4971236"/>
            <a:ext cx="271939" cy="339923"/>
          </a:xfrm>
          <a:prstGeom prst="rect">
            <a:avLst/>
          </a:prstGeom>
          <a:solidFill>
            <a:srgbClr val="75B543"/>
          </a:solidFill>
          <a:ln>
            <a:solidFill>
              <a:srgbClr val="75B543"/>
            </a:solidFill>
          </a:ln>
        </p:spPr>
        <p:txBody>
          <a:bodyPr wrap="none" lIns="0" tIns="0" rIns="0" bIns="0" rtlCol="0" anchor="t"/>
          <a:lstStyle/>
          <a:p>
            <a:pPr marL="0" indent="0" algn="ctr">
              <a:lnSpc>
                <a:spcPts val="2100"/>
              </a:lnSpc>
              <a:buNone/>
            </a:pPr>
            <a:r>
              <a:rPr lang="en-US" sz="2400" b="1">
                <a:solidFill>
                  <a:schemeClr val="bg1"/>
                </a:solidFill>
                <a:latin typeface="Calibri cuerpo"/>
                <a:ea typeface="Nunito Sans Bold" pitchFamily="34" charset="-122"/>
                <a:cs typeface="Nunito Sans Bold" pitchFamily="34" charset="-120"/>
              </a:rPr>
              <a:t>5</a:t>
            </a:r>
            <a:endParaRPr lang="en-US" sz="2400">
              <a:solidFill>
                <a:schemeClr val="bg1"/>
              </a:solidFill>
              <a:latin typeface="Calibri cuerpo"/>
            </a:endParaRPr>
          </a:p>
        </p:txBody>
      </p:sp>
      <p:sp>
        <p:nvSpPr>
          <p:cNvPr id="27" name="Text 25">
            <a:extLst>
              <a:ext uri="{FF2B5EF4-FFF2-40B4-BE49-F238E27FC236}">
                <a16:creationId xmlns:a16="http://schemas.microsoft.com/office/drawing/2014/main" id="{41B20DAD-AD25-4413-9BE7-3DBA53F2A044}"/>
              </a:ext>
            </a:extLst>
          </p:cNvPr>
          <p:cNvSpPr/>
          <p:nvPr/>
        </p:nvSpPr>
        <p:spPr>
          <a:xfrm>
            <a:off x="3416379" y="4999514"/>
            <a:ext cx="2266831" cy="283369"/>
          </a:xfrm>
          <a:prstGeom prst="rect">
            <a:avLst/>
          </a:prstGeom>
          <a:noFill/>
          <a:ln/>
        </p:spPr>
        <p:txBody>
          <a:bodyPr wrap="none" lIns="0" tIns="0" rIns="0" bIns="0" rtlCol="0" anchor="t"/>
          <a:lstStyle/>
          <a:p>
            <a:pPr marL="0" indent="0" algn="r">
              <a:lnSpc>
                <a:spcPts val="2200"/>
              </a:lnSpc>
              <a:buNone/>
            </a:pPr>
            <a:r>
              <a:rPr lang="en-US" sz="2400" b="1">
                <a:solidFill>
                  <a:srgbClr val="333333"/>
                </a:solidFill>
                <a:latin typeface="Calibri cuerpo"/>
                <a:ea typeface="Nunito Sans Bold" pitchFamily="34" charset="-122"/>
                <a:cs typeface="Nunito Sans Bold" pitchFamily="34" charset="-120"/>
              </a:rPr>
              <a:t>Post-Processing</a:t>
            </a:r>
            <a:endParaRPr lang="en-US" sz="2400">
              <a:latin typeface="Calibri cuerpo"/>
            </a:endParaRPr>
          </a:p>
        </p:txBody>
      </p:sp>
      <p:sp>
        <p:nvSpPr>
          <p:cNvPr id="28" name="Text 26">
            <a:extLst>
              <a:ext uri="{FF2B5EF4-FFF2-40B4-BE49-F238E27FC236}">
                <a16:creationId xmlns:a16="http://schemas.microsoft.com/office/drawing/2014/main" id="{A2FC0417-5165-4AD6-8002-C84BD4308C44}"/>
              </a:ext>
            </a:extLst>
          </p:cNvPr>
          <p:cNvSpPr/>
          <p:nvPr/>
        </p:nvSpPr>
        <p:spPr>
          <a:xfrm>
            <a:off x="0" y="5391587"/>
            <a:ext cx="5683210" cy="870109"/>
          </a:xfrm>
          <a:prstGeom prst="rect">
            <a:avLst/>
          </a:prstGeom>
          <a:noFill/>
          <a:ln/>
        </p:spPr>
        <p:txBody>
          <a:bodyPr wrap="square" lIns="0" tIns="0" rIns="0" bIns="0" rtlCol="0" anchor="t"/>
          <a:lstStyle/>
          <a:p>
            <a:pPr marL="0" indent="0" algn="ctr">
              <a:lnSpc>
                <a:spcPts val="2250"/>
              </a:lnSpc>
              <a:buNone/>
            </a:pPr>
            <a:r>
              <a:rPr lang="en-US" sz="2400">
                <a:solidFill>
                  <a:srgbClr val="333333"/>
                </a:solidFill>
                <a:latin typeface="Calibri cuerpo"/>
                <a:ea typeface="Inter" pitchFamily="34" charset="-122"/>
                <a:cs typeface="Inter" pitchFamily="34" charset="-120"/>
              </a:rPr>
              <a:t>Fresh consumption or drying, milling, powdering for functional ingredients. Modified-atmosphere packaging extends shelf life while preserving quality.</a:t>
            </a:r>
            <a:endParaRPr lang="en-US" sz="2400">
              <a:latin typeface="Calibri cuerpo"/>
            </a:endParaRPr>
          </a:p>
        </p:txBody>
      </p:sp>
      <p:grpSp>
        <p:nvGrpSpPr>
          <p:cNvPr id="30" name="Group 23">
            <a:extLst>
              <a:ext uri="{FF2B5EF4-FFF2-40B4-BE49-F238E27FC236}">
                <a16:creationId xmlns:a16="http://schemas.microsoft.com/office/drawing/2014/main" id="{CFC3C6C7-7C28-48AD-B543-DB726AE555D0}"/>
              </a:ext>
            </a:extLst>
          </p:cNvPr>
          <p:cNvGrpSpPr/>
          <p:nvPr/>
        </p:nvGrpSpPr>
        <p:grpSpPr>
          <a:xfrm>
            <a:off x="10486851" y="292797"/>
            <a:ext cx="1020523" cy="1782423"/>
            <a:chOff x="4413794" y="4725223"/>
            <a:chExt cx="421607" cy="978622"/>
          </a:xfrm>
        </p:grpSpPr>
        <p:grpSp>
          <p:nvGrpSpPr>
            <p:cNvPr id="31" name="Graphic 2">
              <a:extLst>
                <a:ext uri="{FF2B5EF4-FFF2-40B4-BE49-F238E27FC236}">
                  <a16:creationId xmlns:a16="http://schemas.microsoft.com/office/drawing/2014/main" id="{7585F2FE-F5A0-4050-8080-3084DAFDB474}"/>
                </a:ext>
              </a:extLst>
            </p:cNvPr>
            <p:cNvGrpSpPr/>
            <p:nvPr/>
          </p:nvGrpSpPr>
          <p:grpSpPr>
            <a:xfrm>
              <a:off x="4413794" y="4757590"/>
              <a:ext cx="421607" cy="535957"/>
              <a:chOff x="4413794" y="4757590"/>
              <a:chExt cx="421607" cy="535957"/>
            </a:xfrm>
            <a:solidFill>
              <a:srgbClr val="75B543"/>
            </a:solidFill>
          </p:grpSpPr>
          <p:sp>
            <p:nvSpPr>
              <p:cNvPr id="39" name="Freeform 15">
                <a:extLst>
                  <a:ext uri="{FF2B5EF4-FFF2-40B4-BE49-F238E27FC236}">
                    <a16:creationId xmlns:a16="http://schemas.microsoft.com/office/drawing/2014/main" id="{722CD4F5-5BB3-442D-9652-859784121B0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40" name="Freeform 16">
                <a:extLst>
                  <a:ext uri="{FF2B5EF4-FFF2-40B4-BE49-F238E27FC236}">
                    <a16:creationId xmlns:a16="http://schemas.microsoft.com/office/drawing/2014/main" id="{73066CB5-7649-438A-9230-B07E0FC32A7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32" name="Graphic 2">
              <a:extLst>
                <a:ext uri="{FF2B5EF4-FFF2-40B4-BE49-F238E27FC236}">
                  <a16:creationId xmlns:a16="http://schemas.microsoft.com/office/drawing/2014/main" id="{71341942-C818-4C04-8ED3-431BC642F92A}"/>
                </a:ext>
              </a:extLst>
            </p:cNvPr>
            <p:cNvGrpSpPr/>
            <p:nvPr/>
          </p:nvGrpSpPr>
          <p:grpSpPr>
            <a:xfrm>
              <a:off x="4539076" y="4725223"/>
              <a:ext cx="126381" cy="222760"/>
              <a:chOff x="4539076" y="4725223"/>
              <a:chExt cx="126381" cy="222760"/>
            </a:xfrm>
            <a:solidFill>
              <a:srgbClr val="81CCB2"/>
            </a:solidFill>
          </p:grpSpPr>
          <p:sp>
            <p:nvSpPr>
              <p:cNvPr id="35" name="Freeform 7">
                <a:extLst>
                  <a:ext uri="{FF2B5EF4-FFF2-40B4-BE49-F238E27FC236}">
                    <a16:creationId xmlns:a16="http://schemas.microsoft.com/office/drawing/2014/main" id="{132D70EA-F6E9-403A-A3EB-066BD59271C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36" name="Freeform 8">
                <a:extLst>
                  <a:ext uri="{FF2B5EF4-FFF2-40B4-BE49-F238E27FC236}">
                    <a16:creationId xmlns:a16="http://schemas.microsoft.com/office/drawing/2014/main" id="{6510B4E0-5C05-4D9C-B473-5D5A687E769E}"/>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37" name="Freeform 9">
                <a:extLst>
                  <a:ext uri="{FF2B5EF4-FFF2-40B4-BE49-F238E27FC236}">
                    <a16:creationId xmlns:a16="http://schemas.microsoft.com/office/drawing/2014/main" id="{B0282B95-E44B-434C-8081-B6FCDF8511E2}"/>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38" name="Freeform 10">
                <a:extLst>
                  <a:ext uri="{FF2B5EF4-FFF2-40B4-BE49-F238E27FC236}">
                    <a16:creationId xmlns:a16="http://schemas.microsoft.com/office/drawing/2014/main" id="{D330C1FD-5922-4B95-B89F-75BF134FA48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33" name="Freeform 4">
              <a:extLst>
                <a:ext uri="{FF2B5EF4-FFF2-40B4-BE49-F238E27FC236}">
                  <a16:creationId xmlns:a16="http://schemas.microsoft.com/office/drawing/2014/main" id="{094124B6-E1C8-4E9C-A2C9-DCDA75EBB0CF}"/>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34" name="Freeform 5">
              <a:extLst>
                <a:ext uri="{FF2B5EF4-FFF2-40B4-BE49-F238E27FC236}">
                  <a16:creationId xmlns:a16="http://schemas.microsoft.com/office/drawing/2014/main" id="{6B70699C-F57C-4DAB-83FF-489BAC1E241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2295953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prstGeom prst="rect">
            <a:avLst/>
          </a:prstGeom>
          <a:noFill/>
          <a:ln/>
        </p:spPr>
        <p:txBody>
          <a:bodyPr wrap="none" lIns="0" tIns="0" rIns="0" bIns="0" rtlCol="0" anchor="t"/>
          <a:lstStyle/>
          <a:p>
            <a:pPr algn="just">
              <a:lnSpc>
                <a:spcPts val="4042"/>
              </a:lnSpc>
            </a:pPr>
            <a:r>
              <a:rPr lang="en-US" sz="4800" u="sng">
                <a:solidFill>
                  <a:srgbClr val="2C6756"/>
                </a:solidFill>
                <a:ea typeface="Nunito Sans Bold" pitchFamily="34" charset="-122"/>
              </a:rPr>
              <a:t>Module Overview: Learning outcomes</a:t>
            </a:r>
          </a:p>
          <a:p>
            <a:pPr algn="just">
              <a:lnSpc>
                <a:spcPts val="4042"/>
              </a:lnSpc>
            </a:pPr>
            <a:endParaRPr lang="en-US" sz="4800" u="sng">
              <a:solidFill>
                <a:srgbClr val="2C6756"/>
              </a:solidFill>
              <a:ea typeface="Nunito Sans Bold" pitchFamily="34" charset="-122"/>
            </a:endParaRPr>
          </a:p>
        </p:txBody>
      </p:sp>
      <p:pic>
        <p:nvPicPr>
          <p:cNvPr id="7" name="object 5">
            <a:extLst>
              <a:ext uri="{FF2B5EF4-FFF2-40B4-BE49-F238E27FC236}">
                <a16:creationId xmlns:a16="http://schemas.microsoft.com/office/drawing/2014/main" id="{C4C36228-82FE-4D2F-A77C-8CEDA1E1685A}"/>
              </a:ext>
            </a:extLst>
          </p:cNvPr>
          <p:cNvPicPr/>
          <p:nvPr/>
        </p:nvPicPr>
        <p:blipFill rotWithShape="1">
          <a:blip r:embed="rId2" cstate="print"/>
          <a:srcRect l="2446" t="43346" r="36875" b="8187"/>
          <a:stretch/>
        </p:blipFill>
        <p:spPr>
          <a:xfrm>
            <a:off x="6128005" y="1793333"/>
            <a:ext cx="5126806" cy="2594749"/>
          </a:xfrm>
          <a:prstGeom prst="rect">
            <a:avLst/>
          </a:prstGeom>
        </p:spPr>
      </p:pic>
      <p:sp>
        <p:nvSpPr>
          <p:cNvPr id="8" name="Rectángulo 7">
            <a:extLst>
              <a:ext uri="{FF2B5EF4-FFF2-40B4-BE49-F238E27FC236}">
                <a16:creationId xmlns:a16="http://schemas.microsoft.com/office/drawing/2014/main" id="{FC7B3467-A899-49D5-A292-B479E694B47E}"/>
              </a:ext>
            </a:extLst>
          </p:cNvPr>
          <p:cNvSpPr/>
          <p:nvPr/>
        </p:nvSpPr>
        <p:spPr>
          <a:xfrm>
            <a:off x="686078" y="1857178"/>
            <a:ext cx="5377919" cy="2817438"/>
          </a:xfrm>
          <a:prstGeom prst="rect">
            <a:avLst/>
          </a:prstGeom>
        </p:spPr>
        <p:txBody>
          <a:bodyPr wrap="square">
            <a:spAutoFit/>
          </a:bodyPr>
          <a:lstStyle/>
          <a:p>
            <a:pPr marL="12700" marR="5080" algn="just">
              <a:lnSpc>
                <a:spcPct val="104299"/>
              </a:lnSpc>
              <a:spcBef>
                <a:spcPts val="434"/>
              </a:spcBef>
            </a:pPr>
            <a:r>
              <a:rPr lang="en-US" sz="2400">
                <a:solidFill>
                  <a:srgbClr val="021616"/>
                </a:solidFill>
              </a:rPr>
              <a:t>This module explores how modern technologies and traditional methods enhance plant-based foods.</a:t>
            </a:r>
          </a:p>
          <a:p>
            <a:pPr marL="12700" marR="5080" algn="just">
              <a:lnSpc>
                <a:spcPct val="104299"/>
              </a:lnSpc>
              <a:spcBef>
                <a:spcPts val="434"/>
              </a:spcBef>
            </a:pPr>
            <a:r>
              <a:rPr lang="en-US" sz="2400">
                <a:solidFill>
                  <a:srgbClr val="021616"/>
                </a:solidFill>
              </a:rPr>
              <a:t>Understand the main drivers and opportunities associated to technology can contribute to produce better and safer plant based foods.</a:t>
            </a:r>
          </a:p>
        </p:txBody>
      </p:sp>
    </p:spTree>
    <p:extLst>
      <p:ext uri="{BB962C8B-B14F-4D97-AF65-F5344CB8AC3E}">
        <p14:creationId xmlns:p14="http://schemas.microsoft.com/office/powerpoint/2010/main" val="2312571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87866" y="328030"/>
            <a:ext cx="4134843" cy="516732"/>
          </a:xfrm>
          <a:prstGeom prst="rect">
            <a:avLst/>
          </a:prstGeom>
          <a:noFill/>
          <a:ln/>
        </p:spPr>
        <p:txBody>
          <a:bodyPr wrap="none" lIns="0" tIns="0" rIns="0" bIns="0" rtlCol="0" anchor="t"/>
          <a:lstStyle/>
          <a:p>
            <a:pPr>
              <a:lnSpc>
                <a:spcPts val="4042"/>
              </a:lnSpc>
            </a:pPr>
            <a:r>
              <a:rPr lang="en-US" sz="4800" b="1" u="sng">
                <a:solidFill>
                  <a:srgbClr val="2C6756"/>
                </a:solidFill>
                <a:latin typeface="Calibri (Cuerpo)"/>
                <a:ea typeface="Nunito Sans Bold" pitchFamily="34" charset="-122"/>
              </a:rPr>
              <a:t>Key</a:t>
            </a:r>
            <a:r>
              <a:rPr lang="en-US" sz="4800" b="1" u="sng">
                <a:solidFill>
                  <a:srgbClr val="333333"/>
                </a:solidFill>
                <a:latin typeface="Calibri (Cuerpo)"/>
                <a:ea typeface="Nunito Sans Bold" pitchFamily="34" charset="-122"/>
                <a:cs typeface="Nunito Sans Bold" pitchFamily="34" charset="-120"/>
              </a:rPr>
              <a:t> </a:t>
            </a:r>
            <a:r>
              <a:rPr lang="en-US" sz="4800" b="1" u="sng">
                <a:solidFill>
                  <a:srgbClr val="2C6756"/>
                </a:solidFill>
                <a:latin typeface="Calibri (Cuerpo)"/>
                <a:ea typeface="Nunito Sans Bold" pitchFamily="34" charset="-122"/>
              </a:rPr>
              <a:t>Takeaways</a:t>
            </a:r>
          </a:p>
        </p:txBody>
      </p:sp>
      <p:sp>
        <p:nvSpPr>
          <p:cNvPr id="5" name="Text 3"/>
          <p:cNvSpPr/>
          <p:nvPr/>
        </p:nvSpPr>
        <p:spPr>
          <a:xfrm>
            <a:off x="833140" y="2068724"/>
            <a:ext cx="5008563" cy="793849"/>
          </a:xfrm>
          <a:prstGeom prst="rect">
            <a:avLst/>
          </a:prstGeom>
          <a:noFill/>
          <a:ln/>
        </p:spPr>
        <p:txBody>
          <a:bodyPr wrap="square" lIns="0" tIns="0" rIns="0" bIns="0" rtlCol="0" anchor="t"/>
          <a:lstStyle/>
          <a:p>
            <a:pPr>
              <a:lnSpc>
                <a:spcPts val="2083"/>
              </a:lnSpc>
            </a:pPr>
            <a:r>
              <a:rPr lang="en-US" sz="2400">
                <a:solidFill>
                  <a:srgbClr val="FFFFFF"/>
                </a:solidFill>
                <a:latin typeface="Calibri cuerpo"/>
                <a:ea typeface="Inter" pitchFamily="34" charset="-122"/>
                <a:cs typeface="Inter" pitchFamily="34" charset="-120"/>
              </a:rPr>
              <a:t>Legumes, whole grains, nuts, and seeds provide protein, fiber, healthy fats, and protective phytochemicals including polyphenols, flavonoids, and lignans</a:t>
            </a:r>
            <a:endParaRPr lang="en-US" sz="2400">
              <a:latin typeface="Calibri cuerpo"/>
            </a:endParaRPr>
          </a:p>
        </p:txBody>
      </p:sp>
      <p:sp>
        <p:nvSpPr>
          <p:cNvPr id="6" name="Shape 4"/>
          <p:cNvSpPr/>
          <p:nvPr/>
        </p:nvSpPr>
        <p:spPr>
          <a:xfrm>
            <a:off x="287866" y="988690"/>
            <a:ext cx="6879362" cy="5365887"/>
          </a:xfrm>
          <a:prstGeom prst="roundRect">
            <a:avLst>
              <a:gd name="adj" fmla="val 4647"/>
            </a:avLst>
          </a:prstGeom>
          <a:solidFill>
            <a:srgbClr val="75B543"/>
          </a:solidFill>
          <a:ln w="7620">
            <a:solidFill>
              <a:srgbClr val="75B543"/>
            </a:solidFill>
            <a:prstDash val="solid"/>
          </a:ln>
        </p:spPr>
      </p:sp>
      <p:grpSp>
        <p:nvGrpSpPr>
          <p:cNvPr id="17" name="Group 23">
            <a:extLst>
              <a:ext uri="{FF2B5EF4-FFF2-40B4-BE49-F238E27FC236}">
                <a16:creationId xmlns:a16="http://schemas.microsoft.com/office/drawing/2014/main" id="{874D5FA0-B137-4958-A635-4C5C8E04C22A}"/>
              </a:ext>
            </a:extLst>
          </p:cNvPr>
          <p:cNvGrpSpPr/>
          <p:nvPr/>
        </p:nvGrpSpPr>
        <p:grpSpPr>
          <a:xfrm>
            <a:off x="8163755" y="1728736"/>
            <a:ext cx="1621836" cy="3400527"/>
            <a:chOff x="4413794" y="4725223"/>
            <a:chExt cx="421607" cy="978622"/>
          </a:xfrm>
        </p:grpSpPr>
        <p:grpSp>
          <p:nvGrpSpPr>
            <p:cNvPr id="18" name="Graphic 2">
              <a:extLst>
                <a:ext uri="{FF2B5EF4-FFF2-40B4-BE49-F238E27FC236}">
                  <a16:creationId xmlns:a16="http://schemas.microsoft.com/office/drawing/2014/main" id="{DCBF5607-26D3-4C3A-A83B-EB238F467B95}"/>
                </a:ext>
              </a:extLst>
            </p:cNvPr>
            <p:cNvGrpSpPr/>
            <p:nvPr/>
          </p:nvGrpSpPr>
          <p:grpSpPr>
            <a:xfrm>
              <a:off x="4413794" y="4757590"/>
              <a:ext cx="421607" cy="535957"/>
              <a:chOff x="4413794" y="4757590"/>
              <a:chExt cx="421607" cy="535957"/>
            </a:xfrm>
            <a:solidFill>
              <a:srgbClr val="75B543"/>
            </a:solidFill>
          </p:grpSpPr>
          <p:sp>
            <p:nvSpPr>
              <p:cNvPr id="26" name="Freeform 15">
                <a:extLst>
                  <a:ext uri="{FF2B5EF4-FFF2-40B4-BE49-F238E27FC236}">
                    <a16:creationId xmlns:a16="http://schemas.microsoft.com/office/drawing/2014/main" id="{EE38DEF6-8CF6-42BB-AA14-8BDA2EBA410D}"/>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27" name="Freeform 16">
                <a:extLst>
                  <a:ext uri="{FF2B5EF4-FFF2-40B4-BE49-F238E27FC236}">
                    <a16:creationId xmlns:a16="http://schemas.microsoft.com/office/drawing/2014/main" id="{47BA079F-0B5C-4106-A497-12D2234EF77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19" name="Graphic 2">
              <a:extLst>
                <a:ext uri="{FF2B5EF4-FFF2-40B4-BE49-F238E27FC236}">
                  <a16:creationId xmlns:a16="http://schemas.microsoft.com/office/drawing/2014/main" id="{790C1F42-8E28-4E4A-961B-0A08B9FDF663}"/>
                </a:ext>
              </a:extLst>
            </p:cNvPr>
            <p:cNvGrpSpPr/>
            <p:nvPr/>
          </p:nvGrpSpPr>
          <p:grpSpPr>
            <a:xfrm>
              <a:off x="4539076" y="4725223"/>
              <a:ext cx="126381" cy="222760"/>
              <a:chOff x="4539076" y="4725223"/>
              <a:chExt cx="126381" cy="222760"/>
            </a:xfrm>
            <a:solidFill>
              <a:srgbClr val="81CCB2"/>
            </a:solidFill>
          </p:grpSpPr>
          <p:sp>
            <p:nvSpPr>
              <p:cNvPr id="22" name="Freeform 7">
                <a:extLst>
                  <a:ext uri="{FF2B5EF4-FFF2-40B4-BE49-F238E27FC236}">
                    <a16:creationId xmlns:a16="http://schemas.microsoft.com/office/drawing/2014/main" id="{DA76B362-81BC-44D3-AEC3-643FAC6CBC3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23" name="Freeform 8">
                <a:extLst>
                  <a:ext uri="{FF2B5EF4-FFF2-40B4-BE49-F238E27FC236}">
                    <a16:creationId xmlns:a16="http://schemas.microsoft.com/office/drawing/2014/main" id="{E1BD1D0F-6B8B-449D-96E7-2541C53FA69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24" name="Freeform 9">
                <a:extLst>
                  <a:ext uri="{FF2B5EF4-FFF2-40B4-BE49-F238E27FC236}">
                    <a16:creationId xmlns:a16="http://schemas.microsoft.com/office/drawing/2014/main" id="{37D022A7-0498-4D51-92EC-1D2F150E9F0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25" name="Freeform 10">
                <a:extLst>
                  <a:ext uri="{FF2B5EF4-FFF2-40B4-BE49-F238E27FC236}">
                    <a16:creationId xmlns:a16="http://schemas.microsoft.com/office/drawing/2014/main" id="{35E1218B-D788-4CBF-8855-E76ADE99B915}"/>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20" name="Freeform 4">
              <a:extLst>
                <a:ext uri="{FF2B5EF4-FFF2-40B4-BE49-F238E27FC236}">
                  <a16:creationId xmlns:a16="http://schemas.microsoft.com/office/drawing/2014/main" id="{5CDFA50C-12C3-4FF9-AC07-144F45B0F669}"/>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21" name="Freeform 5">
              <a:extLst>
                <a:ext uri="{FF2B5EF4-FFF2-40B4-BE49-F238E27FC236}">
                  <a16:creationId xmlns:a16="http://schemas.microsoft.com/office/drawing/2014/main" id="{D357CA1A-B868-4614-BDA2-2CD8B913C53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
        <p:nvSpPr>
          <p:cNvPr id="28" name="Rectangle 2">
            <a:extLst>
              <a:ext uri="{FF2B5EF4-FFF2-40B4-BE49-F238E27FC236}">
                <a16:creationId xmlns:a16="http://schemas.microsoft.com/office/drawing/2014/main" id="{7B70400A-A87D-4E90-B668-FE0BE7D24307}"/>
              </a:ext>
            </a:extLst>
          </p:cNvPr>
          <p:cNvSpPr>
            <a:spLocks noChangeArrowheads="1"/>
          </p:cNvSpPr>
          <p:nvPr/>
        </p:nvSpPr>
        <p:spPr bwMode="auto">
          <a:xfrm>
            <a:off x="717000" y="1337819"/>
            <a:ext cx="6235343" cy="501675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rtlCol="0" anchor="t"/>
          <a:lstStyle/>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Sprouting</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boosts</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nutritional</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quality</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Improves</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digestibility</a:t>
            </a:r>
            <a:r>
              <a:rPr lang="es-ES" altLang="es-ES" sz="2400">
                <a:solidFill>
                  <a:srgbClr val="333333"/>
                </a:solidFill>
                <a:latin typeface="Calibri cuerpo"/>
                <a:ea typeface="Inter" pitchFamily="34" charset="-122"/>
              </a:rPr>
              <a:t> and </a:t>
            </a:r>
            <a:r>
              <a:rPr lang="es-ES" altLang="es-ES" sz="2400" err="1">
                <a:solidFill>
                  <a:srgbClr val="333333"/>
                </a:solidFill>
                <a:latin typeface="Calibri cuerpo"/>
                <a:ea typeface="Inter" pitchFamily="34" charset="-122"/>
              </a:rPr>
              <a:t>functionality</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Controlled</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processing</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ensures</a:t>
            </a:r>
            <a:r>
              <a:rPr lang="es-ES" altLang="es-ES" sz="2400">
                <a:solidFill>
                  <a:srgbClr val="333333"/>
                </a:solidFill>
                <a:latin typeface="Calibri cuerpo"/>
                <a:ea typeface="Inter" pitchFamily="34" charset="-122"/>
              </a:rPr>
              <a:t> safety.</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Increases</a:t>
            </a:r>
            <a:r>
              <a:rPr lang="es-ES" altLang="es-ES" sz="2400">
                <a:solidFill>
                  <a:srgbClr val="333333"/>
                </a:solidFill>
                <a:latin typeface="Calibri cuerpo"/>
                <a:ea typeface="Inter" pitchFamily="34" charset="-122"/>
              </a:rPr>
              <a:t> macro and </a:t>
            </a:r>
            <a:r>
              <a:rPr lang="es-ES" altLang="es-ES" sz="2400" err="1">
                <a:solidFill>
                  <a:srgbClr val="333333"/>
                </a:solidFill>
                <a:latin typeface="Calibri cuerpo"/>
                <a:ea typeface="Inter" pitchFamily="34" charset="-122"/>
              </a:rPr>
              <a:t>micronutrients</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Adds</a:t>
            </a:r>
            <a:r>
              <a:rPr lang="es-ES" altLang="es-ES" sz="2400">
                <a:solidFill>
                  <a:srgbClr val="333333"/>
                </a:solidFill>
                <a:latin typeface="Calibri cuerpo"/>
                <a:ea typeface="Inter" pitchFamily="34" charset="-122"/>
              </a:rPr>
              <a:t> beneficial </a:t>
            </a:r>
            <a:r>
              <a:rPr lang="es-ES" altLang="es-ES" sz="2400" err="1">
                <a:solidFill>
                  <a:srgbClr val="333333"/>
                </a:solidFill>
                <a:latin typeface="Calibri cuerpo"/>
                <a:ea typeface="Inter" pitchFamily="34" charset="-122"/>
              </a:rPr>
              <a:t>bioactive</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compounds</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Supports</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overall</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nutrient</a:t>
            </a:r>
            <a:r>
              <a:rPr lang="es-ES" altLang="es-ES" sz="2400">
                <a:solidFill>
                  <a:srgbClr val="333333"/>
                </a:solidFill>
                <a:latin typeface="Calibri cuerpo"/>
                <a:ea typeface="Inter" pitchFamily="34" charset="-122"/>
              </a:rPr>
              <a:t> status.</a:t>
            </a:r>
          </a:p>
          <a:p>
            <a:pPr marL="342900" indent="-342900">
              <a:lnSpc>
                <a:spcPts val="2250"/>
              </a:lnSpc>
              <a:buFont typeface="Courier New" panose="02070309020205020404" pitchFamily="49" charset="0"/>
              <a:buChar char="o"/>
            </a:pPr>
            <a:r>
              <a:rPr lang="es-ES" altLang="es-ES" sz="2400">
                <a:solidFill>
                  <a:srgbClr val="333333"/>
                </a:solidFill>
                <a:latin typeface="Calibri cuerpo"/>
                <a:ea typeface="Inter" pitchFamily="34" charset="-122"/>
              </a:rPr>
              <a:t>Reduces </a:t>
            </a:r>
            <a:r>
              <a:rPr lang="es-ES" altLang="es-ES" sz="2400" err="1">
                <a:solidFill>
                  <a:srgbClr val="333333"/>
                </a:solidFill>
                <a:latin typeface="Calibri cuerpo"/>
                <a:ea typeface="Inter" pitchFamily="34" charset="-122"/>
              </a:rPr>
              <a:t>chronic</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disease</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risk</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Activates</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enzymes</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for</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bioavailability</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Lowers</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naturally</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occurring</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antinutrients</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Improves</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protein</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quality</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digestibility</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Enhances</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carbohydrates</a:t>
            </a:r>
            <a:r>
              <a:rPr lang="es-ES" altLang="es-ES" sz="2400">
                <a:solidFill>
                  <a:srgbClr val="333333"/>
                </a:solidFill>
                <a:latin typeface="Calibri cuerpo"/>
                <a:ea typeface="Inter" pitchFamily="34" charset="-122"/>
              </a:rPr>
              <a:t> and </a:t>
            </a:r>
            <a:r>
              <a:rPr lang="es-ES" altLang="es-ES" sz="2400" err="1">
                <a:solidFill>
                  <a:srgbClr val="333333"/>
                </a:solidFill>
                <a:latin typeface="Calibri cuerpo"/>
                <a:ea typeface="Inter" pitchFamily="34" charset="-122"/>
              </a:rPr>
              <a:t>fiber</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Raises</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vitamins</a:t>
            </a:r>
            <a:r>
              <a:rPr lang="es-ES" altLang="es-ES" sz="2400">
                <a:solidFill>
                  <a:srgbClr val="333333"/>
                </a:solidFill>
                <a:latin typeface="Calibri cuerpo"/>
                <a:ea typeface="Inter" pitchFamily="34" charset="-122"/>
              </a:rPr>
              <a:t> and </a:t>
            </a:r>
            <a:r>
              <a:rPr lang="es-ES" altLang="es-ES" sz="2400" err="1">
                <a:solidFill>
                  <a:srgbClr val="333333"/>
                </a:solidFill>
                <a:latin typeface="Calibri cuerpo"/>
                <a:ea typeface="Inter" pitchFamily="34" charset="-122"/>
              </a:rPr>
              <a:t>antioxidants</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Requires</a:t>
            </a:r>
            <a:r>
              <a:rPr lang="es-ES" altLang="es-ES" sz="2400">
                <a:solidFill>
                  <a:srgbClr val="333333"/>
                </a:solidFill>
                <a:latin typeface="Calibri cuerpo"/>
                <a:ea typeface="Inter" pitchFamily="34" charset="-122"/>
              </a:rPr>
              <a:t> control </a:t>
            </a:r>
            <a:r>
              <a:rPr lang="es-ES" altLang="es-ES" sz="2400" err="1">
                <a:solidFill>
                  <a:srgbClr val="333333"/>
                </a:solidFill>
                <a:latin typeface="Calibri cuerpo"/>
                <a:ea typeface="Inter" pitchFamily="34" charset="-122"/>
              </a:rPr>
              <a:t>for</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quality</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Useful</a:t>
            </a:r>
            <a:r>
              <a:rPr lang="es-ES" altLang="es-ES" sz="2400">
                <a:solidFill>
                  <a:srgbClr val="333333"/>
                </a:solidFill>
                <a:latin typeface="Calibri cuerpo"/>
                <a:ea typeface="Inter" pitchFamily="34" charset="-122"/>
              </a:rPr>
              <a:t> in home </a:t>
            </a:r>
            <a:r>
              <a:rPr lang="es-ES" altLang="es-ES" sz="2400" err="1">
                <a:solidFill>
                  <a:srgbClr val="333333"/>
                </a:solidFill>
                <a:latin typeface="Calibri cuerpo"/>
                <a:ea typeface="Inter" pitchFamily="34" charset="-122"/>
              </a:rPr>
              <a:t>cooking</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Applied</a:t>
            </a:r>
            <a:r>
              <a:rPr lang="es-ES" altLang="es-ES" sz="2400">
                <a:solidFill>
                  <a:srgbClr val="333333"/>
                </a:solidFill>
                <a:latin typeface="Calibri cuerpo"/>
                <a:ea typeface="Inter" pitchFamily="34" charset="-122"/>
              </a:rPr>
              <a:t> in </a:t>
            </a:r>
            <a:r>
              <a:rPr lang="es-ES" altLang="es-ES" sz="2400" err="1">
                <a:solidFill>
                  <a:srgbClr val="333333"/>
                </a:solidFill>
                <a:latin typeface="Calibri cuerpo"/>
                <a:ea typeface="Inter" pitchFamily="34" charset="-122"/>
              </a:rPr>
              <a:t>functional</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foods</a:t>
            </a:r>
            <a:r>
              <a:rPr lang="es-ES" altLang="es-ES" sz="2400">
                <a:solidFill>
                  <a:srgbClr val="333333"/>
                </a:solidFill>
                <a:latin typeface="Calibri cuerpo"/>
                <a:ea typeface="Inter" pitchFamily="34" charset="-122"/>
              </a:rPr>
              <a:t>.</a:t>
            </a:r>
          </a:p>
          <a:p>
            <a:pPr marL="342900" indent="-342900">
              <a:lnSpc>
                <a:spcPts val="2250"/>
              </a:lnSpc>
              <a:buFont typeface="Courier New" panose="02070309020205020404" pitchFamily="49" charset="0"/>
              <a:buChar char="o"/>
            </a:pPr>
            <a:r>
              <a:rPr lang="es-ES" altLang="es-ES" sz="2400" err="1">
                <a:solidFill>
                  <a:srgbClr val="333333"/>
                </a:solidFill>
                <a:latin typeface="Calibri cuerpo"/>
                <a:ea typeface="Inter" pitchFamily="34" charset="-122"/>
              </a:rPr>
              <a:t>Promotes</a:t>
            </a:r>
            <a:r>
              <a:rPr lang="es-ES" altLang="es-ES" sz="2400">
                <a:solidFill>
                  <a:srgbClr val="333333"/>
                </a:solidFill>
                <a:latin typeface="Calibri cuerpo"/>
                <a:ea typeface="Inter" pitchFamily="34" charset="-122"/>
              </a:rPr>
              <a:t> </a:t>
            </a:r>
            <a:r>
              <a:rPr lang="es-ES" altLang="es-ES" sz="2400" err="1">
                <a:solidFill>
                  <a:srgbClr val="333333"/>
                </a:solidFill>
                <a:latin typeface="Calibri cuerpo"/>
                <a:ea typeface="Inter" pitchFamily="34" charset="-122"/>
              </a:rPr>
              <a:t>digestion</a:t>
            </a:r>
            <a:r>
              <a:rPr lang="es-ES" altLang="es-ES" sz="2400">
                <a:solidFill>
                  <a:srgbClr val="333333"/>
                </a:solidFill>
                <a:latin typeface="Calibri cuerpo"/>
                <a:ea typeface="Inter" pitchFamily="34" charset="-122"/>
              </a:rPr>
              <a:t> and </a:t>
            </a:r>
            <a:r>
              <a:rPr lang="es-ES" altLang="es-ES" sz="2400" err="1">
                <a:solidFill>
                  <a:srgbClr val="333333"/>
                </a:solidFill>
                <a:latin typeface="Calibri cuerpo"/>
                <a:ea typeface="Inter" pitchFamily="34" charset="-122"/>
              </a:rPr>
              <a:t>protection</a:t>
            </a:r>
            <a:r>
              <a:rPr lang="es-ES" altLang="es-ES" sz="2400">
                <a:solidFill>
                  <a:srgbClr val="333333"/>
                </a:solidFill>
                <a:latin typeface="Calibri cuerpo"/>
                <a:ea typeface="Inter" pitchFamily="34" charset="-122"/>
              </a:rPr>
              <a:t>.</a:t>
            </a:r>
          </a:p>
        </p:txBody>
      </p:sp>
    </p:spTree>
    <p:extLst>
      <p:ext uri="{BB962C8B-B14F-4D97-AF65-F5344CB8AC3E}">
        <p14:creationId xmlns:p14="http://schemas.microsoft.com/office/powerpoint/2010/main" val="2062848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49647" y="240407"/>
            <a:ext cx="2185789" cy="273149"/>
          </a:xfrm>
          <a:prstGeom prst="rect">
            <a:avLst/>
          </a:prstGeom>
          <a:noFill/>
          <a:ln/>
        </p:spPr>
        <p:txBody>
          <a:bodyPr wrap="none" lIns="0" tIns="0" rIns="0" bIns="0" rtlCol="0" anchor="t"/>
          <a:lstStyle/>
          <a:p>
            <a:pPr>
              <a:lnSpc>
                <a:spcPts val="4042"/>
              </a:lnSpc>
            </a:pPr>
            <a:r>
              <a:rPr lang="en-US" sz="4800" b="1" u="sng">
                <a:solidFill>
                  <a:srgbClr val="2C6756"/>
                </a:solidFill>
                <a:ea typeface="Nunito Sans Bold" pitchFamily="34" charset="-122"/>
              </a:rPr>
              <a:t>Glossary</a:t>
            </a:r>
          </a:p>
        </p:txBody>
      </p:sp>
      <p:pic>
        <p:nvPicPr>
          <p:cNvPr id="4" name="Imagen 3">
            <a:extLst>
              <a:ext uri="{FF2B5EF4-FFF2-40B4-BE49-F238E27FC236}">
                <a16:creationId xmlns:a16="http://schemas.microsoft.com/office/drawing/2014/main" id="{ABA84B47-7458-4F74-BDF0-F4853D0A7DDA}"/>
              </a:ext>
            </a:extLst>
          </p:cNvPr>
          <p:cNvPicPr>
            <a:picLocks noChangeAspect="1"/>
          </p:cNvPicPr>
          <p:nvPr/>
        </p:nvPicPr>
        <p:blipFill>
          <a:blip r:embed="rId3"/>
          <a:stretch>
            <a:fillRect/>
          </a:stretch>
        </p:blipFill>
        <p:spPr>
          <a:xfrm>
            <a:off x="751135" y="513556"/>
            <a:ext cx="11091218" cy="6204878"/>
          </a:xfrm>
          <a:prstGeom prst="rect">
            <a:avLst/>
          </a:prstGeom>
        </p:spPr>
      </p:pic>
    </p:spTree>
    <p:extLst>
      <p:ext uri="{BB962C8B-B14F-4D97-AF65-F5344CB8AC3E}">
        <p14:creationId xmlns:p14="http://schemas.microsoft.com/office/powerpoint/2010/main" val="2869458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4ACE60-B120-181B-8F59-8ECB8C6F5445}"/>
              </a:ext>
            </a:extLst>
          </p:cNvPr>
          <p:cNvGrpSpPr/>
          <p:nvPr/>
        </p:nvGrpSpPr>
        <p:grpSpPr>
          <a:xfrm>
            <a:off x="-209973" y="0"/>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C8A52472-8DCA-EFF5-13C4-C7366780F8E9}"/>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F49083E5-080F-8F9B-4DAF-DD9933A2C38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6584811-C67B-9465-56C6-29BA0694DA64}"/>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4569438E-9480-53D5-CBE9-607C8F048E99}"/>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95FE91B9-B572-FFCD-331F-6B3147B42B1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30E8210-3DED-6BFC-5440-4AA6B778630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AB4DF70-D9DD-4D76-7E6B-5FBB55459425}"/>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949A44-9F1E-158E-0CC3-E34765F3DC6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5AF1EFB7-073E-760D-C22F-AB4137867A01}"/>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CA8CEDA-644B-37B5-BE38-713F2099256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5" name="Rectángulo 24">
            <a:extLst>
              <a:ext uri="{FF2B5EF4-FFF2-40B4-BE49-F238E27FC236}">
                <a16:creationId xmlns:a16="http://schemas.microsoft.com/office/drawing/2014/main" id="{BD074636-EA58-4429-8C0E-56AE1E024E70}"/>
              </a:ext>
            </a:extLst>
          </p:cNvPr>
          <p:cNvSpPr/>
          <p:nvPr/>
        </p:nvSpPr>
        <p:spPr>
          <a:xfrm>
            <a:off x="64321" y="4114787"/>
            <a:ext cx="2360518" cy="350417"/>
          </a:xfrm>
          <a:prstGeom prst="rect">
            <a:avLst/>
          </a:prstGeom>
          <a:noFill/>
          <a:ln/>
        </p:spPr>
        <p:txBody>
          <a:bodyPr wrap="none" lIns="0" tIns="0" rIns="0" bIns="0" rtlCol="0" anchor="t"/>
          <a:lstStyle/>
          <a:p>
            <a:pPr>
              <a:lnSpc>
                <a:spcPts val="2125"/>
              </a:lnSpc>
            </a:pPr>
            <a:r>
              <a:rPr lang="es-ES" sz="4800" b="1" u="sng">
                <a:solidFill>
                  <a:srgbClr val="2C6756"/>
                </a:solidFill>
                <a:latin typeface="Calibri (Cuerpo)"/>
                <a:ea typeface="Nunito Sans Bold" pitchFamily="34" charset="-122"/>
              </a:rPr>
              <a:t> </a:t>
            </a:r>
            <a:r>
              <a:rPr lang="es-ES" sz="4800" b="1" u="sng" err="1">
                <a:solidFill>
                  <a:srgbClr val="2C6756"/>
                </a:solidFill>
                <a:latin typeface="Calibri (Cuerpo)"/>
                <a:ea typeface="Nunito Sans Bold" pitchFamily="34" charset="-122"/>
              </a:rPr>
              <a:t>Learn</a:t>
            </a:r>
            <a:r>
              <a:rPr lang="es-ES" sz="4800" b="1" u="sng">
                <a:solidFill>
                  <a:srgbClr val="2C6756"/>
                </a:solidFill>
                <a:latin typeface="Calibri (Cuerpo)"/>
                <a:ea typeface="Nunito Sans Bold" pitchFamily="34" charset="-122"/>
              </a:rPr>
              <a:t> </a:t>
            </a:r>
            <a:r>
              <a:rPr lang="es-ES" sz="4800" b="1" u="sng" err="1">
                <a:solidFill>
                  <a:srgbClr val="2C6756"/>
                </a:solidFill>
                <a:latin typeface="Calibri (Cuerpo)"/>
                <a:ea typeface="Nunito Sans Bold" pitchFamily="34" charset="-122"/>
              </a:rPr>
              <a:t>Watching</a:t>
            </a:r>
            <a:r>
              <a:rPr lang="es-ES" sz="4800" b="1" u="sng">
                <a:solidFill>
                  <a:srgbClr val="2C6756"/>
                </a:solidFill>
                <a:latin typeface="Calibri (Cuerpo)"/>
                <a:ea typeface="Nunito Sans Bold" pitchFamily="34" charset="-122"/>
              </a:rPr>
              <a:t> </a:t>
            </a:r>
          </a:p>
        </p:txBody>
      </p:sp>
      <p:sp>
        <p:nvSpPr>
          <p:cNvPr id="2" name="Rectangle 2">
            <a:extLst>
              <a:ext uri="{FF2B5EF4-FFF2-40B4-BE49-F238E27FC236}">
                <a16:creationId xmlns:a16="http://schemas.microsoft.com/office/drawing/2014/main" id="{40D673C2-B640-4ABF-A243-B6E33E85DE2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4" name="Elementos multimedia en línea 3" title="Sprouting process">
            <a:hlinkClick r:id="" action="ppaction://media"/>
            <a:extLst>
              <a:ext uri="{FF2B5EF4-FFF2-40B4-BE49-F238E27FC236}">
                <a16:creationId xmlns:a16="http://schemas.microsoft.com/office/drawing/2014/main" id="{DE8A4389-5568-4908-870D-6851D29FC0FA}"/>
              </a:ext>
            </a:extLst>
          </p:cNvPr>
          <p:cNvPicPr>
            <a:picLocks noRot="1" noChangeAspect="1"/>
          </p:cNvPicPr>
          <p:nvPr>
            <a:videoFile r:link="rId1"/>
          </p:nvPr>
        </p:nvPicPr>
        <p:blipFill>
          <a:blip r:embed="rId3"/>
          <a:stretch>
            <a:fillRect/>
          </a:stretch>
        </p:blipFill>
        <p:spPr>
          <a:xfrm>
            <a:off x="5563696" y="82800"/>
            <a:ext cx="6395846" cy="3597663"/>
          </a:xfrm>
          <a:prstGeom prst="rect">
            <a:avLst/>
          </a:prstGeom>
        </p:spPr>
      </p:pic>
    </p:spTree>
    <p:extLst>
      <p:ext uri="{BB962C8B-B14F-4D97-AF65-F5344CB8AC3E}">
        <p14:creationId xmlns:p14="http://schemas.microsoft.com/office/powerpoint/2010/main" val="1344405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89990" y="338260"/>
            <a:ext cx="2185789" cy="273149"/>
          </a:xfrm>
          <a:prstGeom prst="rect">
            <a:avLst/>
          </a:prstGeom>
          <a:noFill/>
          <a:ln/>
        </p:spPr>
        <p:txBody>
          <a:bodyPr wrap="none" lIns="0" tIns="0" rIns="0" bIns="0" rtlCol="0" anchor="t"/>
          <a:lstStyle/>
          <a:p>
            <a:pPr>
              <a:lnSpc>
                <a:spcPts val="2125"/>
              </a:lnSpc>
            </a:pPr>
            <a:r>
              <a:rPr lang="en-US" sz="4800" b="1" u="sng">
                <a:solidFill>
                  <a:srgbClr val="2C6756"/>
                </a:solidFill>
                <a:ea typeface="Nunito Sans Bold" pitchFamily="34" charset="-122"/>
                <a:cs typeface="Nunito Sans Bold" pitchFamily="34" charset="-120"/>
              </a:rPr>
              <a:t>If You Want To Know More</a:t>
            </a:r>
            <a:endParaRPr lang="en-US" sz="4800" u="sng">
              <a:solidFill>
                <a:srgbClr val="2C6756"/>
              </a:solidFill>
            </a:endParaRPr>
          </a:p>
        </p:txBody>
      </p:sp>
      <p:sp>
        <p:nvSpPr>
          <p:cNvPr id="75" name="Rectángulo 74">
            <a:extLst>
              <a:ext uri="{FF2B5EF4-FFF2-40B4-BE49-F238E27FC236}">
                <a16:creationId xmlns:a16="http://schemas.microsoft.com/office/drawing/2014/main" id="{E85E024B-B08A-4E20-B013-B6A270A654EC}"/>
              </a:ext>
            </a:extLst>
          </p:cNvPr>
          <p:cNvSpPr/>
          <p:nvPr/>
        </p:nvSpPr>
        <p:spPr>
          <a:xfrm>
            <a:off x="316108" y="1825023"/>
            <a:ext cx="6936677" cy="2677656"/>
          </a:xfrm>
          <a:prstGeom prst="rect">
            <a:avLst/>
          </a:prstGeom>
        </p:spPr>
        <p:txBody>
          <a:bodyPr wrap="square">
            <a:spAutoFit/>
          </a:bodyPr>
          <a:lstStyle/>
          <a:p>
            <a:pPr marL="342900" lvl="0" indent="-342900" algn="just">
              <a:buFont typeface="Courier New" panose="02070309020205020404" pitchFamily="49" charset="0"/>
              <a:buChar char="o"/>
            </a:pPr>
            <a:r>
              <a:rPr lang="en-US" sz="2400" err="1">
                <a:solidFill>
                  <a:srgbClr val="021616"/>
                </a:solidFill>
              </a:rPr>
              <a:t>Stodolak</a:t>
            </a:r>
            <a:r>
              <a:rPr lang="en-US" sz="2400">
                <a:solidFill>
                  <a:srgbClr val="021616"/>
                </a:solidFill>
              </a:rPr>
              <a:t>, B. (2019). Sprouted Seeds: Preparation, Nutritional Benefits, and Applications. Food Reviews International, 35(7), 613–630. https://doi.org/10.1080/87559129.2019.1626557</a:t>
            </a:r>
          </a:p>
          <a:p>
            <a:pPr marL="342900" lvl="0" indent="-342900" algn="just">
              <a:buFont typeface="Courier New" panose="02070309020205020404" pitchFamily="49" charset="0"/>
              <a:buChar char="o"/>
            </a:pPr>
            <a:r>
              <a:rPr lang="en-US" sz="2400">
                <a:solidFill>
                  <a:srgbClr val="021616"/>
                </a:solidFill>
              </a:rPr>
              <a:t>Lim, T. K. (2012). Edible Medicinal and Non-Medicinal Plants. Volume 1: Fruits. Springer</a:t>
            </a:r>
          </a:p>
          <a:p>
            <a:pPr marL="285750" lvl="0" indent="-285750" algn="just">
              <a:buFont typeface="Courier New" panose="02070309020205020404" pitchFamily="49" charset="0"/>
              <a:buChar char="o"/>
            </a:pPr>
            <a:endParaRPr lang="en-US" sz="2400">
              <a:solidFill>
                <a:srgbClr val="021616"/>
              </a:solidFill>
            </a:endParaRPr>
          </a:p>
        </p:txBody>
      </p:sp>
      <p:pic>
        <p:nvPicPr>
          <p:cNvPr id="76" name="Imagen 75">
            <a:extLst>
              <a:ext uri="{FF2B5EF4-FFF2-40B4-BE49-F238E27FC236}">
                <a16:creationId xmlns:a16="http://schemas.microsoft.com/office/drawing/2014/main" id="{BDF70CC2-879E-4135-8A8D-F137CE3556E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53965" y="1303294"/>
            <a:ext cx="3219450" cy="4393883"/>
          </a:xfrm>
          <a:prstGeom prst="rect">
            <a:avLst/>
          </a:prstGeom>
        </p:spPr>
      </p:pic>
      <p:grpSp>
        <p:nvGrpSpPr>
          <p:cNvPr id="5" name="Group 23">
            <a:extLst>
              <a:ext uri="{FF2B5EF4-FFF2-40B4-BE49-F238E27FC236}">
                <a16:creationId xmlns:a16="http://schemas.microsoft.com/office/drawing/2014/main" id="{6683A951-848E-49BD-9BA6-CDCEC2DDDA0F}"/>
              </a:ext>
            </a:extLst>
          </p:cNvPr>
          <p:cNvGrpSpPr/>
          <p:nvPr/>
        </p:nvGrpSpPr>
        <p:grpSpPr>
          <a:xfrm>
            <a:off x="10681634" y="269905"/>
            <a:ext cx="1020523" cy="1782423"/>
            <a:chOff x="4413794" y="4725223"/>
            <a:chExt cx="421607" cy="978622"/>
          </a:xfrm>
        </p:grpSpPr>
        <p:grpSp>
          <p:nvGrpSpPr>
            <p:cNvPr id="6" name="Graphic 2">
              <a:extLst>
                <a:ext uri="{FF2B5EF4-FFF2-40B4-BE49-F238E27FC236}">
                  <a16:creationId xmlns:a16="http://schemas.microsoft.com/office/drawing/2014/main" id="{1C1D5E11-3377-4E54-A69A-37079A0263F7}"/>
                </a:ext>
              </a:extLst>
            </p:cNvPr>
            <p:cNvGrpSpPr/>
            <p:nvPr/>
          </p:nvGrpSpPr>
          <p:grpSpPr>
            <a:xfrm>
              <a:off x="4413794" y="4757590"/>
              <a:ext cx="421607" cy="535957"/>
              <a:chOff x="4413794" y="4757590"/>
              <a:chExt cx="421607" cy="535957"/>
            </a:xfrm>
            <a:solidFill>
              <a:srgbClr val="75B543"/>
            </a:solidFill>
          </p:grpSpPr>
          <p:sp>
            <p:nvSpPr>
              <p:cNvPr id="14" name="Freeform 15">
                <a:extLst>
                  <a:ext uri="{FF2B5EF4-FFF2-40B4-BE49-F238E27FC236}">
                    <a16:creationId xmlns:a16="http://schemas.microsoft.com/office/drawing/2014/main" id="{8D59ECAC-A70E-4539-83B5-2646C20B920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15" name="Freeform 16">
                <a:extLst>
                  <a:ext uri="{FF2B5EF4-FFF2-40B4-BE49-F238E27FC236}">
                    <a16:creationId xmlns:a16="http://schemas.microsoft.com/office/drawing/2014/main" id="{90FE8A77-FE54-4EBB-9F2C-CB1C9C25AE21}"/>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7" name="Graphic 2">
              <a:extLst>
                <a:ext uri="{FF2B5EF4-FFF2-40B4-BE49-F238E27FC236}">
                  <a16:creationId xmlns:a16="http://schemas.microsoft.com/office/drawing/2014/main" id="{3EF86CCB-CF46-47A7-80A9-CBC0B0FEF610}"/>
                </a:ext>
              </a:extLst>
            </p:cNvPr>
            <p:cNvGrpSpPr/>
            <p:nvPr/>
          </p:nvGrpSpPr>
          <p:grpSpPr>
            <a:xfrm>
              <a:off x="4539076" y="4725223"/>
              <a:ext cx="126381" cy="222760"/>
              <a:chOff x="4539076" y="4725223"/>
              <a:chExt cx="126381" cy="222760"/>
            </a:xfrm>
            <a:solidFill>
              <a:srgbClr val="81CCB2"/>
            </a:solidFill>
          </p:grpSpPr>
          <p:sp>
            <p:nvSpPr>
              <p:cNvPr id="10" name="Freeform 7">
                <a:extLst>
                  <a:ext uri="{FF2B5EF4-FFF2-40B4-BE49-F238E27FC236}">
                    <a16:creationId xmlns:a16="http://schemas.microsoft.com/office/drawing/2014/main" id="{2E01EE34-65AC-4D43-A39D-70D51AC01DA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11" name="Freeform 8">
                <a:extLst>
                  <a:ext uri="{FF2B5EF4-FFF2-40B4-BE49-F238E27FC236}">
                    <a16:creationId xmlns:a16="http://schemas.microsoft.com/office/drawing/2014/main" id="{38F64DA5-327E-464C-B20F-B1AC3CD5B922}"/>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12" name="Freeform 9">
                <a:extLst>
                  <a:ext uri="{FF2B5EF4-FFF2-40B4-BE49-F238E27FC236}">
                    <a16:creationId xmlns:a16="http://schemas.microsoft.com/office/drawing/2014/main" id="{8F326E86-24BC-4AB4-8A3B-42685458850E}"/>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13" name="Freeform 10">
                <a:extLst>
                  <a:ext uri="{FF2B5EF4-FFF2-40B4-BE49-F238E27FC236}">
                    <a16:creationId xmlns:a16="http://schemas.microsoft.com/office/drawing/2014/main" id="{FD970AEC-BB49-41C8-83A4-E24E96D5B00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8" name="Freeform 4">
              <a:extLst>
                <a:ext uri="{FF2B5EF4-FFF2-40B4-BE49-F238E27FC236}">
                  <a16:creationId xmlns:a16="http://schemas.microsoft.com/office/drawing/2014/main" id="{CF6AB1FA-01AD-4FC7-8984-A0470210EE18}"/>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9" name="Freeform 5">
              <a:extLst>
                <a:ext uri="{FF2B5EF4-FFF2-40B4-BE49-F238E27FC236}">
                  <a16:creationId xmlns:a16="http://schemas.microsoft.com/office/drawing/2014/main" id="{8E7B0CA2-96CB-41C5-9FAC-BF429DF239D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2616073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547904" y="2049178"/>
            <a:ext cx="5644097" cy="2942484"/>
          </a:xfrm>
        </p:spPr>
        <p:txBody>
          <a:bodyPr lIns="91440" tIns="45720" rIns="91440" bIns="45720" anchor="t">
            <a:noAutofit/>
          </a:bodyPr>
          <a:lstStyle/>
          <a:p>
            <a:pPr algn="just"/>
            <a:r>
              <a:rPr lang="en-US" b="1" dirty="0"/>
              <a:t>Labelling of </a:t>
            </a:r>
          </a:p>
          <a:p>
            <a:pPr algn="just"/>
            <a:r>
              <a:rPr lang="en-US" b="1" dirty="0"/>
              <a:t>Plant-based Products: Regulatory Aspects &amp; Market Perspectives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7107704" y="806817"/>
            <a:ext cx="2066906" cy="583200"/>
          </a:xfrm>
        </p:spPr>
        <p:txBody>
          <a:bodyPr/>
          <a:lstStyle/>
          <a:p>
            <a:r>
              <a:rPr lang="en-US"/>
              <a:t>04</a:t>
            </a:r>
          </a:p>
        </p:txBody>
      </p:sp>
      <p:pic>
        <p:nvPicPr>
          <p:cNvPr id="8" name="Imagen 7">
            <a:extLst>
              <a:ext uri="{FF2B5EF4-FFF2-40B4-BE49-F238E27FC236}">
                <a16:creationId xmlns:a16="http://schemas.microsoft.com/office/drawing/2014/main" id="{3E076C27-AF69-40E2-BECE-54EB4FDC693F}"/>
              </a:ext>
            </a:extLst>
          </p:cNvPr>
          <p:cNvPicPr/>
          <p:nvPr/>
        </p:nvPicPr>
        <p:blipFill rotWithShape="1">
          <a:blip r:embed="rId3">
            <a:extLst>
              <a:ext uri="{28A0092B-C50C-407E-A947-70E740481C1C}">
                <a14:useLocalDpi xmlns:a14="http://schemas.microsoft.com/office/drawing/2010/main" val="0"/>
              </a:ext>
            </a:extLst>
          </a:blip>
          <a:srcRect r="8843"/>
          <a:stretch>
            <a:fillRect/>
          </a:stretch>
        </p:blipFill>
        <p:spPr bwMode="auto">
          <a:xfrm>
            <a:off x="-35804" y="2049177"/>
            <a:ext cx="5156052" cy="23412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3652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261E2-36A0-A771-2C4F-84C3681878FE}"/>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1934EBA3-52B8-D219-83AD-0B976173FDF0}"/>
              </a:ext>
            </a:extLst>
          </p:cNvPr>
          <p:cNvGrpSpPr/>
          <p:nvPr/>
        </p:nvGrpSpPr>
        <p:grpSpPr>
          <a:xfrm>
            <a:off x="118411" y="1384594"/>
            <a:ext cx="1487826" cy="1083162"/>
            <a:chOff x="3400450" y="986392"/>
            <a:chExt cx="1487826" cy="1083162"/>
          </a:xfrm>
          <a:solidFill>
            <a:srgbClr val="75B543"/>
          </a:solidFill>
        </p:grpSpPr>
        <p:sp>
          <p:nvSpPr>
            <p:cNvPr id="15" name="Freeform 14">
              <a:extLst>
                <a:ext uri="{FF2B5EF4-FFF2-40B4-BE49-F238E27FC236}">
                  <a16:creationId xmlns:a16="http://schemas.microsoft.com/office/drawing/2014/main" id="{524B00EC-0FCC-6CC5-0D57-362B9CE4E0F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3F98ACB-11A6-BB86-63C5-089761CF4D3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C6756"/>
            </a:solidFill>
            <a:ln w="8971"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99209303-C80D-03DB-874F-5F496B7D68E8}"/>
              </a:ext>
            </a:extLst>
          </p:cNvPr>
          <p:cNvGrpSpPr/>
          <p:nvPr/>
        </p:nvGrpSpPr>
        <p:grpSpPr>
          <a:xfrm>
            <a:off x="10671387" y="3555031"/>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A9534350-D804-D8F6-540C-9C369A750646}"/>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AF4D4C62-E1F3-EAFE-A764-16C8C625C270}"/>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BF596CE-E1BB-D06A-8D47-B823CCE7FAF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F151D03D-97FF-50E0-6F15-B1056720625F}"/>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0C31CA87-B4BD-C10D-62C3-C3FD3F7CF38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F8B617-B7CB-9107-7AED-B86F81B5384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0DDB59-0A32-33A8-FA56-80CF9E5D351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900858F-6C59-4ECB-32D2-CC63F3EE3C38}"/>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273154C2-E5FE-7B4C-E825-88FFAD0B083A}"/>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B2504E-A6B2-EC9F-CA4C-8835133C04B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grpSp>
        <p:nvGrpSpPr>
          <p:cNvPr id="32" name="Group 2">
            <a:extLst>
              <a:ext uri="{FF2B5EF4-FFF2-40B4-BE49-F238E27FC236}">
                <a16:creationId xmlns:a16="http://schemas.microsoft.com/office/drawing/2014/main" id="{DF7D470C-E3AC-493E-908B-B62A9CCABB7C}"/>
              </a:ext>
            </a:extLst>
          </p:cNvPr>
          <p:cNvGrpSpPr/>
          <p:nvPr/>
        </p:nvGrpSpPr>
        <p:grpSpPr>
          <a:xfrm>
            <a:off x="4992403" y="3892263"/>
            <a:ext cx="829974" cy="1620451"/>
            <a:chOff x="0" y="0"/>
            <a:chExt cx="421607" cy="978622"/>
          </a:xfrm>
          <a:solidFill>
            <a:schemeClr val="bg1">
              <a:alpha val="58000"/>
            </a:schemeClr>
          </a:solidFill>
        </p:grpSpPr>
        <p:grpSp>
          <p:nvGrpSpPr>
            <p:cNvPr id="33" name="Graphic 2">
              <a:extLst>
                <a:ext uri="{FF2B5EF4-FFF2-40B4-BE49-F238E27FC236}">
                  <a16:creationId xmlns:a16="http://schemas.microsoft.com/office/drawing/2014/main" id="{B627B363-C8AD-4425-BEB4-752264810DBC}"/>
                </a:ext>
              </a:extLst>
            </p:cNvPr>
            <p:cNvGrpSpPr/>
            <p:nvPr/>
          </p:nvGrpSpPr>
          <p:grpSpPr>
            <a:xfrm>
              <a:off x="0" y="32367"/>
              <a:ext cx="421607" cy="535957"/>
              <a:chOff x="0" y="32367"/>
              <a:chExt cx="421607" cy="535957"/>
            </a:xfrm>
            <a:grpFill/>
          </p:grpSpPr>
          <p:sp>
            <p:nvSpPr>
              <p:cNvPr id="41" name="Freeform 844519205">
                <a:extLst>
                  <a:ext uri="{FF2B5EF4-FFF2-40B4-BE49-F238E27FC236}">
                    <a16:creationId xmlns:a16="http://schemas.microsoft.com/office/drawing/2014/main" id="{BC10F4F7-E936-4161-9F08-B501594D4A7F}"/>
                  </a:ext>
                </a:extLst>
              </p:cNvPr>
              <p:cNvSpPr/>
              <p:nvPr/>
            </p:nvSpPr>
            <p:spPr>
              <a:xfrm>
                <a:off x="0" y="32367"/>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s-ES"/>
              </a:p>
            </p:txBody>
          </p:sp>
          <p:sp>
            <p:nvSpPr>
              <p:cNvPr id="42" name="Freeform 73329246">
                <a:extLst>
                  <a:ext uri="{FF2B5EF4-FFF2-40B4-BE49-F238E27FC236}">
                    <a16:creationId xmlns:a16="http://schemas.microsoft.com/office/drawing/2014/main" id="{70A66083-5C2B-4213-8993-0DF4A080199A}"/>
                  </a:ext>
                </a:extLst>
              </p:cNvPr>
              <p:cNvSpPr/>
              <p:nvPr/>
            </p:nvSpPr>
            <p:spPr>
              <a:xfrm>
                <a:off x="225057" y="239896"/>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s-ES"/>
              </a:p>
            </p:txBody>
          </p:sp>
        </p:grpSp>
        <p:grpSp>
          <p:nvGrpSpPr>
            <p:cNvPr id="34" name="Graphic 2">
              <a:extLst>
                <a:ext uri="{FF2B5EF4-FFF2-40B4-BE49-F238E27FC236}">
                  <a16:creationId xmlns:a16="http://schemas.microsoft.com/office/drawing/2014/main" id="{6551A0D1-6304-4727-A9D2-AAB1E8F7E71F}"/>
                </a:ext>
              </a:extLst>
            </p:cNvPr>
            <p:cNvGrpSpPr/>
            <p:nvPr/>
          </p:nvGrpSpPr>
          <p:grpSpPr>
            <a:xfrm>
              <a:off x="125282" y="0"/>
              <a:ext cx="126381" cy="222760"/>
              <a:chOff x="125282" y="0"/>
              <a:chExt cx="126381" cy="222760"/>
            </a:xfrm>
            <a:grpFill/>
          </p:grpSpPr>
          <p:sp>
            <p:nvSpPr>
              <p:cNvPr id="37" name="Freeform 2125801831">
                <a:extLst>
                  <a:ext uri="{FF2B5EF4-FFF2-40B4-BE49-F238E27FC236}">
                    <a16:creationId xmlns:a16="http://schemas.microsoft.com/office/drawing/2014/main" id="{D79F4294-41F1-480E-A929-CB943CDD4D34}"/>
                  </a:ext>
                </a:extLst>
              </p:cNvPr>
              <p:cNvSpPr/>
              <p:nvPr/>
            </p:nvSpPr>
            <p:spPr>
              <a:xfrm>
                <a:off x="127183" y="198009"/>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s-ES"/>
              </a:p>
            </p:txBody>
          </p:sp>
          <p:sp>
            <p:nvSpPr>
              <p:cNvPr id="38" name="Freeform 822455071">
                <a:extLst>
                  <a:ext uri="{FF2B5EF4-FFF2-40B4-BE49-F238E27FC236}">
                    <a16:creationId xmlns:a16="http://schemas.microsoft.com/office/drawing/2014/main" id="{52A5D4D3-9BEB-4C09-A15F-3A7FCF747C06}"/>
                  </a:ext>
                </a:extLst>
              </p:cNvPr>
              <p:cNvSpPr/>
              <p:nvPr/>
            </p:nvSpPr>
            <p:spPr>
              <a:xfrm>
                <a:off x="125282" y="141843"/>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s-ES"/>
              </a:p>
            </p:txBody>
          </p:sp>
          <p:sp>
            <p:nvSpPr>
              <p:cNvPr id="39" name="Freeform 1026143138">
                <a:extLst>
                  <a:ext uri="{FF2B5EF4-FFF2-40B4-BE49-F238E27FC236}">
                    <a16:creationId xmlns:a16="http://schemas.microsoft.com/office/drawing/2014/main" id="{7E62465D-0E5B-4577-94BA-1357D7B97624}"/>
                  </a:ext>
                </a:extLst>
              </p:cNvPr>
              <p:cNvSpPr/>
              <p:nvPr/>
            </p:nvSpPr>
            <p:spPr>
              <a:xfrm>
                <a:off x="143337" y="68542"/>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s-ES"/>
              </a:p>
            </p:txBody>
          </p:sp>
          <p:sp>
            <p:nvSpPr>
              <p:cNvPr id="40" name="Freeform 2059809082">
                <a:extLst>
                  <a:ext uri="{FF2B5EF4-FFF2-40B4-BE49-F238E27FC236}">
                    <a16:creationId xmlns:a16="http://schemas.microsoft.com/office/drawing/2014/main" id="{525210B8-B797-40E8-80BF-81C45F3E5EF1}"/>
                  </a:ext>
                </a:extLst>
              </p:cNvPr>
              <p:cNvSpPr/>
              <p:nvPr/>
            </p:nvSpPr>
            <p:spPr>
              <a:xfrm>
                <a:off x="188948" y="0"/>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s-ES"/>
              </a:p>
            </p:txBody>
          </p:sp>
        </p:grpSp>
        <p:sp>
          <p:nvSpPr>
            <p:cNvPr id="35" name="Freeform 1550387293">
              <a:extLst>
                <a:ext uri="{FF2B5EF4-FFF2-40B4-BE49-F238E27FC236}">
                  <a16:creationId xmlns:a16="http://schemas.microsoft.com/office/drawing/2014/main" id="{A21C0700-2BE9-46B4-B1CD-08F19EB59531}"/>
                </a:ext>
              </a:extLst>
            </p:cNvPr>
            <p:cNvSpPr/>
            <p:nvPr/>
          </p:nvSpPr>
          <p:spPr>
            <a:xfrm>
              <a:off x="182297" y="583556"/>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s-ES"/>
            </a:p>
          </p:txBody>
        </p:sp>
        <p:sp>
          <p:nvSpPr>
            <p:cNvPr id="36" name="Freeform 337279883">
              <a:extLst>
                <a:ext uri="{FF2B5EF4-FFF2-40B4-BE49-F238E27FC236}">
                  <a16:creationId xmlns:a16="http://schemas.microsoft.com/office/drawing/2014/main" id="{B66F3594-359B-4EE4-A124-71EEA850888E}"/>
                </a:ext>
              </a:extLst>
            </p:cNvPr>
            <p:cNvSpPr/>
            <p:nvPr/>
          </p:nvSpPr>
          <p:spPr>
            <a:xfrm>
              <a:off x="23607" y="613067"/>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s-ES"/>
            </a:p>
          </p:txBody>
        </p:sp>
      </p:grpSp>
      <p:sp>
        <p:nvSpPr>
          <p:cNvPr id="43" name="Text 0">
            <a:extLst>
              <a:ext uri="{FF2B5EF4-FFF2-40B4-BE49-F238E27FC236}">
                <a16:creationId xmlns:a16="http://schemas.microsoft.com/office/drawing/2014/main" id="{5DB32C5B-C5C5-466F-A8BF-42EE52660E8F}"/>
              </a:ext>
            </a:extLst>
          </p:cNvPr>
          <p:cNvSpPr/>
          <p:nvPr/>
        </p:nvSpPr>
        <p:spPr>
          <a:xfrm>
            <a:off x="82095" y="604766"/>
            <a:ext cx="5204917" cy="516732"/>
          </a:xfrm>
          <a:prstGeom prst="rect">
            <a:avLst/>
          </a:prstGeom>
          <a:noFill/>
          <a:ln/>
        </p:spPr>
        <p:txBody>
          <a:bodyPr wrap="none" lIns="0" tIns="0" rIns="0" bIns="0" rtlCol="0" anchor="t"/>
          <a:lstStyle/>
          <a:p>
            <a:pPr algn="just">
              <a:lnSpc>
                <a:spcPts val="4042"/>
              </a:lnSpc>
            </a:pPr>
            <a:r>
              <a:rPr lang="en-US" sz="4800" b="1" u="sng">
                <a:solidFill>
                  <a:srgbClr val="2C6756"/>
                </a:solidFill>
                <a:ea typeface="Nunito Sans Bold" pitchFamily="34" charset="-122"/>
              </a:rPr>
              <a:t>Learning</a:t>
            </a:r>
            <a:r>
              <a:rPr lang="en-US" sz="4800" b="1" u="sng">
                <a:solidFill>
                  <a:srgbClr val="333333"/>
                </a:solidFill>
                <a:ea typeface="Nunito Sans Bold" pitchFamily="34" charset="-122"/>
              </a:rPr>
              <a:t> </a:t>
            </a:r>
            <a:r>
              <a:rPr lang="en-US" sz="4800" b="1" u="sng">
                <a:solidFill>
                  <a:srgbClr val="2C6756"/>
                </a:solidFill>
                <a:ea typeface="Nunito Sans Bold" pitchFamily="34" charset="-122"/>
              </a:rPr>
              <a:t>Journey Overview</a:t>
            </a:r>
          </a:p>
        </p:txBody>
      </p:sp>
      <p:sp>
        <p:nvSpPr>
          <p:cNvPr id="2" name="Rectángulo 1">
            <a:extLst>
              <a:ext uri="{FF2B5EF4-FFF2-40B4-BE49-F238E27FC236}">
                <a16:creationId xmlns:a16="http://schemas.microsoft.com/office/drawing/2014/main" id="{708BBBBF-92CE-4283-9AFF-5F31D6277528}"/>
              </a:ext>
            </a:extLst>
          </p:cNvPr>
          <p:cNvSpPr/>
          <p:nvPr/>
        </p:nvSpPr>
        <p:spPr>
          <a:xfrm>
            <a:off x="82095" y="2486593"/>
            <a:ext cx="5795016" cy="3208571"/>
          </a:xfrm>
          <a:prstGeom prst="rect">
            <a:avLst/>
          </a:prstGeom>
        </p:spPr>
        <p:txBody>
          <a:bodyPr wrap="square">
            <a:spAutoFit/>
          </a:bodyPr>
          <a:lstStyle/>
          <a:p>
            <a:pPr>
              <a:lnSpc>
                <a:spcPts val="2700"/>
              </a:lnSpc>
            </a:pPr>
            <a:r>
              <a:rPr lang="en-US" sz="2400">
                <a:solidFill>
                  <a:schemeClr val="bg1"/>
                </a:solidFill>
                <a:latin typeface="Calibri (Cuerpo)"/>
                <a:ea typeface="Inter" pitchFamily="34" charset="-122"/>
                <a:cs typeface="Inter" pitchFamily="34" charset="-120"/>
              </a:rPr>
              <a:t>This module provides comprehensive information on current practices and regulations for labelling plant-based food products in the European Union. Topics include required labelling rules, voluntary claims on packaging, consumer understanding, and emerging regulatory trends.</a:t>
            </a:r>
          </a:p>
          <a:p>
            <a:pPr>
              <a:lnSpc>
                <a:spcPts val="2700"/>
              </a:lnSpc>
            </a:pPr>
            <a:endParaRPr lang="en-US" sz="2400">
              <a:solidFill>
                <a:schemeClr val="bg1"/>
              </a:solidFill>
              <a:latin typeface="Calibri (Cuerpo)"/>
              <a:ea typeface="Inter" pitchFamily="34" charset="-122"/>
              <a:cs typeface="Inter" pitchFamily="34" charset="-120"/>
            </a:endParaRPr>
          </a:p>
        </p:txBody>
      </p:sp>
      <p:pic>
        <p:nvPicPr>
          <p:cNvPr id="29" name="Image 0" descr="preencoded.png">
            <a:extLst>
              <a:ext uri="{FF2B5EF4-FFF2-40B4-BE49-F238E27FC236}">
                <a16:creationId xmlns:a16="http://schemas.microsoft.com/office/drawing/2014/main" id="{68815EF6-5795-4F0C-9ED0-EABFE26BD2E6}"/>
              </a:ext>
            </a:extLst>
          </p:cNvPr>
          <p:cNvPicPr>
            <a:picLocks noChangeAspect="1"/>
          </p:cNvPicPr>
          <p:nvPr/>
        </p:nvPicPr>
        <p:blipFill>
          <a:blip r:embed="rId2"/>
          <a:stretch>
            <a:fillRect/>
          </a:stretch>
        </p:blipFill>
        <p:spPr>
          <a:xfrm>
            <a:off x="7671335" y="40447"/>
            <a:ext cx="4532195" cy="6798293"/>
          </a:xfrm>
          <a:prstGeom prst="rect">
            <a:avLst/>
          </a:prstGeom>
        </p:spPr>
      </p:pic>
    </p:spTree>
    <p:extLst>
      <p:ext uri="{BB962C8B-B14F-4D97-AF65-F5344CB8AC3E}">
        <p14:creationId xmlns:p14="http://schemas.microsoft.com/office/powerpoint/2010/main" val="328412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p:nvPr/>
        </p:nvSpPr>
        <p:spPr>
          <a:xfrm>
            <a:off x="833140" y="2068724"/>
            <a:ext cx="5008563" cy="793849"/>
          </a:xfrm>
          <a:prstGeom prst="rect">
            <a:avLst/>
          </a:prstGeom>
          <a:noFill/>
          <a:ln/>
        </p:spPr>
        <p:txBody>
          <a:bodyPr wrap="square" lIns="0" tIns="0" rIns="0" bIns="0" rtlCol="0" anchor="t"/>
          <a:lstStyle/>
          <a:p>
            <a:pPr>
              <a:lnSpc>
                <a:spcPts val="2083"/>
              </a:lnSpc>
            </a:pPr>
            <a:r>
              <a:rPr lang="en-US" sz="2200">
                <a:solidFill>
                  <a:srgbClr val="FFFFFF"/>
                </a:solidFill>
                <a:latin typeface="Calibri (Cuerpo)"/>
                <a:ea typeface="Inter" pitchFamily="34" charset="-122"/>
                <a:cs typeface="Inter" pitchFamily="34" charset="-120"/>
              </a:rPr>
              <a:t>Legumes, whole grains, nuts, and seeds provide protein, fiber, healthy fats, and protective phytochemicals including polyphenols, flavonoids, and lignans</a:t>
            </a:r>
            <a:endParaRPr lang="en-US" sz="2200">
              <a:latin typeface="Calibri (Cuerpo)"/>
            </a:endParaRPr>
          </a:p>
        </p:txBody>
      </p:sp>
      <p:sp>
        <p:nvSpPr>
          <p:cNvPr id="29" name="Text 0">
            <a:extLst>
              <a:ext uri="{FF2B5EF4-FFF2-40B4-BE49-F238E27FC236}">
                <a16:creationId xmlns:a16="http://schemas.microsoft.com/office/drawing/2014/main" id="{D85035F2-1BC7-4A88-9145-7F33743B6458}"/>
              </a:ext>
            </a:extLst>
          </p:cNvPr>
          <p:cNvSpPr/>
          <p:nvPr/>
        </p:nvSpPr>
        <p:spPr>
          <a:xfrm>
            <a:off x="92010" y="152838"/>
            <a:ext cx="9789103" cy="1417558"/>
          </a:xfrm>
          <a:prstGeom prst="rect">
            <a:avLst/>
          </a:prstGeom>
          <a:noFill/>
          <a:ln/>
        </p:spPr>
        <p:txBody>
          <a:bodyPr wrap="square" lIns="0" tIns="0" rIns="0" bIns="0" rtlCol="0" anchor="t"/>
          <a:lstStyle/>
          <a:p>
            <a:pPr marL="0" indent="0" algn="l">
              <a:buNone/>
            </a:pPr>
            <a:r>
              <a:rPr lang="en-US" sz="3600" b="1">
                <a:solidFill>
                  <a:srgbClr val="75B543"/>
                </a:solidFill>
                <a:ea typeface="Nunito Sans Bold" pitchFamily="34" charset="-122"/>
              </a:rPr>
              <a:t>Nutritional Labelling and </a:t>
            </a:r>
          </a:p>
          <a:p>
            <a:pPr marL="0" indent="0" algn="l">
              <a:buNone/>
            </a:pPr>
            <a:r>
              <a:rPr lang="en-US" sz="3600" b="1">
                <a:solidFill>
                  <a:srgbClr val="75B543"/>
                </a:solidFill>
                <a:ea typeface="Nunito Sans Bold" pitchFamily="34" charset="-122"/>
              </a:rPr>
              <a:t>Consumer Perception</a:t>
            </a:r>
          </a:p>
        </p:txBody>
      </p:sp>
      <p:sp>
        <p:nvSpPr>
          <p:cNvPr id="30" name="Text 1">
            <a:extLst>
              <a:ext uri="{FF2B5EF4-FFF2-40B4-BE49-F238E27FC236}">
                <a16:creationId xmlns:a16="http://schemas.microsoft.com/office/drawing/2014/main" id="{1D100D48-C910-49E0-ABFE-55BF200FD241}"/>
              </a:ext>
            </a:extLst>
          </p:cNvPr>
          <p:cNvSpPr/>
          <p:nvPr/>
        </p:nvSpPr>
        <p:spPr>
          <a:xfrm>
            <a:off x="232768" y="1570396"/>
            <a:ext cx="3637121" cy="354330"/>
          </a:xfrm>
          <a:prstGeom prst="rect">
            <a:avLst/>
          </a:prstGeom>
          <a:noFill/>
          <a:ln/>
        </p:spPr>
        <p:txBody>
          <a:bodyPr wrap="none" lIns="0" tIns="0" rIns="0" bIns="0" rtlCol="0" anchor="t"/>
          <a:lstStyle/>
          <a:p>
            <a:pPr marL="0" indent="0" algn="l">
              <a:lnSpc>
                <a:spcPts val="2750"/>
              </a:lnSpc>
              <a:buNone/>
            </a:pPr>
            <a:r>
              <a:rPr lang="en-US" sz="2400" b="1">
                <a:solidFill>
                  <a:srgbClr val="021616"/>
                </a:solidFill>
                <a:latin typeface="Calibri cuerpo"/>
                <a:ea typeface="Inter Bold" pitchFamily="34" charset="-122"/>
                <a:cs typeface="Inter Bold" pitchFamily="34" charset="-120"/>
              </a:rPr>
              <a:t>Nutritional Considerations</a:t>
            </a:r>
            <a:endParaRPr lang="en-US" sz="2400">
              <a:solidFill>
                <a:srgbClr val="021616"/>
              </a:solidFill>
              <a:latin typeface="Calibri cuerpo"/>
            </a:endParaRPr>
          </a:p>
        </p:txBody>
      </p:sp>
      <p:sp>
        <p:nvSpPr>
          <p:cNvPr id="31" name="Text 2">
            <a:extLst>
              <a:ext uri="{FF2B5EF4-FFF2-40B4-BE49-F238E27FC236}">
                <a16:creationId xmlns:a16="http://schemas.microsoft.com/office/drawing/2014/main" id="{FF47205A-2CFB-4CC3-9495-48EA6A592E9E}"/>
              </a:ext>
            </a:extLst>
          </p:cNvPr>
          <p:cNvSpPr/>
          <p:nvPr/>
        </p:nvSpPr>
        <p:spPr>
          <a:xfrm>
            <a:off x="232768" y="2151540"/>
            <a:ext cx="4312444" cy="1814513"/>
          </a:xfrm>
          <a:prstGeom prst="rect">
            <a:avLst/>
          </a:prstGeom>
          <a:noFill/>
          <a:ln/>
        </p:spPr>
        <p:txBody>
          <a:bodyPr wrap="square" lIns="0" tIns="0" rIns="0" bIns="0" rtlCol="0" anchor="t"/>
          <a:lstStyle/>
          <a:p>
            <a:pPr marL="0" indent="0" algn="l">
              <a:lnSpc>
                <a:spcPts val="2850"/>
              </a:lnSpc>
              <a:buNone/>
            </a:pPr>
            <a:r>
              <a:rPr lang="en-US" sz="2400">
                <a:solidFill>
                  <a:srgbClr val="021616"/>
                </a:solidFill>
                <a:latin typeface="Calibri cuerpo"/>
                <a:ea typeface="Inter" pitchFamily="34" charset="-122"/>
                <a:cs typeface="Inter" pitchFamily="34" charset="-120"/>
              </a:rPr>
              <a:t>Plant-based beverages in Spain typically have lower protein and calcium than cow's milk (except soy), with higher carbohydrate content when sugars are added.</a:t>
            </a:r>
            <a:endParaRPr lang="en-US" sz="2400">
              <a:solidFill>
                <a:srgbClr val="021616"/>
              </a:solidFill>
              <a:latin typeface="Calibri cuerpo"/>
            </a:endParaRPr>
          </a:p>
        </p:txBody>
      </p:sp>
      <p:sp>
        <p:nvSpPr>
          <p:cNvPr id="32" name="Text 3">
            <a:extLst>
              <a:ext uri="{FF2B5EF4-FFF2-40B4-BE49-F238E27FC236}">
                <a16:creationId xmlns:a16="http://schemas.microsoft.com/office/drawing/2014/main" id="{3E5954C0-BCAD-4FB6-BEC0-70FC7A331F81}"/>
              </a:ext>
            </a:extLst>
          </p:cNvPr>
          <p:cNvSpPr/>
          <p:nvPr/>
        </p:nvSpPr>
        <p:spPr>
          <a:xfrm>
            <a:off x="232768" y="4170126"/>
            <a:ext cx="4312444" cy="1451610"/>
          </a:xfrm>
          <a:prstGeom prst="rect">
            <a:avLst/>
          </a:prstGeom>
          <a:noFill/>
          <a:ln/>
        </p:spPr>
        <p:txBody>
          <a:bodyPr wrap="square" lIns="0" tIns="0" rIns="0" bIns="0" rtlCol="0" anchor="t"/>
          <a:lstStyle/>
          <a:p>
            <a:pPr marL="0" indent="0" algn="l">
              <a:lnSpc>
                <a:spcPts val="2850"/>
              </a:lnSpc>
              <a:buNone/>
            </a:pPr>
            <a:r>
              <a:rPr lang="en-US" sz="2400">
                <a:solidFill>
                  <a:srgbClr val="021616"/>
                </a:solidFill>
                <a:latin typeface="Calibri cuerpo"/>
                <a:ea typeface="Inter" pitchFamily="34" charset="-122"/>
                <a:cs typeface="Inter" pitchFamily="34" charset="-120"/>
              </a:rPr>
              <a:t>Claims like "no added sugars" don't always indicate higher quality—accurate labelling and consumer education are essential.</a:t>
            </a:r>
            <a:endParaRPr lang="en-US" sz="2400">
              <a:solidFill>
                <a:srgbClr val="021616"/>
              </a:solidFill>
              <a:latin typeface="Calibri cuerpo"/>
            </a:endParaRPr>
          </a:p>
        </p:txBody>
      </p:sp>
      <p:sp>
        <p:nvSpPr>
          <p:cNvPr id="33" name="Text 4">
            <a:extLst>
              <a:ext uri="{FF2B5EF4-FFF2-40B4-BE49-F238E27FC236}">
                <a16:creationId xmlns:a16="http://schemas.microsoft.com/office/drawing/2014/main" id="{88592B28-4B64-40CA-AAEB-25CA1870C4AB}"/>
              </a:ext>
            </a:extLst>
          </p:cNvPr>
          <p:cNvSpPr/>
          <p:nvPr/>
        </p:nvSpPr>
        <p:spPr>
          <a:xfrm>
            <a:off x="5106234" y="1570396"/>
            <a:ext cx="2690455" cy="354330"/>
          </a:xfrm>
          <a:prstGeom prst="rect">
            <a:avLst/>
          </a:prstGeom>
          <a:noFill/>
          <a:ln/>
        </p:spPr>
        <p:txBody>
          <a:bodyPr wrap="none" lIns="0" tIns="0" rIns="0" bIns="0" rtlCol="0" anchor="t"/>
          <a:lstStyle/>
          <a:p>
            <a:pPr marL="0" indent="0" algn="l">
              <a:lnSpc>
                <a:spcPts val="2750"/>
              </a:lnSpc>
              <a:buNone/>
            </a:pPr>
            <a:r>
              <a:rPr lang="en-US" sz="2400" b="1">
                <a:solidFill>
                  <a:srgbClr val="021616"/>
                </a:solidFill>
                <a:latin typeface="Calibri cuerpo"/>
                <a:ea typeface="Inter Bold" pitchFamily="34" charset="-122"/>
                <a:cs typeface="Inter Bold" pitchFamily="34" charset="-120"/>
              </a:rPr>
              <a:t>Marketing Impact</a:t>
            </a:r>
            <a:endParaRPr lang="en-US" sz="2400">
              <a:solidFill>
                <a:srgbClr val="021616"/>
              </a:solidFill>
              <a:latin typeface="Calibri cuerpo"/>
            </a:endParaRPr>
          </a:p>
        </p:txBody>
      </p:sp>
      <p:sp>
        <p:nvSpPr>
          <p:cNvPr id="34" name="Text 5">
            <a:extLst>
              <a:ext uri="{FF2B5EF4-FFF2-40B4-BE49-F238E27FC236}">
                <a16:creationId xmlns:a16="http://schemas.microsoft.com/office/drawing/2014/main" id="{965B1650-FBF3-4D5B-A7BF-9575CA4B1513}"/>
              </a:ext>
            </a:extLst>
          </p:cNvPr>
          <p:cNvSpPr/>
          <p:nvPr/>
        </p:nvSpPr>
        <p:spPr>
          <a:xfrm>
            <a:off x="5106234" y="2151540"/>
            <a:ext cx="3525565" cy="1814513"/>
          </a:xfrm>
          <a:prstGeom prst="rect">
            <a:avLst/>
          </a:prstGeom>
          <a:noFill/>
          <a:ln/>
        </p:spPr>
        <p:txBody>
          <a:bodyPr wrap="square" lIns="0" tIns="0" rIns="0" bIns="0" rtlCol="0" anchor="t"/>
          <a:lstStyle/>
          <a:p>
            <a:pPr marL="0" indent="0" algn="l">
              <a:lnSpc>
                <a:spcPts val="2850"/>
              </a:lnSpc>
              <a:buNone/>
            </a:pPr>
            <a:r>
              <a:rPr lang="en-US" sz="2400">
                <a:solidFill>
                  <a:srgbClr val="021616"/>
                </a:solidFill>
                <a:latin typeface="Calibri cuerpo"/>
                <a:ea typeface="Inter" pitchFamily="34" charset="-122"/>
                <a:cs typeface="Inter" pitchFamily="34" charset="-120"/>
              </a:rPr>
              <a:t>Research shows terms like "plant-based," "vegan," or "vegetarian" have minor effects on preference.</a:t>
            </a:r>
            <a:endParaRPr lang="en-US" sz="2400">
              <a:solidFill>
                <a:srgbClr val="021616"/>
              </a:solidFill>
              <a:latin typeface="Calibri cuerpo"/>
            </a:endParaRPr>
          </a:p>
        </p:txBody>
      </p:sp>
      <p:sp>
        <p:nvSpPr>
          <p:cNvPr id="35" name="Text 6">
            <a:extLst>
              <a:ext uri="{FF2B5EF4-FFF2-40B4-BE49-F238E27FC236}">
                <a16:creationId xmlns:a16="http://schemas.microsoft.com/office/drawing/2014/main" id="{13C730EA-492B-4DE8-AB49-F2E88B889775}"/>
              </a:ext>
            </a:extLst>
          </p:cNvPr>
          <p:cNvSpPr/>
          <p:nvPr/>
        </p:nvSpPr>
        <p:spPr>
          <a:xfrm>
            <a:off x="5106234" y="4170126"/>
            <a:ext cx="4203660" cy="1451610"/>
          </a:xfrm>
          <a:prstGeom prst="rect">
            <a:avLst/>
          </a:prstGeom>
          <a:noFill/>
          <a:ln/>
        </p:spPr>
        <p:txBody>
          <a:bodyPr wrap="square" lIns="0" tIns="0" rIns="0" bIns="0" rtlCol="0" anchor="t"/>
          <a:lstStyle/>
          <a:p>
            <a:pPr marL="0" indent="0" algn="l">
              <a:lnSpc>
                <a:spcPts val="2850"/>
              </a:lnSpc>
              <a:buNone/>
            </a:pPr>
            <a:r>
              <a:rPr lang="en-US" sz="2400">
                <a:solidFill>
                  <a:srgbClr val="021616"/>
                </a:solidFill>
                <a:latin typeface="Calibri cuerpo"/>
                <a:ea typeface="Inter" pitchFamily="34" charset="-122"/>
                <a:cs typeface="Inter" pitchFamily="34" charset="-120"/>
              </a:rPr>
              <a:t>Anticipated taste and ethical values are stronger purchase predictors.</a:t>
            </a:r>
            <a:endParaRPr lang="en-US" sz="2400">
              <a:solidFill>
                <a:srgbClr val="021616"/>
              </a:solidFill>
              <a:latin typeface="Calibri cuerpo"/>
            </a:endParaRPr>
          </a:p>
        </p:txBody>
      </p:sp>
      <p:pic>
        <p:nvPicPr>
          <p:cNvPr id="36" name="Image 0" descr="preencoded.png">
            <a:extLst>
              <a:ext uri="{FF2B5EF4-FFF2-40B4-BE49-F238E27FC236}">
                <a16:creationId xmlns:a16="http://schemas.microsoft.com/office/drawing/2014/main" id="{99C2FB78-9087-4AE0-ACF7-ED281EA81169}"/>
              </a:ext>
            </a:extLst>
          </p:cNvPr>
          <p:cNvPicPr>
            <a:picLocks noChangeAspect="1"/>
          </p:cNvPicPr>
          <p:nvPr/>
        </p:nvPicPr>
        <p:blipFill rotWithShape="1">
          <a:blip r:embed="rId3"/>
          <a:srcRect t="6779" r="12588" b="13351"/>
          <a:stretch/>
        </p:blipFill>
        <p:spPr>
          <a:xfrm>
            <a:off x="8788346" y="590046"/>
            <a:ext cx="3311644" cy="5036216"/>
          </a:xfrm>
          <a:prstGeom prst="rect">
            <a:avLst/>
          </a:prstGeom>
        </p:spPr>
      </p:pic>
      <p:grpSp>
        <p:nvGrpSpPr>
          <p:cNvPr id="37" name="Group 23">
            <a:extLst>
              <a:ext uri="{FF2B5EF4-FFF2-40B4-BE49-F238E27FC236}">
                <a16:creationId xmlns:a16="http://schemas.microsoft.com/office/drawing/2014/main" id="{87675126-61B5-43CC-9640-AE2A21509C1B}"/>
              </a:ext>
            </a:extLst>
          </p:cNvPr>
          <p:cNvGrpSpPr/>
          <p:nvPr/>
        </p:nvGrpSpPr>
        <p:grpSpPr>
          <a:xfrm>
            <a:off x="7491854" y="5154022"/>
            <a:ext cx="793838" cy="1411761"/>
            <a:chOff x="4413794" y="4725223"/>
            <a:chExt cx="421607" cy="978622"/>
          </a:xfrm>
        </p:grpSpPr>
        <p:grpSp>
          <p:nvGrpSpPr>
            <p:cNvPr id="38" name="Graphic 2">
              <a:extLst>
                <a:ext uri="{FF2B5EF4-FFF2-40B4-BE49-F238E27FC236}">
                  <a16:creationId xmlns:a16="http://schemas.microsoft.com/office/drawing/2014/main" id="{905B4577-D8B8-4133-A16E-AE91EC72C7D8}"/>
                </a:ext>
              </a:extLst>
            </p:cNvPr>
            <p:cNvGrpSpPr/>
            <p:nvPr/>
          </p:nvGrpSpPr>
          <p:grpSpPr>
            <a:xfrm>
              <a:off x="4413794" y="4757590"/>
              <a:ext cx="421607" cy="535957"/>
              <a:chOff x="4413794" y="4757590"/>
              <a:chExt cx="421607" cy="535957"/>
            </a:xfrm>
            <a:solidFill>
              <a:srgbClr val="75B543"/>
            </a:solidFill>
          </p:grpSpPr>
          <p:sp>
            <p:nvSpPr>
              <p:cNvPr id="46" name="Freeform 15">
                <a:extLst>
                  <a:ext uri="{FF2B5EF4-FFF2-40B4-BE49-F238E27FC236}">
                    <a16:creationId xmlns:a16="http://schemas.microsoft.com/office/drawing/2014/main" id="{D888A0F0-AAD4-4903-845F-E34FADAD7D4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47" name="Freeform 16">
                <a:extLst>
                  <a:ext uri="{FF2B5EF4-FFF2-40B4-BE49-F238E27FC236}">
                    <a16:creationId xmlns:a16="http://schemas.microsoft.com/office/drawing/2014/main" id="{813BEDFE-2526-43A8-BDA4-AA943DB18755}"/>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39" name="Graphic 2">
              <a:extLst>
                <a:ext uri="{FF2B5EF4-FFF2-40B4-BE49-F238E27FC236}">
                  <a16:creationId xmlns:a16="http://schemas.microsoft.com/office/drawing/2014/main" id="{DD213DCC-A5F4-4C47-AA94-8279728E89AD}"/>
                </a:ext>
              </a:extLst>
            </p:cNvPr>
            <p:cNvGrpSpPr/>
            <p:nvPr/>
          </p:nvGrpSpPr>
          <p:grpSpPr>
            <a:xfrm>
              <a:off x="4539076" y="4725223"/>
              <a:ext cx="126381" cy="222760"/>
              <a:chOff x="4539076" y="4725223"/>
              <a:chExt cx="126381" cy="222760"/>
            </a:xfrm>
            <a:solidFill>
              <a:srgbClr val="81CCB2"/>
            </a:solidFill>
          </p:grpSpPr>
          <p:sp>
            <p:nvSpPr>
              <p:cNvPr id="42" name="Freeform 7">
                <a:extLst>
                  <a:ext uri="{FF2B5EF4-FFF2-40B4-BE49-F238E27FC236}">
                    <a16:creationId xmlns:a16="http://schemas.microsoft.com/office/drawing/2014/main" id="{C645A5A1-BE35-4549-AF62-3920FB2BAF5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43" name="Freeform 8">
                <a:extLst>
                  <a:ext uri="{FF2B5EF4-FFF2-40B4-BE49-F238E27FC236}">
                    <a16:creationId xmlns:a16="http://schemas.microsoft.com/office/drawing/2014/main" id="{8E68FF70-5D83-4150-B9D1-9F932756A444}"/>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44" name="Freeform 9">
                <a:extLst>
                  <a:ext uri="{FF2B5EF4-FFF2-40B4-BE49-F238E27FC236}">
                    <a16:creationId xmlns:a16="http://schemas.microsoft.com/office/drawing/2014/main" id="{7B629B03-4E73-4ABB-AD75-C37E4213FC5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45" name="Freeform 10">
                <a:extLst>
                  <a:ext uri="{FF2B5EF4-FFF2-40B4-BE49-F238E27FC236}">
                    <a16:creationId xmlns:a16="http://schemas.microsoft.com/office/drawing/2014/main" id="{28D1F644-3430-4CEC-8EA8-ADF8B7458805}"/>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40" name="Freeform 4">
              <a:extLst>
                <a:ext uri="{FF2B5EF4-FFF2-40B4-BE49-F238E27FC236}">
                  <a16:creationId xmlns:a16="http://schemas.microsoft.com/office/drawing/2014/main" id="{89F299CE-4736-43A8-A649-80692EC6FF6B}"/>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41" name="Freeform 5">
              <a:extLst>
                <a:ext uri="{FF2B5EF4-FFF2-40B4-BE49-F238E27FC236}">
                  <a16:creationId xmlns:a16="http://schemas.microsoft.com/office/drawing/2014/main" id="{F7E91B7B-A203-48EF-AB9E-751EEEBD4D2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567212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0">
            <a:extLst>
              <a:ext uri="{FF2B5EF4-FFF2-40B4-BE49-F238E27FC236}">
                <a16:creationId xmlns:a16="http://schemas.microsoft.com/office/drawing/2014/main" id="{D85035F2-1BC7-4A88-9145-7F33743B6458}"/>
              </a:ext>
            </a:extLst>
          </p:cNvPr>
          <p:cNvSpPr/>
          <p:nvPr/>
        </p:nvSpPr>
        <p:spPr>
          <a:xfrm>
            <a:off x="90315" y="97940"/>
            <a:ext cx="11390485" cy="1417558"/>
          </a:xfrm>
          <a:prstGeom prst="rect">
            <a:avLst/>
          </a:prstGeom>
          <a:noFill/>
          <a:ln/>
        </p:spPr>
        <p:txBody>
          <a:bodyPr wrap="square" lIns="0" tIns="0" rIns="0" bIns="0" rtlCol="0" anchor="t"/>
          <a:lstStyle/>
          <a:p>
            <a:pPr>
              <a:lnSpc>
                <a:spcPts val="5550"/>
              </a:lnSpc>
            </a:pPr>
            <a:r>
              <a:rPr lang="en-US" sz="3600" b="1">
                <a:solidFill>
                  <a:srgbClr val="75B543"/>
                </a:solidFill>
                <a:ea typeface="Nunito Sans Bold" pitchFamily="34" charset="-122"/>
              </a:rPr>
              <a:t>Defining Plant-Based: The Challenge of Terminology</a:t>
            </a:r>
          </a:p>
        </p:txBody>
      </p:sp>
      <p:grpSp>
        <p:nvGrpSpPr>
          <p:cNvPr id="37" name="Group 23">
            <a:extLst>
              <a:ext uri="{FF2B5EF4-FFF2-40B4-BE49-F238E27FC236}">
                <a16:creationId xmlns:a16="http://schemas.microsoft.com/office/drawing/2014/main" id="{87675126-61B5-43CC-9640-AE2A21509C1B}"/>
              </a:ext>
            </a:extLst>
          </p:cNvPr>
          <p:cNvGrpSpPr/>
          <p:nvPr/>
        </p:nvGrpSpPr>
        <p:grpSpPr>
          <a:xfrm>
            <a:off x="379875" y="4347431"/>
            <a:ext cx="1153864" cy="1754226"/>
            <a:chOff x="4413794" y="4725223"/>
            <a:chExt cx="421607" cy="978622"/>
          </a:xfrm>
        </p:grpSpPr>
        <p:grpSp>
          <p:nvGrpSpPr>
            <p:cNvPr id="38" name="Graphic 2">
              <a:extLst>
                <a:ext uri="{FF2B5EF4-FFF2-40B4-BE49-F238E27FC236}">
                  <a16:creationId xmlns:a16="http://schemas.microsoft.com/office/drawing/2014/main" id="{905B4577-D8B8-4133-A16E-AE91EC72C7D8}"/>
                </a:ext>
              </a:extLst>
            </p:cNvPr>
            <p:cNvGrpSpPr/>
            <p:nvPr/>
          </p:nvGrpSpPr>
          <p:grpSpPr>
            <a:xfrm>
              <a:off x="4413794" y="4757590"/>
              <a:ext cx="421607" cy="535957"/>
              <a:chOff x="4413794" y="4757590"/>
              <a:chExt cx="421607" cy="535957"/>
            </a:xfrm>
            <a:solidFill>
              <a:srgbClr val="75B543"/>
            </a:solidFill>
          </p:grpSpPr>
          <p:sp>
            <p:nvSpPr>
              <p:cNvPr id="46" name="Freeform 15">
                <a:extLst>
                  <a:ext uri="{FF2B5EF4-FFF2-40B4-BE49-F238E27FC236}">
                    <a16:creationId xmlns:a16="http://schemas.microsoft.com/office/drawing/2014/main" id="{D888A0F0-AAD4-4903-845F-E34FADAD7D4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47" name="Freeform 16">
                <a:extLst>
                  <a:ext uri="{FF2B5EF4-FFF2-40B4-BE49-F238E27FC236}">
                    <a16:creationId xmlns:a16="http://schemas.microsoft.com/office/drawing/2014/main" id="{813BEDFE-2526-43A8-BDA4-AA943DB18755}"/>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39" name="Graphic 2">
              <a:extLst>
                <a:ext uri="{FF2B5EF4-FFF2-40B4-BE49-F238E27FC236}">
                  <a16:creationId xmlns:a16="http://schemas.microsoft.com/office/drawing/2014/main" id="{DD213DCC-A5F4-4C47-AA94-8279728E89AD}"/>
                </a:ext>
              </a:extLst>
            </p:cNvPr>
            <p:cNvGrpSpPr/>
            <p:nvPr/>
          </p:nvGrpSpPr>
          <p:grpSpPr>
            <a:xfrm>
              <a:off x="4539076" y="4725223"/>
              <a:ext cx="126381" cy="222760"/>
              <a:chOff x="4539076" y="4725223"/>
              <a:chExt cx="126381" cy="222760"/>
            </a:xfrm>
            <a:solidFill>
              <a:srgbClr val="81CCB2"/>
            </a:solidFill>
          </p:grpSpPr>
          <p:sp>
            <p:nvSpPr>
              <p:cNvPr id="42" name="Freeform 7">
                <a:extLst>
                  <a:ext uri="{FF2B5EF4-FFF2-40B4-BE49-F238E27FC236}">
                    <a16:creationId xmlns:a16="http://schemas.microsoft.com/office/drawing/2014/main" id="{C645A5A1-BE35-4549-AF62-3920FB2BAF5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43" name="Freeform 8">
                <a:extLst>
                  <a:ext uri="{FF2B5EF4-FFF2-40B4-BE49-F238E27FC236}">
                    <a16:creationId xmlns:a16="http://schemas.microsoft.com/office/drawing/2014/main" id="{8E68FF70-5D83-4150-B9D1-9F932756A444}"/>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44" name="Freeform 9">
                <a:extLst>
                  <a:ext uri="{FF2B5EF4-FFF2-40B4-BE49-F238E27FC236}">
                    <a16:creationId xmlns:a16="http://schemas.microsoft.com/office/drawing/2014/main" id="{7B629B03-4E73-4ABB-AD75-C37E4213FC5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45" name="Freeform 10">
                <a:extLst>
                  <a:ext uri="{FF2B5EF4-FFF2-40B4-BE49-F238E27FC236}">
                    <a16:creationId xmlns:a16="http://schemas.microsoft.com/office/drawing/2014/main" id="{28D1F644-3430-4CEC-8EA8-ADF8B7458805}"/>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40" name="Freeform 4">
              <a:extLst>
                <a:ext uri="{FF2B5EF4-FFF2-40B4-BE49-F238E27FC236}">
                  <a16:creationId xmlns:a16="http://schemas.microsoft.com/office/drawing/2014/main" id="{89F299CE-4736-43A8-A649-80692EC6FF6B}"/>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41" name="Freeform 5">
              <a:extLst>
                <a:ext uri="{FF2B5EF4-FFF2-40B4-BE49-F238E27FC236}">
                  <a16:creationId xmlns:a16="http://schemas.microsoft.com/office/drawing/2014/main" id="{F7E91B7B-A203-48EF-AB9E-751EEEBD4D2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
        <p:nvSpPr>
          <p:cNvPr id="23" name="Shape 1">
            <a:extLst>
              <a:ext uri="{FF2B5EF4-FFF2-40B4-BE49-F238E27FC236}">
                <a16:creationId xmlns:a16="http://schemas.microsoft.com/office/drawing/2014/main" id="{681A26C5-EF67-4D6C-B971-388B797D09C3}"/>
              </a:ext>
            </a:extLst>
          </p:cNvPr>
          <p:cNvSpPr/>
          <p:nvPr/>
        </p:nvSpPr>
        <p:spPr>
          <a:xfrm>
            <a:off x="90315" y="1167663"/>
            <a:ext cx="4061222" cy="2139196"/>
          </a:xfrm>
          <a:prstGeom prst="roundRect">
            <a:avLst>
              <a:gd name="adj" fmla="val 5129"/>
            </a:avLst>
          </a:prstGeom>
          <a:solidFill>
            <a:srgbClr val="FFFFFF"/>
          </a:solidFill>
          <a:ln w="22860">
            <a:solidFill>
              <a:srgbClr val="72BC49"/>
            </a:solidFill>
            <a:prstDash val="solid"/>
          </a:ln>
        </p:spPr>
      </p:sp>
      <p:sp>
        <p:nvSpPr>
          <p:cNvPr id="24" name="Shape 2">
            <a:extLst>
              <a:ext uri="{FF2B5EF4-FFF2-40B4-BE49-F238E27FC236}">
                <a16:creationId xmlns:a16="http://schemas.microsoft.com/office/drawing/2014/main" id="{7A1FA55D-243D-42A0-8BB0-AA5CF13FE2D5}"/>
              </a:ext>
            </a:extLst>
          </p:cNvPr>
          <p:cNvSpPr/>
          <p:nvPr/>
        </p:nvSpPr>
        <p:spPr>
          <a:xfrm>
            <a:off x="67455" y="1167663"/>
            <a:ext cx="91440" cy="2139196"/>
          </a:xfrm>
          <a:prstGeom prst="roundRect">
            <a:avLst>
              <a:gd name="adj" fmla="val 91046"/>
            </a:avLst>
          </a:prstGeom>
          <a:solidFill>
            <a:srgbClr val="72BC49"/>
          </a:solidFill>
          <a:ln/>
        </p:spPr>
      </p:sp>
      <p:sp>
        <p:nvSpPr>
          <p:cNvPr id="25" name="Text 3">
            <a:extLst>
              <a:ext uri="{FF2B5EF4-FFF2-40B4-BE49-F238E27FC236}">
                <a16:creationId xmlns:a16="http://schemas.microsoft.com/office/drawing/2014/main" id="{6B5BFA71-4EAE-44C4-936C-BAACF9F4A6AE}"/>
              </a:ext>
            </a:extLst>
          </p:cNvPr>
          <p:cNvSpPr/>
          <p:nvPr/>
        </p:nvSpPr>
        <p:spPr>
          <a:xfrm>
            <a:off x="379875" y="1258017"/>
            <a:ext cx="2477691" cy="309682"/>
          </a:xfrm>
          <a:prstGeom prst="rect">
            <a:avLst/>
          </a:prstGeom>
          <a:noFill/>
          <a:ln/>
        </p:spPr>
        <p:txBody>
          <a:bodyPr wrap="none" lIns="0" tIns="0" rIns="0" bIns="0" rtlCol="0" anchor="t"/>
          <a:lstStyle/>
          <a:p>
            <a:pPr marL="0" indent="0" algn="l">
              <a:lnSpc>
                <a:spcPts val="2400"/>
              </a:lnSpc>
              <a:buNone/>
            </a:pPr>
            <a:r>
              <a:rPr lang="en-US" sz="2400" b="1">
                <a:solidFill>
                  <a:srgbClr val="272525"/>
                </a:solidFill>
                <a:latin typeface="Calibri cuerpo"/>
                <a:ea typeface="Inter Bold" pitchFamily="34" charset="-122"/>
                <a:cs typeface="Inter Bold" pitchFamily="34" charset="-120"/>
              </a:rPr>
              <a:t>Vegan</a:t>
            </a:r>
            <a:endParaRPr lang="en-US" sz="2400">
              <a:latin typeface="Calibri cuerpo"/>
            </a:endParaRPr>
          </a:p>
        </p:txBody>
      </p:sp>
      <p:sp>
        <p:nvSpPr>
          <p:cNvPr id="26" name="Text 4">
            <a:extLst>
              <a:ext uri="{FF2B5EF4-FFF2-40B4-BE49-F238E27FC236}">
                <a16:creationId xmlns:a16="http://schemas.microsoft.com/office/drawing/2014/main" id="{9F24DCBD-52C5-40CF-9CEF-B0A17383201D}"/>
              </a:ext>
            </a:extLst>
          </p:cNvPr>
          <p:cNvSpPr/>
          <p:nvPr/>
        </p:nvSpPr>
        <p:spPr>
          <a:xfrm>
            <a:off x="379875" y="1686523"/>
            <a:ext cx="3771662" cy="1268730"/>
          </a:xfrm>
          <a:prstGeom prst="rect">
            <a:avLst/>
          </a:prstGeom>
          <a:noFill/>
          <a:ln/>
        </p:spPr>
        <p:txBody>
          <a:bodyPr wrap="square" lIns="0" tIns="0" rIns="0" bIns="0" rtlCol="0" anchor="t"/>
          <a:lstStyle/>
          <a:p>
            <a:pPr marL="0" indent="0" algn="l">
              <a:lnSpc>
                <a:spcPts val="2450"/>
              </a:lnSpc>
              <a:buNone/>
            </a:pPr>
            <a:r>
              <a:rPr lang="en-US" sz="2400">
                <a:solidFill>
                  <a:srgbClr val="272525"/>
                </a:solidFill>
                <a:latin typeface="Calibri cuerpo"/>
                <a:ea typeface="Inter" pitchFamily="34" charset="-122"/>
                <a:cs typeface="Inter" pitchFamily="34" charset="-120"/>
              </a:rPr>
              <a:t>Excludes all animal-derived ingredients including dairy, eggs, honey, and animal-based additives or processing aids</a:t>
            </a:r>
            <a:endParaRPr lang="en-US" sz="2400">
              <a:latin typeface="Calibri cuerpo"/>
            </a:endParaRPr>
          </a:p>
        </p:txBody>
      </p:sp>
      <p:sp>
        <p:nvSpPr>
          <p:cNvPr id="27" name="Shape 5">
            <a:extLst>
              <a:ext uri="{FF2B5EF4-FFF2-40B4-BE49-F238E27FC236}">
                <a16:creationId xmlns:a16="http://schemas.microsoft.com/office/drawing/2014/main" id="{71BD8099-E633-4540-BEDE-4D2877052311}"/>
              </a:ext>
            </a:extLst>
          </p:cNvPr>
          <p:cNvSpPr/>
          <p:nvPr/>
        </p:nvSpPr>
        <p:spPr>
          <a:xfrm>
            <a:off x="4255770" y="1145690"/>
            <a:ext cx="3888409" cy="2139196"/>
          </a:xfrm>
          <a:prstGeom prst="roundRect">
            <a:avLst>
              <a:gd name="adj" fmla="val 5129"/>
            </a:avLst>
          </a:prstGeom>
          <a:solidFill>
            <a:srgbClr val="FFFFFF"/>
          </a:solidFill>
          <a:ln w="22860">
            <a:solidFill>
              <a:srgbClr val="72BC49"/>
            </a:solidFill>
            <a:prstDash val="solid"/>
          </a:ln>
        </p:spPr>
      </p:sp>
      <p:sp>
        <p:nvSpPr>
          <p:cNvPr id="28" name="Shape 6">
            <a:extLst>
              <a:ext uri="{FF2B5EF4-FFF2-40B4-BE49-F238E27FC236}">
                <a16:creationId xmlns:a16="http://schemas.microsoft.com/office/drawing/2014/main" id="{0CA82973-9E27-4AAE-9AB3-D40A6B86B890}"/>
              </a:ext>
            </a:extLst>
          </p:cNvPr>
          <p:cNvSpPr/>
          <p:nvPr/>
        </p:nvSpPr>
        <p:spPr>
          <a:xfrm>
            <a:off x="4232910" y="1145690"/>
            <a:ext cx="91440" cy="2139196"/>
          </a:xfrm>
          <a:prstGeom prst="roundRect">
            <a:avLst>
              <a:gd name="adj" fmla="val 91046"/>
            </a:avLst>
          </a:prstGeom>
          <a:solidFill>
            <a:srgbClr val="72BC49"/>
          </a:solidFill>
          <a:ln/>
        </p:spPr>
      </p:sp>
      <p:sp>
        <p:nvSpPr>
          <p:cNvPr id="48" name="Text 7">
            <a:extLst>
              <a:ext uri="{FF2B5EF4-FFF2-40B4-BE49-F238E27FC236}">
                <a16:creationId xmlns:a16="http://schemas.microsoft.com/office/drawing/2014/main" id="{B31A08D5-3153-4AA4-B8BA-0339302F9F3C}"/>
              </a:ext>
            </a:extLst>
          </p:cNvPr>
          <p:cNvSpPr/>
          <p:nvPr/>
        </p:nvSpPr>
        <p:spPr>
          <a:xfrm>
            <a:off x="4545330" y="1236044"/>
            <a:ext cx="2477691" cy="309682"/>
          </a:xfrm>
          <a:prstGeom prst="rect">
            <a:avLst/>
          </a:prstGeom>
          <a:noFill/>
          <a:ln/>
        </p:spPr>
        <p:txBody>
          <a:bodyPr wrap="none" lIns="0" tIns="0" rIns="0" bIns="0" rtlCol="0" anchor="t"/>
          <a:lstStyle/>
          <a:p>
            <a:pPr marL="0" indent="0" algn="l">
              <a:lnSpc>
                <a:spcPts val="2400"/>
              </a:lnSpc>
              <a:buNone/>
            </a:pPr>
            <a:r>
              <a:rPr lang="en-US" sz="2400" b="1">
                <a:solidFill>
                  <a:srgbClr val="272525"/>
                </a:solidFill>
                <a:latin typeface="Calibri cuerpo"/>
                <a:ea typeface="Inter Bold" pitchFamily="34" charset="-122"/>
                <a:cs typeface="Inter Bold" pitchFamily="34" charset="-120"/>
              </a:rPr>
              <a:t>Vegetarian</a:t>
            </a:r>
            <a:endParaRPr lang="en-US" sz="2400">
              <a:latin typeface="Calibri cuerpo"/>
            </a:endParaRPr>
          </a:p>
        </p:txBody>
      </p:sp>
      <p:sp>
        <p:nvSpPr>
          <p:cNvPr id="49" name="Text 8">
            <a:extLst>
              <a:ext uri="{FF2B5EF4-FFF2-40B4-BE49-F238E27FC236}">
                <a16:creationId xmlns:a16="http://schemas.microsoft.com/office/drawing/2014/main" id="{7981E946-A467-4689-A214-ACE4903D861E}"/>
              </a:ext>
            </a:extLst>
          </p:cNvPr>
          <p:cNvSpPr/>
          <p:nvPr/>
        </p:nvSpPr>
        <p:spPr>
          <a:xfrm>
            <a:off x="4482888" y="1664550"/>
            <a:ext cx="3771781" cy="634365"/>
          </a:xfrm>
          <a:prstGeom prst="rect">
            <a:avLst/>
          </a:prstGeom>
          <a:noFill/>
          <a:ln/>
        </p:spPr>
        <p:txBody>
          <a:bodyPr wrap="square" lIns="0" tIns="0" rIns="0" bIns="0" rtlCol="0" anchor="t"/>
          <a:lstStyle/>
          <a:p>
            <a:pPr marL="0" indent="0" algn="l">
              <a:lnSpc>
                <a:spcPts val="2450"/>
              </a:lnSpc>
              <a:buNone/>
            </a:pPr>
            <a:r>
              <a:rPr lang="en-US" sz="2400">
                <a:solidFill>
                  <a:srgbClr val="272525"/>
                </a:solidFill>
                <a:latin typeface="Calibri cuerpo"/>
                <a:ea typeface="Inter" pitchFamily="34" charset="-122"/>
                <a:cs typeface="Inter" pitchFamily="34" charset="-120"/>
              </a:rPr>
              <a:t>Excludes meat and fish but may include dairy and eggs</a:t>
            </a:r>
            <a:endParaRPr lang="en-US" sz="2400">
              <a:latin typeface="Calibri cuerpo"/>
            </a:endParaRPr>
          </a:p>
        </p:txBody>
      </p:sp>
      <p:sp>
        <p:nvSpPr>
          <p:cNvPr id="50" name="Shape 9">
            <a:extLst>
              <a:ext uri="{FF2B5EF4-FFF2-40B4-BE49-F238E27FC236}">
                <a16:creationId xmlns:a16="http://schemas.microsoft.com/office/drawing/2014/main" id="{5F058150-B4F3-4D62-A172-7147D9C42DC8}"/>
              </a:ext>
            </a:extLst>
          </p:cNvPr>
          <p:cNvSpPr/>
          <p:nvPr/>
        </p:nvSpPr>
        <p:spPr>
          <a:xfrm>
            <a:off x="2121324" y="2965110"/>
            <a:ext cx="4282321" cy="2139196"/>
          </a:xfrm>
          <a:prstGeom prst="roundRect">
            <a:avLst>
              <a:gd name="adj" fmla="val 5129"/>
            </a:avLst>
          </a:prstGeom>
          <a:solidFill>
            <a:srgbClr val="FFFFFF"/>
          </a:solidFill>
          <a:ln w="22860">
            <a:solidFill>
              <a:srgbClr val="72BC49"/>
            </a:solidFill>
            <a:prstDash val="solid"/>
          </a:ln>
        </p:spPr>
      </p:sp>
      <p:sp>
        <p:nvSpPr>
          <p:cNvPr id="51" name="Shape 10">
            <a:extLst>
              <a:ext uri="{FF2B5EF4-FFF2-40B4-BE49-F238E27FC236}">
                <a16:creationId xmlns:a16="http://schemas.microsoft.com/office/drawing/2014/main" id="{2D033D10-B19F-478B-8CD9-146E1ECF252A}"/>
              </a:ext>
            </a:extLst>
          </p:cNvPr>
          <p:cNvSpPr/>
          <p:nvPr/>
        </p:nvSpPr>
        <p:spPr>
          <a:xfrm>
            <a:off x="2098464" y="2965110"/>
            <a:ext cx="91440" cy="2139196"/>
          </a:xfrm>
          <a:prstGeom prst="roundRect">
            <a:avLst>
              <a:gd name="adj" fmla="val 91046"/>
            </a:avLst>
          </a:prstGeom>
          <a:solidFill>
            <a:srgbClr val="72BC49"/>
          </a:solidFill>
          <a:ln/>
        </p:spPr>
      </p:sp>
      <p:sp>
        <p:nvSpPr>
          <p:cNvPr id="52" name="Text 11">
            <a:extLst>
              <a:ext uri="{FF2B5EF4-FFF2-40B4-BE49-F238E27FC236}">
                <a16:creationId xmlns:a16="http://schemas.microsoft.com/office/drawing/2014/main" id="{7DE1E6EC-6E55-4B3D-98E7-BB29482DE7F9}"/>
              </a:ext>
            </a:extLst>
          </p:cNvPr>
          <p:cNvSpPr/>
          <p:nvPr/>
        </p:nvSpPr>
        <p:spPr>
          <a:xfrm>
            <a:off x="2410884" y="3186090"/>
            <a:ext cx="2477691" cy="309682"/>
          </a:xfrm>
          <a:prstGeom prst="rect">
            <a:avLst/>
          </a:prstGeom>
          <a:noFill/>
          <a:ln/>
        </p:spPr>
        <p:txBody>
          <a:bodyPr wrap="none" lIns="0" tIns="0" rIns="0" bIns="0" rtlCol="0" anchor="t"/>
          <a:lstStyle/>
          <a:p>
            <a:pPr marL="0" indent="0" algn="l">
              <a:lnSpc>
                <a:spcPts val="2400"/>
              </a:lnSpc>
              <a:buNone/>
            </a:pPr>
            <a:r>
              <a:rPr lang="en-US" sz="2400" b="1">
                <a:solidFill>
                  <a:srgbClr val="272525"/>
                </a:solidFill>
                <a:latin typeface="Calibri cuerpo"/>
                <a:ea typeface="Inter Bold" pitchFamily="34" charset="-122"/>
                <a:cs typeface="Inter Bold" pitchFamily="34" charset="-120"/>
              </a:rPr>
              <a:t>Plant-Based</a:t>
            </a:r>
            <a:endParaRPr lang="en-US" sz="2400">
              <a:latin typeface="Calibri cuerpo"/>
            </a:endParaRPr>
          </a:p>
        </p:txBody>
      </p:sp>
      <p:sp>
        <p:nvSpPr>
          <p:cNvPr id="53" name="Text 12">
            <a:extLst>
              <a:ext uri="{FF2B5EF4-FFF2-40B4-BE49-F238E27FC236}">
                <a16:creationId xmlns:a16="http://schemas.microsoft.com/office/drawing/2014/main" id="{9D282984-505A-4623-AF95-2C486A9EFB97}"/>
              </a:ext>
            </a:extLst>
          </p:cNvPr>
          <p:cNvSpPr/>
          <p:nvPr/>
        </p:nvSpPr>
        <p:spPr>
          <a:xfrm>
            <a:off x="2410884" y="3495772"/>
            <a:ext cx="3771781" cy="1268730"/>
          </a:xfrm>
          <a:prstGeom prst="rect">
            <a:avLst/>
          </a:prstGeom>
          <a:noFill/>
          <a:ln/>
        </p:spPr>
        <p:txBody>
          <a:bodyPr wrap="square" lIns="0" tIns="0" rIns="0" bIns="0" rtlCol="0" anchor="t"/>
          <a:lstStyle/>
          <a:p>
            <a:pPr marL="0" indent="0" algn="l">
              <a:lnSpc>
                <a:spcPts val="2450"/>
              </a:lnSpc>
              <a:buNone/>
            </a:pPr>
            <a:r>
              <a:rPr lang="en-US" sz="2400">
                <a:solidFill>
                  <a:srgbClr val="272525"/>
                </a:solidFill>
                <a:latin typeface="Calibri cuerpo"/>
                <a:ea typeface="Inter" pitchFamily="34" charset="-122"/>
                <a:cs typeface="Inter" pitchFamily="34" charset="-120"/>
              </a:rPr>
              <a:t>Highly ambiguous—used interchangeably with "vegan" in half of studies, but may include dairy, eggs, or occasional meat in others</a:t>
            </a:r>
            <a:endParaRPr lang="en-US" sz="2400">
              <a:latin typeface="Calibri cuerpo"/>
            </a:endParaRPr>
          </a:p>
        </p:txBody>
      </p:sp>
      <p:sp>
        <p:nvSpPr>
          <p:cNvPr id="54" name="Text 13">
            <a:extLst>
              <a:ext uri="{FF2B5EF4-FFF2-40B4-BE49-F238E27FC236}">
                <a16:creationId xmlns:a16="http://schemas.microsoft.com/office/drawing/2014/main" id="{7F4577FA-33ED-447D-9A8C-ABE6C3B26EC5}"/>
              </a:ext>
            </a:extLst>
          </p:cNvPr>
          <p:cNvSpPr/>
          <p:nvPr/>
        </p:nvSpPr>
        <p:spPr>
          <a:xfrm>
            <a:off x="5687847" y="5315192"/>
            <a:ext cx="6263885" cy="634365"/>
          </a:xfrm>
          <a:prstGeom prst="rect">
            <a:avLst/>
          </a:prstGeom>
          <a:noFill/>
          <a:ln/>
        </p:spPr>
        <p:txBody>
          <a:bodyPr wrap="square" lIns="0" tIns="0" rIns="0" bIns="0" rtlCol="0" anchor="t"/>
          <a:lstStyle/>
          <a:p>
            <a:pPr marL="0" indent="0" algn="l">
              <a:lnSpc>
                <a:spcPts val="2450"/>
              </a:lnSpc>
              <a:buNone/>
            </a:pPr>
            <a:r>
              <a:rPr lang="en-US" sz="2400" b="1">
                <a:solidFill>
                  <a:srgbClr val="272525"/>
                </a:solidFill>
                <a:latin typeface="Calibri cuerpo"/>
                <a:ea typeface="Inter" pitchFamily="34" charset="-122"/>
                <a:cs typeface="Inter" pitchFamily="34" charset="-120"/>
              </a:rPr>
              <a:t>Critical Issue:</a:t>
            </a:r>
            <a:r>
              <a:rPr lang="en-US" sz="2400">
                <a:solidFill>
                  <a:srgbClr val="272525"/>
                </a:solidFill>
                <a:latin typeface="Calibri cuerpo"/>
                <a:ea typeface="Inter" pitchFamily="34" charset="-122"/>
                <a:cs typeface="Inter" pitchFamily="34" charset="-120"/>
              </a:rPr>
              <a:t> No official, legally binding definitions exist for these terms at the EU level, creating confusion for consumers, researchers, and producers.</a:t>
            </a:r>
            <a:endParaRPr lang="en-US" sz="2400">
              <a:latin typeface="Calibri cuerpo"/>
            </a:endParaRPr>
          </a:p>
        </p:txBody>
      </p:sp>
      <p:sp>
        <p:nvSpPr>
          <p:cNvPr id="55" name="Shape 14">
            <a:extLst>
              <a:ext uri="{FF2B5EF4-FFF2-40B4-BE49-F238E27FC236}">
                <a16:creationId xmlns:a16="http://schemas.microsoft.com/office/drawing/2014/main" id="{933FD5F0-B9A2-4981-A59C-E643CBF2A7F7}"/>
              </a:ext>
            </a:extLst>
          </p:cNvPr>
          <p:cNvSpPr/>
          <p:nvPr/>
        </p:nvSpPr>
        <p:spPr>
          <a:xfrm>
            <a:off x="5494439" y="5473783"/>
            <a:ext cx="22860" cy="1080135"/>
          </a:xfrm>
          <a:prstGeom prst="rect">
            <a:avLst/>
          </a:prstGeom>
          <a:solidFill>
            <a:srgbClr val="72BC49"/>
          </a:solidFill>
          <a:ln/>
        </p:spPr>
      </p:sp>
      <p:grpSp>
        <p:nvGrpSpPr>
          <p:cNvPr id="30" name="Group 23">
            <a:extLst>
              <a:ext uri="{FF2B5EF4-FFF2-40B4-BE49-F238E27FC236}">
                <a16:creationId xmlns:a16="http://schemas.microsoft.com/office/drawing/2014/main" id="{F5C71F00-6DDD-42DB-9DAE-62C116062423}"/>
              </a:ext>
            </a:extLst>
          </p:cNvPr>
          <p:cNvGrpSpPr/>
          <p:nvPr/>
        </p:nvGrpSpPr>
        <p:grpSpPr>
          <a:xfrm>
            <a:off x="8819789" y="940435"/>
            <a:ext cx="1153864" cy="1754226"/>
            <a:chOff x="4413794" y="4725223"/>
            <a:chExt cx="421607" cy="978622"/>
          </a:xfrm>
        </p:grpSpPr>
        <p:grpSp>
          <p:nvGrpSpPr>
            <p:cNvPr id="31" name="Graphic 2">
              <a:extLst>
                <a:ext uri="{FF2B5EF4-FFF2-40B4-BE49-F238E27FC236}">
                  <a16:creationId xmlns:a16="http://schemas.microsoft.com/office/drawing/2014/main" id="{D23BDDAE-3030-4D75-A798-FD723967065A}"/>
                </a:ext>
              </a:extLst>
            </p:cNvPr>
            <p:cNvGrpSpPr/>
            <p:nvPr/>
          </p:nvGrpSpPr>
          <p:grpSpPr>
            <a:xfrm>
              <a:off x="4413794" y="4757590"/>
              <a:ext cx="421607" cy="535957"/>
              <a:chOff x="4413794" y="4757590"/>
              <a:chExt cx="421607" cy="535957"/>
            </a:xfrm>
            <a:solidFill>
              <a:srgbClr val="75B543"/>
            </a:solidFill>
          </p:grpSpPr>
          <p:sp>
            <p:nvSpPr>
              <p:cNvPr id="58" name="Freeform 15">
                <a:extLst>
                  <a:ext uri="{FF2B5EF4-FFF2-40B4-BE49-F238E27FC236}">
                    <a16:creationId xmlns:a16="http://schemas.microsoft.com/office/drawing/2014/main" id="{0C4D0C13-7332-45F5-B8D5-03B1105E6FB6}"/>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59" name="Freeform 16">
                <a:extLst>
                  <a:ext uri="{FF2B5EF4-FFF2-40B4-BE49-F238E27FC236}">
                    <a16:creationId xmlns:a16="http://schemas.microsoft.com/office/drawing/2014/main" id="{96FD186D-4D07-42A9-9480-34BEB0ED0CC0}"/>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32" name="Graphic 2">
              <a:extLst>
                <a:ext uri="{FF2B5EF4-FFF2-40B4-BE49-F238E27FC236}">
                  <a16:creationId xmlns:a16="http://schemas.microsoft.com/office/drawing/2014/main" id="{429B96DF-8B2F-4252-BBA1-123350B8CD45}"/>
                </a:ext>
              </a:extLst>
            </p:cNvPr>
            <p:cNvGrpSpPr/>
            <p:nvPr/>
          </p:nvGrpSpPr>
          <p:grpSpPr>
            <a:xfrm>
              <a:off x="4539076" y="4725223"/>
              <a:ext cx="126381" cy="222760"/>
              <a:chOff x="4539076" y="4725223"/>
              <a:chExt cx="126381" cy="222760"/>
            </a:xfrm>
            <a:solidFill>
              <a:srgbClr val="81CCB2"/>
            </a:solidFill>
          </p:grpSpPr>
          <p:sp>
            <p:nvSpPr>
              <p:cNvPr id="35" name="Freeform 7">
                <a:extLst>
                  <a:ext uri="{FF2B5EF4-FFF2-40B4-BE49-F238E27FC236}">
                    <a16:creationId xmlns:a16="http://schemas.microsoft.com/office/drawing/2014/main" id="{87D50EB9-D739-44D7-8CFF-C9F16B2CB89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36" name="Freeform 8">
                <a:extLst>
                  <a:ext uri="{FF2B5EF4-FFF2-40B4-BE49-F238E27FC236}">
                    <a16:creationId xmlns:a16="http://schemas.microsoft.com/office/drawing/2014/main" id="{87140351-7FBF-4ACB-8782-42EB9C62273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56" name="Freeform 9">
                <a:extLst>
                  <a:ext uri="{FF2B5EF4-FFF2-40B4-BE49-F238E27FC236}">
                    <a16:creationId xmlns:a16="http://schemas.microsoft.com/office/drawing/2014/main" id="{48AAE5E9-D333-47DF-BA44-AAAE816A7275}"/>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57" name="Freeform 10">
                <a:extLst>
                  <a:ext uri="{FF2B5EF4-FFF2-40B4-BE49-F238E27FC236}">
                    <a16:creationId xmlns:a16="http://schemas.microsoft.com/office/drawing/2014/main" id="{81CCACB3-DFFC-440F-B80F-A07ADEC23188}"/>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33" name="Freeform 4">
              <a:extLst>
                <a:ext uri="{FF2B5EF4-FFF2-40B4-BE49-F238E27FC236}">
                  <a16:creationId xmlns:a16="http://schemas.microsoft.com/office/drawing/2014/main" id="{ED7B58A8-7F73-4844-846E-322E7AD135F0}"/>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34" name="Freeform 5">
              <a:extLst>
                <a:ext uri="{FF2B5EF4-FFF2-40B4-BE49-F238E27FC236}">
                  <a16:creationId xmlns:a16="http://schemas.microsoft.com/office/drawing/2014/main" id="{7F9D8270-4CFE-4B5D-B03D-FB337F817BEA}"/>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682816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62C70778-04EF-4875-A4A3-C73F70A5959D}"/>
              </a:ext>
            </a:extLst>
          </p:cNvPr>
          <p:cNvSpPr/>
          <p:nvPr/>
        </p:nvSpPr>
        <p:spPr>
          <a:xfrm>
            <a:off x="262331" y="102473"/>
            <a:ext cx="9520297" cy="1156097"/>
          </a:xfrm>
          <a:prstGeom prst="rect">
            <a:avLst/>
          </a:prstGeom>
          <a:noFill/>
          <a:ln/>
        </p:spPr>
        <p:txBody>
          <a:bodyPr wrap="square" lIns="0" tIns="0" rIns="0" bIns="0" rtlCol="0" anchor="t"/>
          <a:lstStyle/>
          <a:p>
            <a:pPr>
              <a:lnSpc>
                <a:spcPts val="5550"/>
              </a:lnSpc>
            </a:pPr>
            <a:r>
              <a:rPr lang="en-US" sz="3600" b="1">
                <a:solidFill>
                  <a:srgbClr val="75B543"/>
                </a:solidFill>
                <a:ea typeface="Nunito Sans Bold" pitchFamily="34" charset="-122"/>
              </a:rPr>
              <a:t>Three Pillars of EU Food Labelling Regulation</a:t>
            </a:r>
          </a:p>
        </p:txBody>
      </p:sp>
      <p:sp>
        <p:nvSpPr>
          <p:cNvPr id="3" name="Shape 1">
            <a:extLst>
              <a:ext uri="{FF2B5EF4-FFF2-40B4-BE49-F238E27FC236}">
                <a16:creationId xmlns:a16="http://schemas.microsoft.com/office/drawing/2014/main" id="{88936658-7FDB-4945-AF45-334B263C2820}"/>
              </a:ext>
            </a:extLst>
          </p:cNvPr>
          <p:cNvSpPr/>
          <p:nvPr/>
        </p:nvSpPr>
        <p:spPr>
          <a:xfrm>
            <a:off x="162816" y="1284765"/>
            <a:ext cx="4013591" cy="3097173"/>
          </a:xfrm>
          <a:prstGeom prst="roundRect">
            <a:avLst>
              <a:gd name="adj" fmla="val 2508"/>
            </a:avLst>
          </a:prstGeom>
          <a:solidFill>
            <a:srgbClr val="72BC49"/>
          </a:solidFill>
          <a:ln w="7620">
            <a:solidFill>
              <a:srgbClr val="58A22F"/>
            </a:solidFill>
            <a:prstDash val="solid"/>
          </a:ln>
        </p:spPr>
      </p:sp>
      <p:sp>
        <p:nvSpPr>
          <p:cNvPr id="4" name="Text 2">
            <a:extLst>
              <a:ext uri="{FF2B5EF4-FFF2-40B4-BE49-F238E27FC236}">
                <a16:creationId xmlns:a16="http://schemas.microsoft.com/office/drawing/2014/main" id="{0E216232-17DF-4905-8CC0-D9D78F1381F8}"/>
              </a:ext>
            </a:extLst>
          </p:cNvPr>
          <p:cNvSpPr/>
          <p:nvPr/>
        </p:nvSpPr>
        <p:spPr>
          <a:xfrm>
            <a:off x="355341" y="1477289"/>
            <a:ext cx="3266003" cy="288965"/>
          </a:xfrm>
          <a:prstGeom prst="rect">
            <a:avLst/>
          </a:prstGeom>
          <a:noFill/>
          <a:ln/>
        </p:spPr>
        <p:txBody>
          <a:bodyPr wrap="none" lIns="0" tIns="0" rIns="0" bIns="0" rtlCol="0" anchor="t"/>
          <a:lstStyle/>
          <a:p>
            <a:pPr marL="0" indent="0" algn="l">
              <a:lnSpc>
                <a:spcPts val="2250"/>
              </a:lnSpc>
              <a:buNone/>
            </a:pPr>
            <a:r>
              <a:rPr lang="en-US" sz="2400" b="1">
                <a:solidFill>
                  <a:schemeClr val="bg1"/>
                </a:solidFill>
                <a:latin typeface="Calibri cuerpo"/>
                <a:ea typeface="Inter Bold" pitchFamily="34" charset="-122"/>
                <a:cs typeface="Inter Bold" pitchFamily="34" charset="-120"/>
              </a:rPr>
              <a:t>Regulation (EU) No 1169/2011</a:t>
            </a:r>
            <a:endParaRPr lang="en-US" sz="2400">
              <a:solidFill>
                <a:schemeClr val="bg1"/>
              </a:solidFill>
              <a:latin typeface="Calibri cuerpo"/>
            </a:endParaRPr>
          </a:p>
        </p:txBody>
      </p:sp>
      <p:sp>
        <p:nvSpPr>
          <p:cNvPr id="5" name="Text 3">
            <a:extLst>
              <a:ext uri="{FF2B5EF4-FFF2-40B4-BE49-F238E27FC236}">
                <a16:creationId xmlns:a16="http://schemas.microsoft.com/office/drawing/2014/main" id="{C7610AE8-7152-4B5A-8F4F-FF23F5D8B558}"/>
              </a:ext>
            </a:extLst>
          </p:cNvPr>
          <p:cNvSpPr/>
          <p:nvPr/>
        </p:nvSpPr>
        <p:spPr>
          <a:xfrm>
            <a:off x="355341" y="1877220"/>
            <a:ext cx="3447098" cy="887968"/>
          </a:xfrm>
          <a:prstGeom prst="rect">
            <a:avLst/>
          </a:prstGeom>
          <a:noFill/>
          <a:ln/>
        </p:spPr>
        <p:txBody>
          <a:bodyPr wrap="square" lIns="0" tIns="0" rIns="0" bIns="0" rtlCol="0" anchor="t"/>
          <a:lstStyle/>
          <a:p>
            <a:pPr marL="0" indent="0" algn="l">
              <a:lnSpc>
                <a:spcPts val="2300"/>
              </a:lnSpc>
              <a:buNone/>
            </a:pPr>
            <a:r>
              <a:rPr lang="en-US" sz="2400">
                <a:solidFill>
                  <a:schemeClr val="bg1"/>
                </a:solidFill>
                <a:latin typeface="Calibri cuerpo"/>
                <a:ea typeface="Inter" pitchFamily="34" charset="-122"/>
                <a:cs typeface="Inter" pitchFamily="34" charset="-120"/>
              </a:rPr>
              <a:t>Essential labelling rules ensuring consumers have reliable, understandable information</a:t>
            </a:r>
            <a:endParaRPr lang="en-US" sz="2400">
              <a:solidFill>
                <a:schemeClr val="bg1"/>
              </a:solidFill>
              <a:latin typeface="Calibri cuerpo"/>
            </a:endParaRPr>
          </a:p>
        </p:txBody>
      </p:sp>
      <p:sp>
        <p:nvSpPr>
          <p:cNvPr id="6" name="Text 4">
            <a:extLst>
              <a:ext uri="{FF2B5EF4-FFF2-40B4-BE49-F238E27FC236}">
                <a16:creationId xmlns:a16="http://schemas.microsoft.com/office/drawing/2014/main" id="{431FD522-E412-43C9-A81A-45802790ED31}"/>
              </a:ext>
            </a:extLst>
          </p:cNvPr>
          <p:cNvSpPr/>
          <p:nvPr/>
        </p:nvSpPr>
        <p:spPr>
          <a:xfrm>
            <a:off x="371382" y="3061653"/>
            <a:ext cx="3447098" cy="591979"/>
          </a:xfrm>
          <a:prstGeom prst="rect">
            <a:avLst/>
          </a:prstGeom>
          <a:noFill/>
          <a:ln/>
        </p:spPr>
        <p:txBody>
          <a:bodyPr wrap="square" lIns="0" tIns="0" rIns="0" bIns="0" rtlCol="0" anchor="t"/>
          <a:lstStyle/>
          <a:p>
            <a:pPr marL="342900" indent="-342900" algn="l">
              <a:lnSpc>
                <a:spcPts val="2300"/>
              </a:lnSpc>
              <a:buSzPct val="100000"/>
              <a:buChar char="•"/>
            </a:pPr>
            <a:r>
              <a:rPr lang="en-US" sz="2400">
                <a:solidFill>
                  <a:schemeClr val="bg1"/>
                </a:solidFill>
                <a:latin typeface="Calibri cuerpo"/>
                <a:ea typeface="Inter" pitchFamily="34" charset="-122"/>
                <a:cs typeface="Inter" pitchFamily="34" charset="-120"/>
              </a:rPr>
              <a:t>Mandatory information requirements</a:t>
            </a:r>
            <a:endParaRPr lang="en-US" sz="2400">
              <a:solidFill>
                <a:schemeClr val="bg1"/>
              </a:solidFill>
              <a:latin typeface="Calibri cuerpo"/>
            </a:endParaRPr>
          </a:p>
        </p:txBody>
      </p:sp>
      <p:sp>
        <p:nvSpPr>
          <p:cNvPr id="7" name="Text 5">
            <a:extLst>
              <a:ext uri="{FF2B5EF4-FFF2-40B4-BE49-F238E27FC236}">
                <a16:creationId xmlns:a16="http://schemas.microsoft.com/office/drawing/2014/main" id="{A5B9C566-FB14-415E-BF13-1612399D871C}"/>
              </a:ext>
            </a:extLst>
          </p:cNvPr>
          <p:cNvSpPr/>
          <p:nvPr/>
        </p:nvSpPr>
        <p:spPr>
          <a:xfrm>
            <a:off x="371382" y="3718283"/>
            <a:ext cx="3447098" cy="295989"/>
          </a:xfrm>
          <a:prstGeom prst="rect">
            <a:avLst/>
          </a:prstGeom>
          <a:noFill/>
          <a:ln/>
        </p:spPr>
        <p:txBody>
          <a:bodyPr wrap="none" lIns="0" tIns="0" rIns="0" bIns="0" rtlCol="0" anchor="t"/>
          <a:lstStyle/>
          <a:p>
            <a:pPr marL="342900" indent="-342900" algn="l">
              <a:lnSpc>
                <a:spcPts val="2300"/>
              </a:lnSpc>
              <a:buSzPct val="100000"/>
              <a:buChar char="•"/>
            </a:pPr>
            <a:r>
              <a:rPr lang="en-US" sz="2400">
                <a:solidFill>
                  <a:schemeClr val="bg1"/>
                </a:solidFill>
                <a:latin typeface="Calibri cuerpo"/>
                <a:ea typeface="Inter" pitchFamily="34" charset="-122"/>
                <a:cs typeface="Inter" pitchFamily="34" charset="-120"/>
              </a:rPr>
              <a:t>Legibility standards</a:t>
            </a:r>
            <a:endParaRPr lang="en-US" sz="2400">
              <a:solidFill>
                <a:schemeClr val="bg1"/>
              </a:solidFill>
              <a:latin typeface="Calibri cuerpo"/>
            </a:endParaRPr>
          </a:p>
        </p:txBody>
      </p:sp>
      <p:sp>
        <p:nvSpPr>
          <p:cNvPr id="8" name="Text 6">
            <a:extLst>
              <a:ext uri="{FF2B5EF4-FFF2-40B4-BE49-F238E27FC236}">
                <a16:creationId xmlns:a16="http://schemas.microsoft.com/office/drawing/2014/main" id="{4BD45888-5CC5-417E-8655-E679A46048AC}"/>
              </a:ext>
            </a:extLst>
          </p:cNvPr>
          <p:cNvSpPr/>
          <p:nvPr/>
        </p:nvSpPr>
        <p:spPr>
          <a:xfrm>
            <a:off x="371382" y="4078923"/>
            <a:ext cx="3447098" cy="295989"/>
          </a:xfrm>
          <a:prstGeom prst="rect">
            <a:avLst/>
          </a:prstGeom>
          <a:noFill/>
          <a:ln/>
        </p:spPr>
        <p:txBody>
          <a:bodyPr wrap="none" lIns="0" tIns="0" rIns="0" bIns="0" rtlCol="0" anchor="t"/>
          <a:lstStyle/>
          <a:p>
            <a:pPr marL="342900" indent="-342900" algn="l">
              <a:lnSpc>
                <a:spcPts val="2300"/>
              </a:lnSpc>
              <a:buSzPct val="100000"/>
              <a:buChar char="•"/>
            </a:pPr>
            <a:r>
              <a:rPr lang="en-US" sz="2400">
                <a:solidFill>
                  <a:schemeClr val="bg1"/>
                </a:solidFill>
                <a:latin typeface="Calibri cuerpo"/>
                <a:ea typeface="Inter" pitchFamily="34" charset="-122"/>
                <a:cs typeface="Inter" pitchFamily="34" charset="-120"/>
              </a:rPr>
              <a:t>Allergen protection</a:t>
            </a:r>
            <a:endParaRPr lang="en-US" sz="2400">
              <a:solidFill>
                <a:schemeClr val="bg1"/>
              </a:solidFill>
              <a:latin typeface="Calibri cuerpo"/>
            </a:endParaRPr>
          </a:p>
        </p:txBody>
      </p:sp>
      <p:sp>
        <p:nvSpPr>
          <p:cNvPr id="9" name="Shape 7">
            <a:extLst>
              <a:ext uri="{FF2B5EF4-FFF2-40B4-BE49-F238E27FC236}">
                <a16:creationId xmlns:a16="http://schemas.microsoft.com/office/drawing/2014/main" id="{1CD2EFB1-EBC3-4E22-BAE3-8944F512D09B}"/>
              </a:ext>
            </a:extLst>
          </p:cNvPr>
          <p:cNvSpPr/>
          <p:nvPr/>
        </p:nvSpPr>
        <p:spPr>
          <a:xfrm>
            <a:off x="4286894" y="1272960"/>
            <a:ext cx="4335597" cy="3097173"/>
          </a:xfrm>
          <a:prstGeom prst="roundRect">
            <a:avLst>
              <a:gd name="adj" fmla="val 2508"/>
            </a:avLst>
          </a:prstGeom>
          <a:solidFill>
            <a:srgbClr val="72BC49"/>
          </a:solidFill>
          <a:ln w="7620">
            <a:solidFill>
              <a:srgbClr val="58A22F"/>
            </a:solidFill>
            <a:prstDash val="solid"/>
          </a:ln>
        </p:spPr>
      </p:sp>
      <p:sp>
        <p:nvSpPr>
          <p:cNvPr id="10" name="Text 8">
            <a:extLst>
              <a:ext uri="{FF2B5EF4-FFF2-40B4-BE49-F238E27FC236}">
                <a16:creationId xmlns:a16="http://schemas.microsoft.com/office/drawing/2014/main" id="{6B350D3E-44F7-4BE3-8BDC-86A36C96EBFE}"/>
              </a:ext>
            </a:extLst>
          </p:cNvPr>
          <p:cNvSpPr/>
          <p:nvPr/>
        </p:nvSpPr>
        <p:spPr>
          <a:xfrm>
            <a:off x="4372391" y="1477289"/>
            <a:ext cx="3743823" cy="288965"/>
          </a:xfrm>
          <a:prstGeom prst="rect">
            <a:avLst/>
          </a:prstGeom>
          <a:noFill/>
          <a:ln/>
        </p:spPr>
        <p:txBody>
          <a:bodyPr wrap="none" lIns="0" tIns="0" rIns="0" bIns="0" rtlCol="0" anchor="t"/>
          <a:lstStyle/>
          <a:p>
            <a:pPr marL="0" indent="0" algn="l">
              <a:lnSpc>
                <a:spcPts val="2250"/>
              </a:lnSpc>
              <a:buNone/>
            </a:pPr>
            <a:r>
              <a:rPr lang="en-US" sz="2400" b="1">
                <a:solidFill>
                  <a:schemeClr val="bg1"/>
                </a:solidFill>
                <a:latin typeface="Calibri cuerpo"/>
                <a:ea typeface="Inter Bold" pitchFamily="34" charset="-122"/>
                <a:cs typeface="Inter Bold" pitchFamily="34" charset="-120"/>
              </a:rPr>
              <a:t>Regulation (EU) No 1308/2013</a:t>
            </a:r>
            <a:endParaRPr lang="en-US" sz="2400">
              <a:solidFill>
                <a:schemeClr val="bg1"/>
              </a:solidFill>
              <a:latin typeface="Calibri cuerpo"/>
            </a:endParaRPr>
          </a:p>
        </p:txBody>
      </p:sp>
      <p:sp>
        <p:nvSpPr>
          <p:cNvPr id="11" name="Text 9">
            <a:extLst>
              <a:ext uri="{FF2B5EF4-FFF2-40B4-BE49-F238E27FC236}">
                <a16:creationId xmlns:a16="http://schemas.microsoft.com/office/drawing/2014/main" id="{6A82FBEA-F4AF-4DD7-AE66-68593C93DEC2}"/>
              </a:ext>
            </a:extLst>
          </p:cNvPr>
          <p:cNvSpPr/>
          <p:nvPr/>
        </p:nvSpPr>
        <p:spPr>
          <a:xfrm>
            <a:off x="4372391" y="1877220"/>
            <a:ext cx="3828180" cy="591979"/>
          </a:xfrm>
          <a:prstGeom prst="rect">
            <a:avLst/>
          </a:prstGeom>
          <a:noFill/>
          <a:ln/>
        </p:spPr>
        <p:txBody>
          <a:bodyPr wrap="square" lIns="0" tIns="0" rIns="0" bIns="0" rtlCol="0" anchor="t"/>
          <a:lstStyle/>
          <a:p>
            <a:pPr marL="0" indent="0" algn="l">
              <a:lnSpc>
                <a:spcPts val="2300"/>
              </a:lnSpc>
              <a:buNone/>
            </a:pPr>
            <a:r>
              <a:rPr lang="en-US" sz="2400">
                <a:solidFill>
                  <a:schemeClr val="bg1"/>
                </a:solidFill>
                <a:latin typeface="Calibri cuerpo"/>
                <a:ea typeface="Inter" pitchFamily="34" charset="-122"/>
                <a:cs typeface="Inter" pitchFamily="34" charset="-120"/>
              </a:rPr>
              <a:t>Product naming protections for agricultural markets</a:t>
            </a:r>
            <a:endParaRPr lang="en-US" sz="2400">
              <a:solidFill>
                <a:schemeClr val="bg1"/>
              </a:solidFill>
              <a:latin typeface="Calibri cuerpo"/>
            </a:endParaRPr>
          </a:p>
        </p:txBody>
      </p:sp>
      <p:sp>
        <p:nvSpPr>
          <p:cNvPr id="12" name="Text 10">
            <a:extLst>
              <a:ext uri="{FF2B5EF4-FFF2-40B4-BE49-F238E27FC236}">
                <a16:creationId xmlns:a16="http://schemas.microsoft.com/office/drawing/2014/main" id="{EFA48838-E6FA-46DA-849A-5B08F988E048}"/>
              </a:ext>
            </a:extLst>
          </p:cNvPr>
          <p:cNvSpPr/>
          <p:nvPr/>
        </p:nvSpPr>
        <p:spPr>
          <a:xfrm>
            <a:off x="4372391" y="2580165"/>
            <a:ext cx="3828180" cy="591979"/>
          </a:xfrm>
          <a:prstGeom prst="rect">
            <a:avLst/>
          </a:prstGeom>
          <a:noFill/>
          <a:ln/>
        </p:spPr>
        <p:txBody>
          <a:bodyPr wrap="square" lIns="0" tIns="0" rIns="0" bIns="0" rtlCol="0" anchor="t"/>
          <a:lstStyle/>
          <a:p>
            <a:pPr marL="342900" indent="-342900" algn="l">
              <a:lnSpc>
                <a:spcPts val="2300"/>
              </a:lnSpc>
              <a:buSzPct val="100000"/>
              <a:buChar char="•"/>
            </a:pPr>
            <a:r>
              <a:rPr lang="en-US" sz="2400">
                <a:solidFill>
                  <a:schemeClr val="bg1"/>
                </a:solidFill>
                <a:latin typeface="Calibri cuerpo"/>
                <a:ea typeface="Inter" pitchFamily="34" charset="-122"/>
                <a:cs typeface="Inter" pitchFamily="34" charset="-120"/>
              </a:rPr>
              <a:t>Reserves terms like "milk," "cheese," "yogurt"</a:t>
            </a:r>
            <a:endParaRPr lang="en-US" sz="2400">
              <a:solidFill>
                <a:schemeClr val="bg1"/>
              </a:solidFill>
              <a:latin typeface="Calibri cuerpo"/>
            </a:endParaRPr>
          </a:p>
        </p:txBody>
      </p:sp>
      <p:sp>
        <p:nvSpPr>
          <p:cNvPr id="13" name="Text 11">
            <a:extLst>
              <a:ext uri="{FF2B5EF4-FFF2-40B4-BE49-F238E27FC236}">
                <a16:creationId xmlns:a16="http://schemas.microsoft.com/office/drawing/2014/main" id="{CC34F979-F8BF-4F20-BA74-A7400B97076C}"/>
              </a:ext>
            </a:extLst>
          </p:cNvPr>
          <p:cNvSpPr/>
          <p:nvPr/>
        </p:nvSpPr>
        <p:spPr>
          <a:xfrm>
            <a:off x="4372391" y="3236795"/>
            <a:ext cx="3447217" cy="295989"/>
          </a:xfrm>
          <a:prstGeom prst="rect">
            <a:avLst/>
          </a:prstGeom>
          <a:noFill/>
          <a:ln/>
        </p:spPr>
        <p:txBody>
          <a:bodyPr wrap="none" lIns="0" tIns="0" rIns="0" bIns="0" rtlCol="0" anchor="t"/>
          <a:lstStyle/>
          <a:p>
            <a:pPr marL="342900" indent="-342900" algn="l">
              <a:lnSpc>
                <a:spcPts val="2300"/>
              </a:lnSpc>
              <a:buSzPct val="100000"/>
              <a:buChar char="•"/>
            </a:pPr>
            <a:r>
              <a:rPr lang="en-US" sz="2400">
                <a:solidFill>
                  <a:schemeClr val="bg1"/>
                </a:solidFill>
                <a:latin typeface="Calibri cuerpo"/>
                <a:ea typeface="Inter" pitchFamily="34" charset="-122"/>
                <a:cs typeface="Inter" pitchFamily="34" charset="-120"/>
              </a:rPr>
              <a:t>Defines protected designations</a:t>
            </a:r>
            <a:endParaRPr lang="en-US" sz="2400">
              <a:solidFill>
                <a:schemeClr val="bg1"/>
              </a:solidFill>
              <a:latin typeface="Calibri cuerpo"/>
            </a:endParaRPr>
          </a:p>
        </p:txBody>
      </p:sp>
      <p:sp>
        <p:nvSpPr>
          <p:cNvPr id="14" name="Text 12">
            <a:extLst>
              <a:ext uri="{FF2B5EF4-FFF2-40B4-BE49-F238E27FC236}">
                <a16:creationId xmlns:a16="http://schemas.microsoft.com/office/drawing/2014/main" id="{FA821C96-1988-4319-8F26-465C0D1519C1}"/>
              </a:ext>
            </a:extLst>
          </p:cNvPr>
          <p:cNvSpPr/>
          <p:nvPr/>
        </p:nvSpPr>
        <p:spPr>
          <a:xfrm>
            <a:off x="4372391" y="3597435"/>
            <a:ext cx="3828180" cy="295989"/>
          </a:xfrm>
          <a:prstGeom prst="rect">
            <a:avLst/>
          </a:prstGeom>
          <a:noFill/>
          <a:ln/>
        </p:spPr>
        <p:txBody>
          <a:bodyPr wrap="none" lIns="0" tIns="0" rIns="0" bIns="0" rtlCol="0" anchor="t"/>
          <a:lstStyle/>
          <a:p>
            <a:pPr marL="342900" indent="-342900" algn="l">
              <a:lnSpc>
                <a:spcPts val="2300"/>
              </a:lnSpc>
              <a:buSzPct val="100000"/>
              <a:buChar char="•"/>
            </a:pPr>
            <a:r>
              <a:rPr lang="en-US" sz="2400">
                <a:solidFill>
                  <a:schemeClr val="bg1"/>
                </a:solidFill>
                <a:latin typeface="Calibri cuerpo"/>
                <a:ea typeface="Inter" pitchFamily="34" charset="-122"/>
                <a:cs typeface="Inter" pitchFamily="34" charset="-120"/>
              </a:rPr>
              <a:t>Establishes quality schemes</a:t>
            </a:r>
            <a:endParaRPr lang="en-US" sz="2400">
              <a:solidFill>
                <a:schemeClr val="bg1"/>
              </a:solidFill>
              <a:latin typeface="Calibri cuerpo"/>
            </a:endParaRPr>
          </a:p>
        </p:txBody>
      </p:sp>
      <p:sp>
        <p:nvSpPr>
          <p:cNvPr id="15" name="Shape 13">
            <a:extLst>
              <a:ext uri="{FF2B5EF4-FFF2-40B4-BE49-F238E27FC236}">
                <a16:creationId xmlns:a16="http://schemas.microsoft.com/office/drawing/2014/main" id="{9229076F-7049-42BD-939C-66F99B7B751E}"/>
              </a:ext>
            </a:extLst>
          </p:cNvPr>
          <p:cNvSpPr/>
          <p:nvPr/>
        </p:nvSpPr>
        <p:spPr>
          <a:xfrm>
            <a:off x="162817" y="4566842"/>
            <a:ext cx="8519170" cy="2209205"/>
          </a:xfrm>
          <a:prstGeom prst="roundRect">
            <a:avLst>
              <a:gd name="adj" fmla="val 3517"/>
            </a:avLst>
          </a:prstGeom>
          <a:solidFill>
            <a:srgbClr val="72BC49"/>
          </a:solidFill>
          <a:ln w="7620">
            <a:solidFill>
              <a:srgbClr val="58A22F"/>
            </a:solidFill>
            <a:prstDash val="solid"/>
          </a:ln>
        </p:spPr>
      </p:sp>
      <p:sp>
        <p:nvSpPr>
          <p:cNvPr id="16" name="Text 14">
            <a:extLst>
              <a:ext uri="{FF2B5EF4-FFF2-40B4-BE49-F238E27FC236}">
                <a16:creationId xmlns:a16="http://schemas.microsoft.com/office/drawing/2014/main" id="{3CC60C52-4045-49B9-829E-BE2DAE3559B4}"/>
              </a:ext>
            </a:extLst>
          </p:cNvPr>
          <p:cNvSpPr/>
          <p:nvPr/>
        </p:nvSpPr>
        <p:spPr>
          <a:xfrm>
            <a:off x="355341" y="4759366"/>
            <a:ext cx="3423047" cy="288965"/>
          </a:xfrm>
          <a:prstGeom prst="rect">
            <a:avLst/>
          </a:prstGeom>
          <a:noFill/>
          <a:ln/>
        </p:spPr>
        <p:txBody>
          <a:bodyPr wrap="none" lIns="0" tIns="0" rIns="0" bIns="0" rtlCol="0" anchor="t"/>
          <a:lstStyle/>
          <a:p>
            <a:pPr marL="0" indent="0" algn="l">
              <a:lnSpc>
                <a:spcPts val="2250"/>
              </a:lnSpc>
              <a:buNone/>
            </a:pPr>
            <a:r>
              <a:rPr lang="en-US" sz="2400" b="1">
                <a:solidFill>
                  <a:schemeClr val="bg1"/>
                </a:solidFill>
                <a:latin typeface="Calibri cuerpo"/>
                <a:ea typeface="Inter Bold" pitchFamily="34" charset="-122"/>
                <a:cs typeface="Inter Bold" pitchFamily="34" charset="-120"/>
              </a:rPr>
              <a:t>Regulation (EC) No 1924/2006</a:t>
            </a:r>
            <a:endParaRPr lang="en-US" sz="2400">
              <a:solidFill>
                <a:schemeClr val="bg1"/>
              </a:solidFill>
              <a:latin typeface="Calibri cuerpo"/>
            </a:endParaRPr>
          </a:p>
        </p:txBody>
      </p:sp>
      <p:sp>
        <p:nvSpPr>
          <p:cNvPr id="17" name="Text 15">
            <a:extLst>
              <a:ext uri="{FF2B5EF4-FFF2-40B4-BE49-F238E27FC236}">
                <a16:creationId xmlns:a16="http://schemas.microsoft.com/office/drawing/2014/main" id="{C89401CC-A4B7-4E64-81DA-2AB82BC87291}"/>
              </a:ext>
            </a:extLst>
          </p:cNvPr>
          <p:cNvSpPr/>
          <p:nvPr/>
        </p:nvSpPr>
        <p:spPr>
          <a:xfrm>
            <a:off x="355341" y="5159297"/>
            <a:ext cx="7464266" cy="295989"/>
          </a:xfrm>
          <a:prstGeom prst="rect">
            <a:avLst/>
          </a:prstGeom>
          <a:noFill/>
          <a:ln/>
        </p:spPr>
        <p:txBody>
          <a:bodyPr wrap="none" lIns="0" tIns="0" rIns="0" bIns="0" rtlCol="0" anchor="t"/>
          <a:lstStyle/>
          <a:p>
            <a:pPr marL="0" indent="0" algn="l">
              <a:lnSpc>
                <a:spcPts val="2300"/>
              </a:lnSpc>
              <a:buNone/>
            </a:pPr>
            <a:r>
              <a:rPr lang="en-US" sz="2400">
                <a:solidFill>
                  <a:schemeClr val="bg1"/>
                </a:solidFill>
                <a:latin typeface="Calibri cuerpo"/>
                <a:ea typeface="Inter" pitchFamily="34" charset="-122"/>
                <a:cs typeface="Inter" pitchFamily="34" charset="-120"/>
              </a:rPr>
              <a:t>Framework for nutrition and health claims</a:t>
            </a:r>
            <a:endParaRPr lang="en-US" sz="2400">
              <a:solidFill>
                <a:schemeClr val="bg1"/>
              </a:solidFill>
              <a:latin typeface="Calibri cuerpo"/>
            </a:endParaRPr>
          </a:p>
        </p:txBody>
      </p:sp>
      <p:sp>
        <p:nvSpPr>
          <p:cNvPr id="18" name="Text 16">
            <a:extLst>
              <a:ext uri="{FF2B5EF4-FFF2-40B4-BE49-F238E27FC236}">
                <a16:creationId xmlns:a16="http://schemas.microsoft.com/office/drawing/2014/main" id="{285FE80B-789D-45B5-89D7-32BB221839F1}"/>
              </a:ext>
            </a:extLst>
          </p:cNvPr>
          <p:cNvSpPr/>
          <p:nvPr/>
        </p:nvSpPr>
        <p:spPr>
          <a:xfrm>
            <a:off x="355341" y="5566252"/>
            <a:ext cx="7464266" cy="295989"/>
          </a:xfrm>
          <a:prstGeom prst="rect">
            <a:avLst/>
          </a:prstGeom>
          <a:noFill/>
          <a:ln/>
        </p:spPr>
        <p:txBody>
          <a:bodyPr wrap="none" lIns="0" tIns="0" rIns="0" bIns="0" rtlCol="0" anchor="t"/>
          <a:lstStyle/>
          <a:p>
            <a:pPr marL="342900" indent="-342900" algn="l">
              <a:lnSpc>
                <a:spcPts val="2300"/>
              </a:lnSpc>
              <a:buSzPct val="100000"/>
              <a:buChar char="•"/>
            </a:pPr>
            <a:r>
              <a:rPr lang="en-US" sz="2400">
                <a:solidFill>
                  <a:schemeClr val="bg1"/>
                </a:solidFill>
                <a:latin typeface="Calibri cuerpo"/>
                <a:ea typeface="Inter" pitchFamily="34" charset="-122"/>
                <a:cs typeface="Inter" pitchFamily="34" charset="-120"/>
              </a:rPr>
              <a:t>Scientifically justified claims only</a:t>
            </a:r>
            <a:endParaRPr lang="en-US" sz="2400">
              <a:solidFill>
                <a:schemeClr val="bg1"/>
              </a:solidFill>
              <a:latin typeface="Calibri cuerpo"/>
            </a:endParaRPr>
          </a:p>
        </p:txBody>
      </p:sp>
      <p:sp>
        <p:nvSpPr>
          <p:cNvPr id="19" name="Text 17">
            <a:extLst>
              <a:ext uri="{FF2B5EF4-FFF2-40B4-BE49-F238E27FC236}">
                <a16:creationId xmlns:a16="http://schemas.microsoft.com/office/drawing/2014/main" id="{96FAF3A5-9AAF-46B3-AC3A-E445B90E1F7C}"/>
              </a:ext>
            </a:extLst>
          </p:cNvPr>
          <p:cNvSpPr/>
          <p:nvPr/>
        </p:nvSpPr>
        <p:spPr>
          <a:xfrm>
            <a:off x="355341" y="5926893"/>
            <a:ext cx="7464266" cy="295989"/>
          </a:xfrm>
          <a:prstGeom prst="rect">
            <a:avLst/>
          </a:prstGeom>
          <a:noFill/>
          <a:ln/>
        </p:spPr>
        <p:txBody>
          <a:bodyPr wrap="none" lIns="0" tIns="0" rIns="0" bIns="0" rtlCol="0" anchor="t"/>
          <a:lstStyle/>
          <a:p>
            <a:pPr marL="342900" indent="-342900" algn="l">
              <a:lnSpc>
                <a:spcPts val="2300"/>
              </a:lnSpc>
              <a:buSzPct val="100000"/>
              <a:buChar char="•"/>
            </a:pPr>
            <a:r>
              <a:rPr lang="en-US" sz="2400">
                <a:solidFill>
                  <a:schemeClr val="bg1"/>
                </a:solidFill>
                <a:latin typeface="Calibri cuerpo"/>
                <a:ea typeface="Inter" pitchFamily="34" charset="-122"/>
                <a:cs typeface="Inter" pitchFamily="34" charset="-120"/>
              </a:rPr>
              <a:t>Pre-approved by EFSA</a:t>
            </a:r>
            <a:endParaRPr lang="en-US" sz="2400">
              <a:solidFill>
                <a:schemeClr val="bg1"/>
              </a:solidFill>
              <a:latin typeface="Calibri cuerpo"/>
            </a:endParaRPr>
          </a:p>
        </p:txBody>
      </p:sp>
      <p:sp>
        <p:nvSpPr>
          <p:cNvPr id="20" name="Text 18">
            <a:extLst>
              <a:ext uri="{FF2B5EF4-FFF2-40B4-BE49-F238E27FC236}">
                <a16:creationId xmlns:a16="http://schemas.microsoft.com/office/drawing/2014/main" id="{465FA4EB-7F83-48C5-819F-5019BF108CF9}"/>
              </a:ext>
            </a:extLst>
          </p:cNvPr>
          <p:cNvSpPr/>
          <p:nvPr/>
        </p:nvSpPr>
        <p:spPr>
          <a:xfrm>
            <a:off x="355341" y="6287533"/>
            <a:ext cx="7464266" cy="295989"/>
          </a:xfrm>
          <a:prstGeom prst="rect">
            <a:avLst/>
          </a:prstGeom>
          <a:noFill/>
          <a:ln/>
        </p:spPr>
        <p:txBody>
          <a:bodyPr wrap="none" lIns="0" tIns="0" rIns="0" bIns="0" rtlCol="0" anchor="t"/>
          <a:lstStyle/>
          <a:p>
            <a:pPr marL="342900" indent="-342900" algn="l">
              <a:lnSpc>
                <a:spcPts val="2300"/>
              </a:lnSpc>
              <a:buSzPct val="100000"/>
              <a:buChar char="•"/>
            </a:pPr>
            <a:r>
              <a:rPr lang="en-US" sz="2400">
                <a:solidFill>
                  <a:schemeClr val="bg1"/>
                </a:solidFill>
                <a:latin typeface="Calibri cuerpo"/>
                <a:ea typeface="Inter" pitchFamily="34" charset="-122"/>
                <a:cs typeface="Inter" pitchFamily="34" charset="-120"/>
              </a:rPr>
              <a:t>Prevents misleading information</a:t>
            </a:r>
            <a:endParaRPr lang="en-US" sz="2400">
              <a:solidFill>
                <a:schemeClr val="bg1"/>
              </a:solidFill>
              <a:latin typeface="Calibri cuerpo"/>
            </a:endParaRPr>
          </a:p>
        </p:txBody>
      </p:sp>
      <p:pic>
        <p:nvPicPr>
          <p:cNvPr id="21" name="Image 0" descr="preencoded.png">
            <a:extLst>
              <a:ext uri="{FF2B5EF4-FFF2-40B4-BE49-F238E27FC236}">
                <a16:creationId xmlns:a16="http://schemas.microsoft.com/office/drawing/2014/main" id="{1BEDDE20-E9A4-4586-BA6C-887097B7D0DE}"/>
              </a:ext>
            </a:extLst>
          </p:cNvPr>
          <p:cNvPicPr>
            <a:picLocks noChangeAspect="1"/>
          </p:cNvPicPr>
          <p:nvPr/>
        </p:nvPicPr>
        <p:blipFill rotWithShape="1">
          <a:blip r:embed="rId2"/>
          <a:srcRect l="-232" t="62294" r="232" b="-22481"/>
          <a:stretch/>
        </p:blipFill>
        <p:spPr>
          <a:xfrm>
            <a:off x="8821782" y="1314962"/>
            <a:ext cx="3286036" cy="2966628"/>
          </a:xfrm>
          <a:prstGeom prst="rect">
            <a:avLst/>
          </a:prstGeom>
        </p:spPr>
      </p:pic>
      <p:grpSp>
        <p:nvGrpSpPr>
          <p:cNvPr id="22" name="Group 23">
            <a:extLst>
              <a:ext uri="{FF2B5EF4-FFF2-40B4-BE49-F238E27FC236}">
                <a16:creationId xmlns:a16="http://schemas.microsoft.com/office/drawing/2014/main" id="{7B05906D-9C84-4D6C-928D-F611A7ACABAE}"/>
              </a:ext>
            </a:extLst>
          </p:cNvPr>
          <p:cNvGrpSpPr/>
          <p:nvPr/>
        </p:nvGrpSpPr>
        <p:grpSpPr>
          <a:xfrm>
            <a:off x="9811908" y="3659421"/>
            <a:ext cx="1552778" cy="2563461"/>
            <a:chOff x="4413794" y="4725223"/>
            <a:chExt cx="421607" cy="978622"/>
          </a:xfrm>
        </p:grpSpPr>
        <p:grpSp>
          <p:nvGrpSpPr>
            <p:cNvPr id="23" name="Graphic 2">
              <a:extLst>
                <a:ext uri="{FF2B5EF4-FFF2-40B4-BE49-F238E27FC236}">
                  <a16:creationId xmlns:a16="http://schemas.microsoft.com/office/drawing/2014/main" id="{3E2CA965-5E07-4784-A3C1-664EB9A568F2}"/>
                </a:ext>
              </a:extLst>
            </p:cNvPr>
            <p:cNvGrpSpPr/>
            <p:nvPr/>
          </p:nvGrpSpPr>
          <p:grpSpPr>
            <a:xfrm>
              <a:off x="4413794" y="4757590"/>
              <a:ext cx="421607" cy="535957"/>
              <a:chOff x="4413794" y="4757590"/>
              <a:chExt cx="421607" cy="535957"/>
            </a:xfrm>
            <a:solidFill>
              <a:srgbClr val="75B543"/>
            </a:solidFill>
          </p:grpSpPr>
          <p:sp>
            <p:nvSpPr>
              <p:cNvPr id="31" name="Freeform 15">
                <a:extLst>
                  <a:ext uri="{FF2B5EF4-FFF2-40B4-BE49-F238E27FC236}">
                    <a16:creationId xmlns:a16="http://schemas.microsoft.com/office/drawing/2014/main" id="{5F652D95-BB21-496B-848D-76E4C05D265E}"/>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32" name="Freeform 16">
                <a:extLst>
                  <a:ext uri="{FF2B5EF4-FFF2-40B4-BE49-F238E27FC236}">
                    <a16:creationId xmlns:a16="http://schemas.microsoft.com/office/drawing/2014/main" id="{F0187865-E47D-4474-A0FB-ADA469F7AF5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24" name="Graphic 2">
              <a:extLst>
                <a:ext uri="{FF2B5EF4-FFF2-40B4-BE49-F238E27FC236}">
                  <a16:creationId xmlns:a16="http://schemas.microsoft.com/office/drawing/2014/main" id="{9D964DF5-E632-4F14-9800-ECC6942C46EF}"/>
                </a:ext>
              </a:extLst>
            </p:cNvPr>
            <p:cNvGrpSpPr/>
            <p:nvPr/>
          </p:nvGrpSpPr>
          <p:grpSpPr>
            <a:xfrm>
              <a:off x="4539076" y="4725223"/>
              <a:ext cx="126381" cy="222760"/>
              <a:chOff x="4539076" y="4725223"/>
              <a:chExt cx="126381" cy="222760"/>
            </a:xfrm>
            <a:solidFill>
              <a:srgbClr val="81CCB2"/>
            </a:solidFill>
          </p:grpSpPr>
          <p:sp>
            <p:nvSpPr>
              <p:cNvPr id="27" name="Freeform 7">
                <a:extLst>
                  <a:ext uri="{FF2B5EF4-FFF2-40B4-BE49-F238E27FC236}">
                    <a16:creationId xmlns:a16="http://schemas.microsoft.com/office/drawing/2014/main" id="{08713D3A-D3AF-449D-B3E0-4DE28F2FF53E}"/>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28" name="Freeform 8">
                <a:extLst>
                  <a:ext uri="{FF2B5EF4-FFF2-40B4-BE49-F238E27FC236}">
                    <a16:creationId xmlns:a16="http://schemas.microsoft.com/office/drawing/2014/main" id="{77A7BC76-A54E-4D9B-87A0-B4D3B809BA7B}"/>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29" name="Freeform 9">
                <a:extLst>
                  <a:ext uri="{FF2B5EF4-FFF2-40B4-BE49-F238E27FC236}">
                    <a16:creationId xmlns:a16="http://schemas.microsoft.com/office/drawing/2014/main" id="{D73D0575-5D5E-4824-BAE0-FE364BFBCDF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30" name="Freeform 10">
                <a:extLst>
                  <a:ext uri="{FF2B5EF4-FFF2-40B4-BE49-F238E27FC236}">
                    <a16:creationId xmlns:a16="http://schemas.microsoft.com/office/drawing/2014/main" id="{2CAE92A2-332D-4AF8-B0F5-EDC983BC0FDF}"/>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25" name="Freeform 4">
              <a:extLst>
                <a:ext uri="{FF2B5EF4-FFF2-40B4-BE49-F238E27FC236}">
                  <a16:creationId xmlns:a16="http://schemas.microsoft.com/office/drawing/2014/main" id="{16F41BCD-7175-45EA-92B0-9686430BF637}"/>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26" name="Freeform 5">
              <a:extLst>
                <a:ext uri="{FF2B5EF4-FFF2-40B4-BE49-F238E27FC236}">
                  <a16:creationId xmlns:a16="http://schemas.microsoft.com/office/drawing/2014/main" id="{DFDC139D-05AC-47D2-8326-93889E04F31A}"/>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1988294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F8CF306A-C11A-4712-A429-C65D64DFAD5C}"/>
              </a:ext>
            </a:extLst>
          </p:cNvPr>
          <p:cNvSpPr/>
          <p:nvPr/>
        </p:nvSpPr>
        <p:spPr>
          <a:xfrm>
            <a:off x="269169" y="32873"/>
            <a:ext cx="8595717" cy="498277"/>
          </a:xfrm>
          <a:prstGeom prst="rect">
            <a:avLst/>
          </a:prstGeom>
          <a:noFill/>
          <a:ln/>
        </p:spPr>
        <p:txBody>
          <a:bodyPr wrap="none" lIns="0" tIns="0" rIns="0" bIns="0" rtlCol="0" anchor="t"/>
          <a:lstStyle/>
          <a:p>
            <a:pPr marL="0" indent="0" algn="l">
              <a:lnSpc>
                <a:spcPts val="3900"/>
              </a:lnSpc>
              <a:buNone/>
            </a:pPr>
            <a:r>
              <a:rPr lang="en-US" sz="3600" b="1">
                <a:solidFill>
                  <a:srgbClr val="75B543"/>
                </a:solidFill>
                <a:ea typeface="Nunito Sans Bold" pitchFamily="34" charset="-122"/>
              </a:rPr>
              <a:t>How to Read and Apply Food Labelling Rules</a:t>
            </a:r>
          </a:p>
        </p:txBody>
      </p:sp>
      <p:sp>
        <p:nvSpPr>
          <p:cNvPr id="3" name="Shape 1">
            <a:extLst>
              <a:ext uri="{FF2B5EF4-FFF2-40B4-BE49-F238E27FC236}">
                <a16:creationId xmlns:a16="http://schemas.microsoft.com/office/drawing/2014/main" id="{7598F099-E363-4F4B-A55F-14FD90DFED16}"/>
              </a:ext>
            </a:extLst>
          </p:cNvPr>
          <p:cNvSpPr/>
          <p:nvPr/>
        </p:nvSpPr>
        <p:spPr>
          <a:xfrm>
            <a:off x="956429" y="693658"/>
            <a:ext cx="159425" cy="717352"/>
          </a:xfrm>
          <a:prstGeom prst="roundRect">
            <a:avLst>
              <a:gd name="adj" fmla="val 42001"/>
            </a:avLst>
          </a:prstGeom>
          <a:solidFill>
            <a:srgbClr val="E2F1DA"/>
          </a:solidFill>
          <a:ln w="7620">
            <a:solidFill>
              <a:srgbClr val="C8D7C0"/>
            </a:solidFill>
            <a:prstDash val="solid"/>
          </a:ln>
        </p:spPr>
      </p:sp>
      <p:sp>
        <p:nvSpPr>
          <p:cNvPr id="4" name="Shape 2">
            <a:extLst>
              <a:ext uri="{FF2B5EF4-FFF2-40B4-BE49-F238E27FC236}">
                <a16:creationId xmlns:a16="http://schemas.microsoft.com/office/drawing/2014/main" id="{CD429845-199C-443C-A5B4-61622BF62D4E}"/>
              </a:ext>
            </a:extLst>
          </p:cNvPr>
          <p:cNvSpPr/>
          <p:nvPr/>
        </p:nvSpPr>
        <p:spPr>
          <a:xfrm>
            <a:off x="797004" y="589002"/>
            <a:ext cx="478274" cy="478274"/>
          </a:xfrm>
          <a:prstGeom prst="roundRect">
            <a:avLst>
              <a:gd name="adj" fmla="val 95594"/>
            </a:avLst>
          </a:prstGeom>
          <a:solidFill>
            <a:srgbClr val="E2F1DA"/>
          </a:solidFill>
          <a:ln w="7620">
            <a:solidFill>
              <a:srgbClr val="C8D7C0"/>
            </a:solidFill>
            <a:prstDash val="solid"/>
          </a:ln>
        </p:spPr>
      </p:sp>
      <p:pic>
        <p:nvPicPr>
          <p:cNvPr id="5" name="Image 0" descr="preencoded.png">
            <a:extLst>
              <a:ext uri="{FF2B5EF4-FFF2-40B4-BE49-F238E27FC236}">
                <a16:creationId xmlns:a16="http://schemas.microsoft.com/office/drawing/2014/main" id="{1450A3B9-475C-4BA2-A21E-0F71DBF136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6543" y="708659"/>
            <a:ext cx="239078" cy="239078"/>
          </a:xfrm>
          <a:prstGeom prst="rect">
            <a:avLst/>
          </a:prstGeom>
        </p:spPr>
      </p:pic>
      <p:sp>
        <p:nvSpPr>
          <p:cNvPr id="6" name="Text 3">
            <a:extLst>
              <a:ext uri="{FF2B5EF4-FFF2-40B4-BE49-F238E27FC236}">
                <a16:creationId xmlns:a16="http://schemas.microsoft.com/office/drawing/2014/main" id="{1D439D00-963F-41D2-BC2D-082C6C04A72B}"/>
              </a:ext>
            </a:extLst>
          </p:cNvPr>
          <p:cNvSpPr/>
          <p:nvPr/>
        </p:nvSpPr>
        <p:spPr>
          <a:xfrm>
            <a:off x="1434703" y="614005"/>
            <a:ext cx="1992749" cy="249079"/>
          </a:xfrm>
          <a:prstGeom prst="rect">
            <a:avLst/>
          </a:prstGeom>
          <a:noFill/>
          <a:ln/>
        </p:spPr>
        <p:txBody>
          <a:bodyPr wrap="none" lIns="0" tIns="0" rIns="0" bIns="0" rtlCol="0" anchor="t"/>
          <a:lstStyle/>
          <a:p>
            <a:pPr marL="0" indent="0" algn="l">
              <a:lnSpc>
                <a:spcPts val="1950"/>
              </a:lnSpc>
              <a:buNone/>
            </a:pPr>
            <a:r>
              <a:rPr lang="en-US" sz="2400" b="1">
                <a:solidFill>
                  <a:srgbClr val="272525"/>
                </a:solidFill>
                <a:ea typeface="Inter Bold" pitchFamily="34" charset="-122"/>
                <a:cs typeface="Inter Bold" pitchFamily="34" charset="-120"/>
              </a:rPr>
              <a:t>Product Name</a:t>
            </a:r>
            <a:endParaRPr lang="en-US" sz="2400"/>
          </a:p>
        </p:txBody>
      </p:sp>
      <p:sp>
        <p:nvSpPr>
          <p:cNvPr id="7" name="Text 4">
            <a:extLst>
              <a:ext uri="{FF2B5EF4-FFF2-40B4-BE49-F238E27FC236}">
                <a16:creationId xmlns:a16="http://schemas.microsoft.com/office/drawing/2014/main" id="{67740C45-DFFA-4352-AE90-D07497915CF4}"/>
              </a:ext>
            </a:extLst>
          </p:cNvPr>
          <p:cNvSpPr/>
          <p:nvPr/>
        </p:nvSpPr>
        <p:spPr>
          <a:xfrm>
            <a:off x="1434703" y="958691"/>
            <a:ext cx="12876848" cy="255032"/>
          </a:xfrm>
          <a:prstGeom prst="rect">
            <a:avLst/>
          </a:prstGeom>
          <a:noFill/>
          <a:ln/>
        </p:spPr>
        <p:txBody>
          <a:bodyPr wrap="none" lIns="0" tIns="0" rIns="0" bIns="0" rtlCol="0" anchor="t"/>
          <a:lstStyle/>
          <a:p>
            <a:pPr marL="0" indent="0" algn="l">
              <a:lnSpc>
                <a:spcPts val="2000"/>
              </a:lnSpc>
              <a:buNone/>
            </a:pPr>
            <a:r>
              <a:rPr lang="en-US" sz="2400">
                <a:solidFill>
                  <a:srgbClr val="272525"/>
                </a:solidFill>
                <a:ea typeface="Inter" pitchFamily="34" charset="-122"/>
                <a:cs typeface="Inter" pitchFamily="34" charset="-120"/>
              </a:rPr>
              <a:t>Does the name accurately describe the product without implying it's dairy or meat?</a:t>
            </a:r>
            <a:endParaRPr lang="en-US" sz="2400"/>
          </a:p>
        </p:txBody>
      </p:sp>
      <p:sp>
        <p:nvSpPr>
          <p:cNvPr id="8" name="Shape 5">
            <a:extLst>
              <a:ext uri="{FF2B5EF4-FFF2-40B4-BE49-F238E27FC236}">
                <a16:creationId xmlns:a16="http://schemas.microsoft.com/office/drawing/2014/main" id="{26C3EC6E-F6B4-4A07-BB1B-426FD3EEA6A9}"/>
              </a:ext>
            </a:extLst>
          </p:cNvPr>
          <p:cNvSpPr/>
          <p:nvPr/>
        </p:nvSpPr>
        <p:spPr>
          <a:xfrm>
            <a:off x="1195506" y="1809630"/>
            <a:ext cx="159425" cy="717352"/>
          </a:xfrm>
          <a:prstGeom prst="roundRect">
            <a:avLst>
              <a:gd name="adj" fmla="val 42001"/>
            </a:avLst>
          </a:prstGeom>
          <a:solidFill>
            <a:srgbClr val="E2F1DA"/>
          </a:solidFill>
          <a:ln w="7620">
            <a:solidFill>
              <a:srgbClr val="C8D7C0"/>
            </a:solidFill>
            <a:prstDash val="solid"/>
          </a:ln>
        </p:spPr>
      </p:sp>
      <p:sp>
        <p:nvSpPr>
          <p:cNvPr id="9" name="Shape 6">
            <a:extLst>
              <a:ext uri="{FF2B5EF4-FFF2-40B4-BE49-F238E27FC236}">
                <a16:creationId xmlns:a16="http://schemas.microsoft.com/office/drawing/2014/main" id="{9BED5ACD-EDF7-4503-9666-11D28AD949E7}"/>
              </a:ext>
            </a:extLst>
          </p:cNvPr>
          <p:cNvSpPr/>
          <p:nvPr/>
        </p:nvSpPr>
        <p:spPr>
          <a:xfrm>
            <a:off x="1036081" y="1704974"/>
            <a:ext cx="478274" cy="478274"/>
          </a:xfrm>
          <a:prstGeom prst="roundRect">
            <a:avLst>
              <a:gd name="adj" fmla="val 95594"/>
            </a:avLst>
          </a:prstGeom>
          <a:solidFill>
            <a:srgbClr val="E2F1DA"/>
          </a:solidFill>
          <a:ln w="7620">
            <a:solidFill>
              <a:srgbClr val="C8D7C0"/>
            </a:solidFill>
            <a:prstDash val="solid"/>
          </a:ln>
        </p:spPr>
      </p:sp>
      <p:pic>
        <p:nvPicPr>
          <p:cNvPr id="10" name="Image 1" descr="preencoded.png">
            <a:extLst>
              <a:ext uri="{FF2B5EF4-FFF2-40B4-BE49-F238E27FC236}">
                <a16:creationId xmlns:a16="http://schemas.microsoft.com/office/drawing/2014/main" id="{0BF75ACC-BE18-4CA9-8190-8DC9A73716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5620" y="1824632"/>
            <a:ext cx="239078" cy="239078"/>
          </a:xfrm>
          <a:prstGeom prst="rect">
            <a:avLst/>
          </a:prstGeom>
        </p:spPr>
      </p:pic>
      <p:sp>
        <p:nvSpPr>
          <p:cNvPr id="11" name="Text 7">
            <a:extLst>
              <a:ext uri="{FF2B5EF4-FFF2-40B4-BE49-F238E27FC236}">
                <a16:creationId xmlns:a16="http://schemas.microsoft.com/office/drawing/2014/main" id="{8A9EE42C-3AE0-47A4-BBE6-AC407A90E3B7}"/>
              </a:ext>
            </a:extLst>
          </p:cNvPr>
          <p:cNvSpPr/>
          <p:nvPr/>
        </p:nvSpPr>
        <p:spPr>
          <a:xfrm>
            <a:off x="1673780" y="1729978"/>
            <a:ext cx="1992749" cy="249079"/>
          </a:xfrm>
          <a:prstGeom prst="rect">
            <a:avLst/>
          </a:prstGeom>
          <a:noFill/>
          <a:ln/>
        </p:spPr>
        <p:txBody>
          <a:bodyPr wrap="none" lIns="0" tIns="0" rIns="0" bIns="0" rtlCol="0" anchor="t"/>
          <a:lstStyle/>
          <a:p>
            <a:pPr marL="0" indent="0" algn="l">
              <a:lnSpc>
                <a:spcPts val="1950"/>
              </a:lnSpc>
              <a:buNone/>
            </a:pPr>
            <a:r>
              <a:rPr lang="en-US" sz="2400" b="1">
                <a:solidFill>
                  <a:srgbClr val="272525"/>
                </a:solidFill>
                <a:ea typeface="Inter Bold" pitchFamily="34" charset="-122"/>
                <a:cs typeface="Inter Bold" pitchFamily="34" charset="-120"/>
              </a:rPr>
              <a:t>Ingredients</a:t>
            </a:r>
            <a:endParaRPr lang="en-US" sz="2400"/>
          </a:p>
        </p:txBody>
      </p:sp>
      <p:sp>
        <p:nvSpPr>
          <p:cNvPr id="12" name="Text 8">
            <a:extLst>
              <a:ext uri="{FF2B5EF4-FFF2-40B4-BE49-F238E27FC236}">
                <a16:creationId xmlns:a16="http://schemas.microsoft.com/office/drawing/2014/main" id="{F1271379-33E6-4B87-86FD-34A30EB4E372}"/>
              </a:ext>
            </a:extLst>
          </p:cNvPr>
          <p:cNvSpPr/>
          <p:nvPr/>
        </p:nvSpPr>
        <p:spPr>
          <a:xfrm>
            <a:off x="1673780" y="2074663"/>
            <a:ext cx="12637770" cy="255032"/>
          </a:xfrm>
          <a:prstGeom prst="rect">
            <a:avLst/>
          </a:prstGeom>
          <a:noFill/>
          <a:ln/>
        </p:spPr>
        <p:txBody>
          <a:bodyPr wrap="none" lIns="0" tIns="0" rIns="0" bIns="0" rtlCol="0" anchor="t"/>
          <a:lstStyle/>
          <a:p>
            <a:pPr marL="0" indent="0" algn="l">
              <a:lnSpc>
                <a:spcPts val="2000"/>
              </a:lnSpc>
              <a:buNone/>
            </a:pPr>
            <a:r>
              <a:rPr lang="en-US" sz="2400">
                <a:solidFill>
                  <a:srgbClr val="272525"/>
                </a:solidFill>
                <a:ea typeface="Inter" pitchFamily="34" charset="-122"/>
                <a:cs typeface="Inter" pitchFamily="34" charset="-120"/>
              </a:rPr>
              <a:t>All ingredients listed in order from most to least, with allergens clearly highlighted</a:t>
            </a:r>
            <a:endParaRPr lang="en-US" sz="2400"/>
          </a:p>
        </p:txBody>
      </p:sp>
      <p:sp>
        <p:nvSpPr>
          <p:cNvPr id="13" name="Shape 9">
            <a:extLst>
              <a:ext uri="{FF2B5EF4-FFF2-40B4-BE49-F238E27FC236}">
                <a16:creationId xmlns:a16="http://schemas.microsoft.com/office/drawing/2014/main" id="{498CF238-15C4-48D4-B39F-8B7430159E7E}"/>
              </a:ext>
            </a:extLst>
          </p:cNvPr>
          <p:cNvSpPr/>
          <p:nvPr/>
        </p:nvSpPr>
        <p:spPr>
          <a:xfrm>
            <a:off x="1434703" y="2925603"/>
            <a:ext cx="159425" cy="717352"/>
          </a:xfrm>
          <a:prstGeom prst="roundRect">
            <a:avLst>
              <a:gd name="adj" fmla="val 42001"/>
            </a:avLst>
          </a:prstGeom>
          <a:solidFill>
            <a:srgbClr val="E2F1DA"/>
          </a:solidFill>
          <a:ln w="7620">
            <a:solidFill>
              <a:srgbClr val="C8D7C0"/>
            </a:solidFill>
            <a:prstDash val="solid"/>
          </a:ln>
        </p:spPr>
      </p:sp>
      <p:sp>
        <p:nvSpPr>
          <p:cNvPr id="14" name="Shape 10">
            <a:extLst>
              <a:ext uri="{FF2B5EF4-FFF2-40B4-BE49-F238E27FC236}">
                <a16:creationId xmlns:a16="http://schemas.microsoft.com/office/drawing/2014/main" id="{A3192876-9600-4995-84C2-6BD146747902}"/>
              </a:ext>
            </a:extLst>
          </p:cNvPr>
          <p:cNvSpPr/>
          <p:nvPr/>
        </p:nvSpPr>
        <p:spPr>
          <a:xfrm>
            <a:off x="1275278" y="2820947"/>
            <a:ext cx="478274" cy="478274"/>
          </a:xfrm>
          <a:prstGeom prst="roundRect">
            <a:avLst>
              <a:gd name="adj" fmla="val 95594"/>
            </a:avLst>
          </a:prstGeom>
          <a:solidFill>
            <a:srgbClr val="E2F1DA"/>
          </a:solidFill>
          <a:ln w="7620">
            <a:solidFill>
              <a:srgbClr val="C8D7C0"/>
            </a:solidFill>
            <a:prstDash val="solid"/>
          </a:ln>
        </p:spPr>
      </p:sp>
      <p:pic>
        <p:nvPicPr>
          <p:cNvPr id="15" name="Image 2" descr="preencoded.png">
            <a:extLst>
              <a:ext uri="{FF2B5EF4-FFF2-40B4-BE49-F238E27FC236}">
                <a16:creationId xmlns:a16="http://schemas.microsoft.com/office/drawing/2014/main" id="{79BC5CCD-1B38-4675-A83B-072AEAF357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4817" y="2940605"/>
            <a:ext cx="239078" cy="239078"/>
          </a:xfrm>
          <a:prstGeom prst="rect">
            <a:avLst/>
          </a:prstGeom>
        </p:spPr>
      </p:pic>
      <p:sp>
        <p:nvSpPr>
          <p:cNvPr id="16" name="Text 11">
            <a:extLst>
              <a:ext uri="{FF2B5EF4-FFF2-40B4-BE49-F238E27FC236}">
                <a16:creationId xmlns:a16="http://schemas.microsoft.com/office/drawing/2014/main" id="{91B68E7C-80DE-4436-8B85-D0ADBD5E171B}"/>
              </a:ext>
            </a:extLst>
          </p:cNvPr>
          <p:cNvSpPr/>
          <p:nvPr/>
        </p:nvSpPr>
        <p:spPr>
          <a:xfrm>
            <a:off x="1912977" y="2845950"/>
            <a:ext cx="1992749" cy="249079"/>
          </a:xfrm>
          <a:prstGeom prst="rect">
            <a:avLst/>
          </a:prstGeom>
          <a:noFill/>
          <a:ln/>
        </p:spPr>
        <p:txBody>
          <a:bodyPr wrap="none" lIns="0" tIns="0" rIns="0" bIns="0" rtlCol="0" anchor="t"/>
          <a:lstStyle/>
          <a:p>
            <a:pPr marL="0" indent="0" algn="l">
              <a:lnSpc>
                <a:spcPts val="1950"/>
              </a:lnSpc>
              <a:buNone/>
            </a:pPr>
            <a:r>
              <a:rPr lang="en-US" sz="2400" b="1">
                <a:solidFill>
                  <a:srgbClr val="272525"/>
                </a:solidFill>
                <a:ea typeface="Inter Bold" pitchFamily="34" charset="-122"/>
                <a:cs typeface="Inter Bold" pitchFamily="34" charset="-120"/>
              </a:rPr>
              <a:t>Nutritional Value</a:t>
            </a:r>
            <a:endParaRPr lang="en-US" sz="2400"/>
          </a:p>
        </p:txBody>
      </p:sp>
      <p:sp>
        <p:nvSpPr>
          <p:cNvPr id="17" name="Text 12">
            <a:extLst>
              <a:ext uri="{FF2B5EF4-FFF2-40B4-BE49-F238E27FC236}">
                <a16:creationId xmlns:a16="http://schemas.microsoft.com/office/drawing/2014/main" id="{49422E65-2634-4711-9D0F-A618DDB4567D}"/>
              </a:ext>
            </a:extLst>
          </p:cNvPr>
          <p:cNvSpPr/>
          <p:nvPr/>
        </p:nvSpPr>
        <p:spPr>
          <a:xfrm>
            <a:off x="1912977" y="3190636"/>
            <a:ext cx="12398573" cy="255032"/>
          </a:xfrm>
          <a:prstGeom prst="rect">
            <a:avLst/>
          </a:prstGeom>
          <a:noFill/>
          <a:ln/>
        </p:spPr>
        <p:txBody>
          <a:bodyPr wrap="none" lIns="0" tIns="0" rIns="0" bIns="0" rtlCol="0" anchor="t"/>
          <a:lstStyle/>
          <a:p>
            <a:pPr marL="0" indent="0" algn="l">
              <a:lnSpc>
                <a:spcPts val="2000"/>
              </a:lnSpc>
              <a:buNone/>
            </a:pPr>
            <a:r>
              <a:rPr lang="en-US" sz="2400">
                <a:solidFill>
                  <a:srgbClr val="272525"/>
                </a:solidFill>
                <a:ea typeface="Inter" pitchFamily="34" charset="-122"/>
                <a:cs typeface="Inter" pitchFamily="34" charset="-120"/>
              </a:rPr>
              <a:t>Values per 100g or 100mL for easy product comparison</a:t>
            </a:r>
            <a:endParaRPr lang="en-US" sz="2400"/>
          </a:p>
        </p:txBody>
      </p:sp>
      <p:sp>
        <p:nvSpPr>
          <p:cNvPr id="18" name="Shape 13">
            <a:extLst>
              <a:ext uri="{FF2B5EF4-FFF2-40B4-BE49-F238E27FC236}">
                <a16:creationId xmlns:a16="http://schemas.microsoft.com/office/drawing/2014/main" id="{C2685D5A-740D-4945-992C-712431FDAF8B}"/>
              </a:ext>
            </a:extLst>
          </p:cNvPr>
          <p:cNvSpPr/>
          <p:nvPr/>
        </p:nvSpPr>
        <p:spPr>
          <a:xfrm>
            <a:off x="1673780" y="4041576"/>
            <a:ext cx="159425" cy="717352"/>
          </a:xfrm>
          <a:prstGeom prst="roundRect">
            <a:avLst>
              <a:gd name="adj" fmla="val 42001"/>
            </a:avLst>
          </a:prstGeom>
          <a:solidFill>
            <a:srgbClr val="E2F1DA"/>
          </a:solidFill>
          <a:ln w="7620">
            <a:solidFill>
              <a:srgbClr val="C8D7C0"/>
            </a:solidFill>
            <a:prstDash val="solid"/>
          </a:ln>
        </p:spPr>
      </p:sp>
      <p:sp>
        <p:nvSpPr>
          <p:cNvPr id="19" name="Shape 14">
            <a:extLst>
              <a:ext uri="{FF2B5EF4-FFF2-40B4-BE49-F238E27FC236}">
                <a16:creationId xmlns:a16="http://schemas.microsoft.com/office/drawing/2014/main" id="{B125498F-10D1-4374-9955-2F8815DEE148}"/>
              </a:ext>
            </a:extLst>
          </p:cNvPr>
          <p:cNvSpPr/>
          <p:nvPr/>
        </p:nvSpPr>
        <p:spPr>
          <a:xfrm>
            <a:off x="1514355" y="3936920"/>
            <a:ext cx="478274" cy="478274"/>
          </a:xfrm>
          <a:prstGeom prst="roundRect">
            <a:avLst>
              <a:gd name="adj" fmla="val 95594"/>
            </a:avLst>
          </a:prstGeom>
          <a:solidFill>
            <a:srgbClr val="E2F1DA"/>
          </a:solidFill>
          <a:ln w="7620">
            <a:solidFill>
              <a:srgbClr val="C8D7C0"/>
            </a:solidFill>
            <a:prstDash val="solid"/>
          </a:ln>
        </p:spPr>
      </p:sp>
      <p:pic>
        <p:nvPicPr>
          <p:cNvPr id="20" name="Image 3" descr="preencoded.png">
            <a:extLst>
              <a:ext uri="{FF2B5EF4-FFF2-40B4-BE49-F238E27FC236}">
                <a16:creationId xmlns:a16="http://schemas.microsoft.com/office/drawing/2014/main" id="{E7F10E9C-6F80-4800-96EE-4CFED6F939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33894" y="4056578"/>
            <a:ext cx="239078" cy="239078"/>
          </a:xfrm>
          <a:prstGeom prst="rect">
            <a:avLst/>
          </a:prstGeom>
        </p:spPr>
      </p:pic>
      <p:sp>
        <p:nvSpPr>
          <p:cNvPr id="21" name="Text 15">
            <a:extLst>
              <a:ext uri="{FF2B5EF4-FFF2-40B4-BE49-F238E27FC236}">
                <a16:creationId xmlns:a16="http://schemas.microsoft.com/office/drawing/2014/main" id="{D25FFCCD-42A7-4813-B3D2-A8AB5FBAED28}"/>
              </a:ext>
            </a:extLst>
          </p:cNvPr>
          <p:cNvSpPr/>
          <p:nvPr/>
        </p:nvSpPr>
        <p:spPr>
          <a:xfrm>
            <a:off x="2152054" y="3961923"/>
            <a:ext cx="1992749" cy="249079"/>
          </a:xfrm>
          <a:prstGeom prst="rect">
            <a:avLst/>
          </a:prstGeom>
          <a:noFill/>
          <a:ln/>
        </p:spPr>
        <p:txBody>
          <a:bodyPr wrap="none" lIns="0" tIns="0" rIns="0" bIns="0" rtlCol="0" anchor="t"/>
          <a:lstStyle/>
          <a:p>
            <a:pPr marL="0" indent="0" algn="l">
              <a:lnSpc>
                <a:spcPts val="1950"/>
              </a:lnSpc>
              <a:buNone/>
            </a:pPr>
            <a:r>
              <a:rPr lang="en-US" sz="2400" b="1">
                <a:solidFill>
                  <a:srgbClr val="272525"/>
                </a:solidFill>
                <a:ea typeface="Inter Bold" pitchFamily="34" charset="-122"/>
                <a:cs typeface="Inter Bold" pitchFamily="34" charset="-120"/>
              </a:rPr>
              <a:t>Shelf Life</a:t>
            </a:r>
            <a:endParaRPr lang="en-US" sz="2400"/>
          </a:p>
        </p:txBody>
      </p:sp>
      <p:sp>
        <p:nvSpPr>
          <p:cNvPr id="22" name="Text 16">
            <a:extLst>
              <a:ext uri="{FF2B5EF4-FFF2-40B4-BE49-F238E27FC236}">
                <a16:creationId xmlns:a16="http://schemas.microsoft.com/office/drawing/2014/main" id="{70796CF6-DA02-4C61-9E42-AF0538E402A3}"/>
              </a:ext>
            </a:extLst>
          </p:cNvPr>
          <p:cNvSpPr/>
          <p:nvPr/>
        </p:nvSpPr>
        <p:spPr>
          <a:xfrm>
            <a:off x="2152054" y="4306609"/>
            <a:ext cx="12159496" cy="255032"/>
          </a:xfrm>
          <a:prstGeom prst="rect">
            <a:avLst/>
          </a:prstGeom>
          <a:noFill/>
          <a:ln/>
        </p:spPr>
        <p:txBody>
          <a:bodyPr wrap="none" lIns="0" tIns="0" rIns="0" bIns="0" rtlCol="0" anchor="t"/>
          <a:lstStyle/>
          <a:p>
            <a:pPr marL="0" indent="0" algn="l">
              <a:lnSpc>
                <a:spcPts val="2000"/>
              </a:lnSpc>
              <a:buNone/>
            </a:pPr>
            <a:r>
              <a:rPr lang="en-US" sz="2400">
                <a:solidFill>
                  <a:srgbClr val="272525"/>
                </a:solidFill>
                <a:ea typeface="Inter" pitchFamily="34" charset="-122"/>
                <a:cs typeface="Inter" pitchFamily="34" charset="-120"/>
              </a:rPr>
              <a:t>Check "best before" or "use by" date and storage instructions</a:t>
            </a:r>
            <a:endParaRPr lang="en-US" sz="2400"/>
          </a:p>
        </p:txBody>
      </p:sp>
      <p:sp>
        <p:nvSpPr>
          <p:cNvPr id="23" name="Shape 17">
            <a:extLst>
              <a:ext uri="{FF2B5EF4-FFF2-40B4-BE49-F238E27FC236}">
                <a16:creationId xmlns:a16="http://schemas.microsoft.com/office/drawing/2014/main" id="{77D3E63B-206A-4CB5-B820-58FBF80EBBC1}"/>
              </a:ext>
            </a:extLst>
          </p:cNvPr>
          <p:cNvSpPr/>
          <p:nvPr/>
        </p:nvSpPr>
        <p:spPr>
          <a:xfrm>
            <a:off x="1434703" y="5157549"/>
            <a:ext cx="159425" cy="717352"/>
          </a:xfrm>
          <a:prstGeom prst="roundRect">
            <a:avLst>
              <a:gd name="adj" fmla="val 42001"/>
            </a:avLst>
          </a:prstGeom>
          <a:solidFill>
            <a:srgbClr val="E2F1DA"/>
          </a:solidFill>
          <a:ln w="7620">
            <a:solidFill>
              <a:srgbClr val="C8D7C0"/>
            </a:solidFill>
            <a:prstDash val="solid"/>
          </a:ln>
        </p:spPr>
      </p:sp>
      <p:sp>
        <p:nvSpPr>
          <p:cNvPr id="24" name="Shape 18">
            <a:extLst>
              <a:ext uri="{FF2B5EF4-FFF2-40B4-BE49-F238E27FC236}">
                <a16:creationId xmlns:a16="http://schemas.microsoft.com/office/drawing/2014/main" id="{5DE67AB5-BD31-46D0-8A53-CA53617BA3E8}"/>
              </a:ext>
            </a:extLst>
          </p:cNvPr>
          <p:cNvSpPr/>
          <p:nvPr/>
        </p:nvSpPr>
        <p:spPr>
          <a:xfrm>
            <a:off x="1275278" y="5052893"/>
            <a:ext cx="478274" cy="478274"/>
          </a:xfrm>
          <a:prstGeom prst="roundRect">
            <a:avLst>
              <a:gd name="adj" fmla="val 95594"/>
            </a:avLst>
          </a:prstGeom>
          <a:solidFill>
            <a:srgbClr val="E2F1DA"/>
          </a:solidFill>
          <a:ln w="7620">
            <a:solidFill>
              <a:srgbClr val="C8D7C0"/>
            </a:solidFill>
            <a:prstDash val="solid"/>
          </a:ln>
        </p:spPr>
      </p:sp>
      <p:pic>
        <p:nvPicPr>
          <p:cNvPr id="25" name="Image 4" descr="preencoded.png">
            <a:extLst>
              <a:ext uri="{FF2B5EF4-FFF2-40B4-BE49-F238E27FC236}">
                <a16:creationId xmlns:a16="http://schemas.microsoft.com/office/drawing/2014/main" id="{E81A7C0D-DD9D-4FBA-B898-A18FCE46A7D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94817" y="5172551"/>
            <a:ext cx="239078" cy="239078"/>
          </a:xfrm>
          <a:prstGeom prst="rect">
            <a:avLst/>
          </a:prstGeom>
        </p:spPr>
      </p:pic>
      <p:sp>
        <p:nvSpPr>
          <p:cNvPr id="26" name="Text 19">
            <a:extLst>
              <a:ext uri="{FF2B5EF4-FFF2-40B4-BE49-F238E27FC236}">
                <a16:creationId xmlns:a16="http://schemas.microsoft.com/office/drawing/2014/main" id="{00E74DBD-DBDC-4ADA-9F23-90E9AA0514A2}"/>
              </a:ext>
            </a:extLst>
          </p:cNvPr>
          <p:cNvSpPr/>
          <p:nvPr/>
        </p:nvSpPr>
        <p:spPr>
          <a:xfrm>
            <a:off x="1912977" y="5077896"/>
            <a:ext cx="1992749" cy="249079"/>
          </a:xfrm>
          <a:prstGeom prst="rect">
            <a:avLst/>
          </a:prstGeom>
          <a:noFill/>
          <a:ln/>
        </p:spPr>
        <p:txBody>
          <a:bodyPr wrap="none" lIns="0" tIns="0" rIns="0" bIns="0" rtlCol="0" anchor="t"/>
          <a:lstStyle/>
          <a:p>
            <a:pPr marL="0" indent="0" algn="l">
              <a:lnSpc>
                <a:spcPts val="1950"/>
              </a:lnSpc>
              <a:buNone/>
            </a:pPr>
            <a:r>
              <a:rPr lang="en-US" sz="2400" b="1">
                <a:solidFill>
                  <a:srgbClr val="272525"/>
                </a:solidFill>
                <a:ea typeface="Inter Bold" pitchFamily="34" charset="-122"/>
                <a:cs typeface="Inter Bold" pitchFamily="34" charset="-120"/>
              </a:rPr>
              <a:t>Producer Details</a:t>
            </a:r>
            <a:endParaRPr lang="en-US" sz="2400"/>
          </a:p>
        </p:txBody>
      </p:sp>
      <p:sp>
        <p:nvSpPr>
          <p:cNvPr id="27" name="Text 20">
            <a:extLst>
              <a:ext uri="{FF2B5EF4-FFF2-40B4-BE49-F238E27FC236}">
                <a16:creationId xmlns:a16="http://schemas.microsoft.com/office/drawing/2014/main" id="{8FE0791B-228A-47CB-9F8F-7D57B864B1C0}"/>
              </a:ext>
            </a:extLst>
          </p:cNvPr>
          <p:cNvSpPr/>
          <p:nvPr/>
        </p:nvSpPr>
        <p:spPr>
          <a:xfrm>
            <a:off x="1912977" y="5422582"/>
            <a:ext cx="12398573" cy="255032"/>
          </a:xfrm>
          <a:prstGeom prst="rect">
            <a:avLst/>
          </a:prstGeom>
          <a:noFill/>
          <a:ln/>
        </p:spPr>
        <p:txBody>
          <a:bodyPr wrap="none" lIns="0" tIns="0" rIns="0" bIns="0" rtlCol="0" anchor="t"/>
          <a:lstStyle/>
          <a:p>
            <a:pPr marL="0" indent="0" algn="l">
              <a:lnSpc>
                <a:spcPts val="2000"/>
              </a:lnSpc>
              <a:buNone/>
            </a:pPr>
            <a:r>
              <a:rPr lang="en-US" sz="2400">
                <a:solidFill>
                  <a:srgbClr val="272525"/>
                </a:solidFill>
                <a:ea typeface="Inter" pitchFamily="34" charset="-122"/>
                <a:cs typeface="Inter" pitchFamily="34" charset="-120"/>
              </a:rPr>
              <a:t>Company name and EU address must be transparent</a:t>
            </a:r>
            <a:endParaRPr lang="en-US" sz="2400"/>
          </a:p>
        </p:txBody>
      </p:sp>
      <p:sp>
        <p:nvSpPr>
          <p:cNvPr id="28" name="Shape 21">
            <a:extLst>
              <a:ext uri="{FF2B5EF4-FFF2-40B4-BE49-F238E27FC236}">
                <a16:creationId xmlns:a16="http://schemas.microsoft.com/office/drawing/2014/main" id="{2FDCD120-95DC-4F92-8798-A1B1D85233EE}"/>
              </a:ext>
            </a:extLst>
          </p:cNvPr>
          <p:cNvSpPr/>
          <p:nvPr/>
        </p:nvSpPr>
        <p:spPr>
          <a:xfrm>
            <a:off x="1043106" y="5930622"/>
            <a:ext cx="159425" cy="717352"/>
          </a:xfrm>
          <a:prstGeom prst="roundRect">
            <a:avLst>
              <a:gd name="adj" fmla="val 42001"/>
            </a:avLst>
          </a:prstGeom>
          <a:solidFill>
            <a:srgbClr val="E2F1DA"/>
          </a:solidFill>
          <a:ln w="7620">
            <a:solidFill>
              <a:srgbClr val="C8D7C0"/>
            </a:solidFill>
            <a:prstDash val="solid"/>
          </a:ln>
        </p:spPr>
      </p:sp>
      <p:sp>
        <p:nvSpPr>
          <p:cNvPr id="29" name="Shape 22">
            <a:extLst>
              <a:ext uri="{FF2B5EF4-FFF2-40B4-BE49-F238E27FC236}">
                <a16:creationId xmlns:a16="http://schemas.microsoft.com/office/drawing/2014/main" id="{439F415C-64D3-4C6D-B520-3326055CB165}"/>
              </a:ext>
            </a:extLst>
          </p:cNvPr>
          <p:cNvSpPr/>
          <p:nvPr/>
        </p:nvSpPr>
        <p:spPr>
          <a:xfrm>
            <a:off x="883681" y="5825966"/>
            <a:ext cx="478274" cy="478274"/>
          </a:xfrm>
          <a:prstGeom prst="roundRect">
            <a:avLst>
              <a:gd name="adj" fmla="val 95594"/>
            </a:avLst>
          </a:prstGeom>
          <a:solidFill>
            <a:srgbClr val="E2F1DA"/>
          </a:solidFill>
          <a:ln w="7620">
            <a:solidFill>
              <a:srgbClr val="C8D7C0"/>
            </a:solidFill>
            <a:prstDash val="solid"/>
          </a:ln>
        </p:spPr>
      </p:sp>
      <p:pic>
        <p:nvPicPr>
          <p:cNvPr id="30" name="Image 5" descr="preencoded.png">
            <a:extLst>
              <a:ext uri="{FF2B5EF4-FFF2-40B4-BE49-F238E27FC236}">
                <a16:creationId xmlns:a16="http://schemas.microsoft.com/office/drawing/2014/main" id="{656BEDA4-9A64-45A2-AD7C-63C9AC45C2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3220" y="5945624"/>
            <a:ext cx="239078" cy="239078"/>
          </a:xfrm>
          <a:prstGeom prst="rect">
            <a:avLst/>
          </a:prstGeom>
        </p:spPr>
      </p:pic>
      <p:sp>
        <p:nvSpPr>
          <p:cNvPr id="31" name="Text 23">
            <a:extLst>
              <a:ext uri="{FF2B5EF4-FFF2-40B4-BE49-F238E27FC236}">
                <a16:creationId xmlns:a16="http://schemas.microsoft.com/office/drawing/2014/main" id="{F97F8374-A2A0-4738-AC73-1A6EF70093FF}"/>
              </a:ext>
            </a:extLst>
          </p:cNvPr>
          <p:cNvSpPr/>
          <p:nvPr/>
        </p:nvSpPr>
        <p:spPr>
          <a:xfrm>
            <a:off x="1514355" y="6017037"/>
            <a:ext cx="1992749" cy="249079"/>
          </a:xfrm>
          <a:prstGeom prst="rect">
            <a:avLst/>
          </a:prstGeom>
          <a:noFill/>
          <a:ln/>
        </p:spPr>
        <p:txBody>
          <a:bodyPr wrap="none" lIns="0" tIns="0" rIns="0" bIns="0" rtlCol="0" anchor="t"/>
          <a:lstStyle/>
          <a:p>
            <a:pPr marL="0" indent="0" algn="l">
              <a:lnSpc>
                <a:spcPts val="1950"/>
              </a:lnSpc>
              <a:buNone/>
            </a:pPr>
            <a:r>
              <a:rPr lang="en-US" sz="2400" b="1">
                <a:solidFill>
                  <a:srgbClr val="272525"/>
                </a:solidFill>
                <a:ea typeface="Inter Bold" pitchFamily="34" charset="-122"/>
                <a:cs typeface="Inter Bold" pitchFamily="34" charset="-120"/>
              </a:rPr>
              <a:t>Claims</a:t>
            </a:r>
            <a:endParaRPr lang="en-US" sz="2400"/>
          </a:p>
        </p:txBody>
      </p:sp>
      <p:sp>
        <p:nvSpPr>
          <p:cNvPr id="32" name="Text 24">
            <a:extLst>
              <a:ext uri="{FF2B5EF4-FFF2-40B4-BE49-F238E27FC236}">
                <a16:creationId xmlns:a16="http://schemas.microsoft.com/office/drawing/2014/main" id="{36F72CDA-56DA-4374-A751-D0BFD1F072FC}"/>
              </a:ext>
            </a:extLst>
          </p:cNvPr>
          <p:cNvSpPr/>
          <p:nvPr/>
        </p:nvSpPr>
        <p:spPr>
          <a:xfrm>
            <a:off x="1514355" y="6398061"/>
            <a:ext cx="12637770" cy="255032"/>
          </a:xfrm>
          <a:prstGeom prst="rect">
            <a:avLst/>
          </a:prstGeom>
          <a:noFill/>
          <a:ln/>
        </p:spPr>
        <p:txBody>
          <a:bodyPr wrap="none" lIns="0" tIns="0" rIns="0" bIns="0" rtlCol="0" anchor="t"/>
          <a:lstStyle/>
          <a:p>
            <a:pPr marL="0" indent="0" algn="l">
              <a:lnSpc>
                <a:spcPts val="2000"/>
              </a:lnSpc>
              <a:buNone/>
            </a:pPr>
            <a:r>
              <a:rPr lang="en-US" sz="2400">
                <a:solidFill>
                  <a:srgbClr val="272525"/>
                </a:solidFill>
                <a:ea typeface="Inter" pitchFamily="34" charset="-122"/>
                <a:cs typeface="Inter" pitchFamily="34" charset="-120"/>
              </a:rPr>
              <a:t>Verify health and nutrition claims follow EU-authorised standards</a:t>
            </a:r>
            <a:endParaRPr lang="en-US" sz="2400"/>
          </a:p>
        </p:txBody>
      </p:sp>
      <p:grpSp>
        <p:nvGrpSpPr>
          <p:cNvPr id="33" name="Group 23">
            <a:extLst>
              <a:ext uri="{FF2B5EF4-FFF2-40B4-BE49-F238E27FC236}">
                <a16:creationId xmlns:a16="http://schemas.microsoft.com/office/drawing/2014/main" id="{A1BBA4B7-A067-40E5-BF8B-D0041F7AE1D7}"/>
              </a:ext>
            </a:extLst>
          </p:cNvPr>
          <p:cNvGrpSpPr/>
          <p:nvPr/>
        </p:nvGrpSpPr>
        <p:grpSpPr>
          <a:xfrm>
            <a:off x="10447734" y="4446627"/>
            <a:ext cx="1402319" cy="2139196"/>
            <a:chOff x="4413794" y="4725223"/>
            <a:chExt cx="421607" cy="978622"/>
          </a:xfrm>
        </p:grpSpPr>
        <p:grpSp>
          <p:nvGrpSpPr>
            <p:cNvPr id="34" name="Graphic 2">
              <a:extLst>
                <a:ext uri="{FF2B5EF4-FFF2-40B4-BE49-F238E27FC236}">
                  <a16:creationId xmlns:a16="http://schemas.microsoft.com/office/drawing/2014/main" id="{3AE907B9-D04F-4DD4-A274-19DAE7BEFFD8}"/>
                </a:ext>
              </a:extLst>
            </p:cNvPr>
            <p:cNvGrpSpPr/>
            <p:nvPr/>
          </p:nvGrpSpPr>
          <p:grpSpPr>
            <a:xfrm>
              <a:off x="4413794" y="4757590"/>
              <a:ext cx="421607" cy="535957"/>
              <a:chOff x="4413794" y="4757590"/>
              <a:chExt cx="421607" cy="535957"/>
            </a:xfrm>
            <a:solidFill>
              <a:srgbClr val="75B543"/>
            </a:solidFill>
          </p:grpSpPr>
          <p:sp>
            <p:nvSpPr>
              <p:cNvPr id="42" name="Freeform 15">
                <a:extLst>
                  <a:ext uri="{FF2B5EF4-FFF2-40B4-BE49-F238E27FC236}">
                    <a16:creationId xmlns:a16="http://schemas.microsoft.com/office/drawing/2014/main" id="{D69F6C8B-60D3-454D-B999-D32A1CAB2F8E}"/>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sz="2400"/>
              </a:p>
            </p:txBody>
          </p:sp>
          <p:sp>
            <p:nvSpPr>
              <p:cNvPr id="43" name="Freeform 16">
                <a:extLst>
                  <a:ext uri="{FF2B5EF4-FFF2-40B4-BE49-F238E27FC236}">
                    <a16:creationId xmlns:a16="http://schemas.microsoft.com/office/drawing/2014/main" id="{53F237C6-647A-47CC-B4BD-FE984F28D958}"/>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sz="2400"/>
              </a:p>
            </p:txBody>
          </p:sp>
        </p:grpSp>
        <p:grpSp>
          <p:nvGrpSpPr>
            <p:cNvPr id="35" name="Graphic 2">
              <a:extLst>
                <a:ext uri="{FF2B5EF4-FFF2-40B4-BE49-F238E27FC236}">
                  <a16:creationId xmlns:a16="http://schemas.microsoft.com/office/drawing/2014/main" id="{B61DC2C3-B842-4389-A2FF-8E5F909F638E}"/>
                </a:ext>
              </a:extLst>
            </p:cNvPr>
            <p:cNvGrpSpPr/>
            <p:nvPr/>
          </p:nvGrpSpPr>
          <p:grpSpPr>
            <a:xfrm>
              <a:off x="4539076" y="4725223"/>
              <a:ext cx="126381" cy="222760"/>
              <a:chOff x="4539076" y="4725223"/>
              <a:chExt cx="126381" cy="222760"/>
            </a:xfrm>
            <a:solidFill>
              <a:srgbClr val="81CCB2"/>
            </a:solidFill>
          </p:grpSpPr>
          <p:sp>
            <p:nvSpPr>
              <p:cNvPr id="38" name="Freeform 7">
                <a:extLst>
                  <a:ext uri="{FF2B5EF4-FFF2-40B4-BE49-F238E27FC236}">
                    <a16:creationId xmlns:a16="http://schemas.microsoft.com/office/drawing/2014/main" id="{2260BEA1-BDAA-4AA0-A633-7C6E41274D3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sz="2400"/>
              </a:p>
            </p:txBody>
          </p:sp>
          <p:sp>
            <p:nvSpPr>
              <p:cNvPr id="39" name="Freeform 8">
                <a:extLst>
                  <a:ext uri="{FF2B5EF4-FFF2-40B4-BE49-F238E27FC236}">
                    <a16:creationId xmlns:a16="http://schemas.microsoft.com/office/drawing/2014/main" id="{CD109ABC-8D2E-417F-84F7-DBC0DCF45714}"/>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sz="2400"/>
              </a:p>
            </p:txBody>
          </p:sp>
          <p:sp>
            <p:nvSpPr>
              <p:cNvPr id="40" name="Freeform 9">
                <a:extLst>
                  <a:ext uri="{FF2B5EF4-FFF2-40B4-BE49-F238E27FC236}">
                    <a16:creationId xmlns:a16="http://schemas.microsoft.com/office/drawing/2014/main" id="{D256A622-BE12-4C71-8C31-18743884653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sz="2400"/>
              </a:p>
            </p:txBody>
          </p:sp>
          <p:sp>
            <p:nvSpPr>
              <p:cNvPr id="41" name="Freeform 10">
                <a:extLst>
                  <a:ext uri="{FF2B5EF4-FFF2-40B4-BE49-F238E27FC236}">
                    <a16:creationId xmlns:a16="http://schemas.microsoft.com/office/drawing/2014/main" id="{2860341F-8938-4C05-8DFF-C188807786A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sz="2400"/>
              </a:p>
            </p:txBody>
          </p:sp>
        </p:grpSp>
        <p:sp>
          <p:nvSpPr>
            <p:cNvPr id="36" name="Freeform 4">
              <a:extLst>
                <a:ext uri="{FF2B5EF4-FFF2-40B4-BE49-F238E27FC236}">
                  <a16:creationId xmlns:a16="http://schemas.microsoft.com/office/drawing/2014/main" id="{03517A1C-F103-43E8-91C0-9B685FC44A94}"/>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sz="2400"/>
            </a:p>
          </p:txBody>
        </p:sp>
        <p:sp>
          <p:nvSpPr>
            <p:cNvPr id="37" name="Freeform 5">
              <a:extLst>
                <a:ext uri="{FF2B5EF4-FFF2-40B4-BE49-F238E27FC236}">
                  <a16:creationId xmlns:a16="http://schemas.microsoft.com/office/drawing/2014/main" id="{039F677A-E3E3-4421-9401-143F117D9CDB}"/>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sz="2400"/>
            </a:p>
          </p:txBody>
        </p:sp>
      </p:grpSp>
    </p:spTree>
    <p:extLst>
      <p:ext uri="{BB962C8B-B14F-4D97-AF65-F5344CB8AC3E}">
        <p14:creationId xmlns:p14="http://schemas.microsoft.com/office/powerpoint/2010/main" val="3823429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468533" y="2022709"/>
            <a:ext cx="5854096" cy="2942484"/>
          </a:xfrm>
        </p:spPr>
        <p:txBody>
          <a:bodyPr lIns="91440" tIns="45720" rIns="91440" bIns="45720" anchor="t">
            <a:noAutofit/>
          </a:bodyPr>
          <a:lstStyle/>
          <a:p>
            <a:r>
              <a:rPr lang="en-US" b="1" dirty="0"/>
              <a:t>Technologies &amp; Novel Strategies to Produce Safe, Sustainable and Healthy Plant-based Products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7107704" y="806817"/>
            <a:ext cx="2066906" cy="583200"/>
          </a:xfrm>
        </p:spPr>
        <p:txBody>
          <a:bodyPr/>
          <a:lstStyle/>
          <a:p>
            <a:r>
              <a:rPr lang="en-US"/>
              <a:t>01</a:t>
            </a:r>
          </a:p>
        </p:txBody>
      </p:sp>
      <p:pic>
        <p:nvPicPr>
          <p:cNvPr id="9" name="Imagen 8">
            <a:extLst>
              <a:ext uri="{FF2B5EF4-FFF2-40B4-BE49-F238E27FC236}">
                <a16:creationId xmlns:a16="http://schemas.microsoft.com/office/drawing/2014/main" id="{2CD0B007-C1AA-4A02-BDCC-1F9276C61A57}"/>
              </a:ext>
            </a:extLst>
          </p:cNvPr>
          <p:cNvPicPr>
            <a:picLocks noChangeAspect="1"/>
          </p:cNvPicPr>
          <p:nvPr/>
        </p:nvPicPr>
        <p:blipFill>
          <a:blip r:embed="rId3"/>
          <a:stretch>
            <a:fillRect/>
          </a:stretch>
        </p:blipFill>
        <p:spPr>
          <a:xfrm>
            <a:off x="0" y="2022709"/>
            <a:ext cx="5120640" cy="2396378"/>
          </a:xfrm>
          <a:prstGeom prst="rect">
            <a:avLst/>
          </a:prstGeom>
        </p:spPr>
      </p:pic>
    </p:spTree>
    <p:extLst>
      <p:ext uri="{BB962C8B-B14F-4D97-AF65-F5344CB8AC3E}">
        <p14:creationId xmlns:p14="http://schemas.microsoft.com/office/powerpoint/2010/main" val="132918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87866" y="328030"/>
            <a:ext cx="4134843" cy="516732"/>
          </a:xfrm>
          <a:prstGeom prst="rect">
            <a:avLst/>
          </a:prstGeom>
          <a:noFill/>
          <a:ln/>
        </p:spPr>
        <p:txBody>
          <a:bodyPr wrap="none" lIns="0" tIns="0" rIns="0" bIns="0" rtlCol="0" anchor="t"/>
          <a:lstStyle/>
          <a:p>
            <a:pPr>
              <a:lnSpc>
                <a:spcPts val="4042"/>
              </a:lnSpc>
            </a:pPr>
            <a:r>
              <a:rPr lang="en-US" sz="4800" b="1" u="sng">
                <a:solidFill>
                  <a:srgbClr val="2C6756"/>
                </a:solidFill>
                <a:latin typeface="Calibri (Cuerpo)"/>
                <a:ea typeface="Nunito Sans Bold" pitchFamily="34" charset="-122"/>
              </a:rPr>
              <a:t>Key</a:t>
            </a:r>
            <a:r>
              <a:rPr lang="en-US" sz="4800" b="1" u="sng">
                <a:solidFill>
                  <a:srgbClr val="333333"/>
                </a:solidFill>
                <a:latin typeface="Calibri (Cuerpo)"/>
                <a:ea typeface="Nunito Sans Bold" pitchFamily="34" charset="-122"/>
                <a:cs typeface="Nunito Sans Bold" pitchFamily="34" charset="-120"/>
              </a:rPr>
              <a:t> </a:t>
            </a:r>
            <a:r>
              <a:rPr lang="en-US" sz="4800" b="1" u="sng">
                <a:solidFill>
                  <a:srgbClr val="2C6756"/>
                </a:solidFill>
                <a:latin typeface="Calibri (Cuerpo)"/>
                <a:ea typeface="Nunito Sans Bold" pitchFamily="34" charset="-122"/>
              </a:rPr>
              <a:t>Takeaways</a:t>
            </a:r>
          </a:p>
        </p:txBody>
      </p:sp>
      <p:sp>
        <p:nvSpPr>
          <p:cNvPr id="5" name="Text 3"/>
          <p:cNvSpPr/>
          <p:nvPr/>
        </p:nvSpPr>
        <p:spPr>
          <a:xfrm>
            <a:off x="1297365" y="1346791"/>
            <a:ext cx="4158534" cy="483262"/>
          </a:xfrm>
          <a:prstGeom prst="rect">
            <a:avLst/>
          </a:prstGeom>
          <a:noFill/>
          <a:ln/>
        </p:spPr>
        <p:txBody>
          <a:bodyPr wrap="square" lIns="0" tIns="0" rIns="0" bIns="0" rtlCol="0" anchor="t"/>
          <a:lstStyle/>
          <a:p>
            <a:pPr>
              <a:lnSpc>
                <a:spcPts val="2083"/>
              </a:lnSpc>
            </a:pPr>
            <a:r>
              <a:rPr lang="en-US" sz="2400">
                <a:solidFill>
                  <a:srgbClr val="FFFFFF"/>
                </a:solidFill>
                <a:latin typeface="Calibri cuerpo"/>
                <a:ea typeface="Inter" pitchFamily="34" charset="-122"/>
                <a:cs typeface="Inter" pitchFamily="34" charset="-120"/>
              </a:rPr>
              <a:t>Legumes, whole grains, nuts, and seeds provide protein, fiber, healthy fats, and protective phytochemicals including polyphenols, flavonoids, and lignans</a:t>
            </a:r>
            <a:endParaRPr lang="en-US" sz="2400">
              <a:latin typeface="Calibri cuerpo"/>
            </a:endParaRPr>
          </a:p>
        </p:txBody>
      </p:sp>
      <p:sp>
        <p:nvSpPr>
          <p:cNvPr id="16" name="Shape 2">
            <a:extLst>
              <a:ext uri="{FF2B5EF4-FFF2-40B4-BE49-F238E27FC236}">
                <a16:creationId xmlns:a16="http://schemas.microsoft.com/office/drawing/2014/main" id="{20DB1E46-BB94-4D0C-A1C5-09ED566A6CFD}"/>
              </a:ext>
            </a:extLst>
          </p:cNvPr>
          <p:cNvSpPr/>
          <p:nvPr/>
        </p:nvSpPr>
        <p:spPr>
          <a:xfrm>
            <a:off x="0" y="1550745"/>
            <a:ext cx="5501918" cy="55665"/>
          </a:xfrm>
          <a:prstGeom prst="roundRect">
            <a:avLst>
              <a:gd name="adj" fmla="val 79084"/>
            </a:avLst>
          </a:prstGeom>
          <a:solidFill>
            <a:srgbClr val="72BC49"/>
          </a:solidFill>
          <a:ln/>
        </p:spPr>
      </p:sp>
      <p:sp>
        <p:nvSpPr>
          <p:cNvPr id="30" name="Text 5">
            <a:extLst>
              <a:ext uri="{FF2B5EF4-FFF2-40B4-BE49-F238E27FC236}">
                <a16:creationId xmlns:a16="http://schemas.microsoft.com/office/drawing/2014/main" id="{2C2F6DF9-0DBD-4101-A28E-17C0B8C118F9}"/>
              </a:ext>
            </a:extLst>
          </p:cNvPr>
          <p:cNvSpPr/>
          <p:nvPr/>
        </p:nvSpPr>
        <p:spPr>
          <a:xfrm>
            <a:off x="195024" y="2004015"/>
            <a:ext cx="2343476" cy="163805"/>
          </a:xfrm>
          <a:prstGeom prst="rect">
            <a:avLst/>
          </a:prstGeom>
          <a:noFill/>
          <a:ln/>
        </p:spPr>
        <p:txBody>
          <a:bodyPr wrap="none" lIns="0" tIns="0" rIns="0" bIns="0" rtlCol="0" anchor="t"/>
          <a:lstStyle/>
          <a:p>
            <a:pPr marL="0" indent="0" algn="l">
              <a:lnSpc>
                <a:spcPts val="2100"/>
              </a:lnSpc>
              <a:buNone/>
            </a:pPr>
            <a:r>
              <a:rPr lang="en-US" sz="2400" b="1">
                <a:solidFill>
                  <a:srgbClr val="272525"/>
                </a:solidFill>
                <a:latin typeface="Calibri cuerpo"/>
                <a:ea typeface="Inter Bold" pitchFamily="34" charset="-122"/>
                <a:cs typeface="Inter Bold" pitchFamily="34" charset="-120"/>
              </a:rPr>
              <a:t>No Harmonised Definitions</a:t>
            </a:r>
            <a:endParaRPr lang="en-US" sz="2400">
              <a:latin typeface="Calibri cuerpo"/>
            </a:endParaRPr>
          </a:p>
        </p:txBody>
      </p:sp>
      <p:sp>
        <p:nvSpPr>
          <p:cNvPr id="31" name="Text 6">
            <a:extLst>
              <a:ext uri="{FF2B5EF4-FFF2-40B4-BE49-F238E27FC236}">
                <a16:creationId xmlns:a16="http://schemas.microsoft.com/office/drawing/2014/main" id="{3D2CEA15-0539-423F-BB65-846950B47BCA}"/>
              </a:ext>
            </a:extLst>
          </p:cNvPr>
          <p:cNvSpPr/>
          <p:nvPr/>
        </p:nvSpPr>
        <p:spPr>
          <a:xfrm>
            <a:off x="195024" y="2376324"/>
            <a:ext cx="5178066" cy="335293"/>
          </a:xfrm>
          <a:prstGeom prst="rect">
            <a:avLst/>
          </a:prstGeom>
          <a:noFill/>
          <a:ln/>
        </p:spPr>
        <p:txBody>
          <a:bodyPr wrap="square" lIns="0" tIns="0" rIns="0" bIns="0" rtlCol="0" anchor="t"/>
          <a:lstStyle/>
          <a:p>
            <a:pPr marL="0" indent="0" algn="l">
              <a:lnSpc>
                <a:spcPts val="2150"/>
              </a:lnSpc>
              <a:buNone/>
            </a:pPr>
            <a:r>
              <a:rPr lang="en-US" sz="2400">
                <a:solidFill>
                  <a:srgbClr val="272525"/>
                </a:solidFill>
                <a:latin typeface="Calibri cuerpo"/>
                <a:ea typeface="Inter" pitchFamily="34" charset="-122"/>
                <a:cs typeface="Inter" pitchFamily="34" charset="-120"/>
              </a:rPr>
              <a:t>Terms like "vegan" and "vegetarian" lack legal definition in EU legislation, causing inconsistencies across Member States</a:t>
            </a:r>
            <a:endParaRPr lang="en-US" sz="2400">
              <a:latin typeface="Calibri cuerpo"/>
            </a:endParaRPr>
          </a:p>
        </p:txBody>
      </p:sp>
      <p:sp>
        <p:nvSpPr>
          <p:cNvPr id="33" name="Shape 8">
            <a:extLst>
              <a:ext uri="{FF2B5EF4-FFF2-40B4-BE49-F238E27FC236}">
                <a16:creationId xmlns:a16="http://schemas.microsoft.com/office/drawing/2014/main" id="{A6AD77A1-6A00-4ED1-9C77-9408F51F9A35}"/>
              </a:ext>
            </a:extLst>
          </p:cNvPr>
          <p:cNvSpPr/>
          <p:nvPr/>
        </p:nvSpPr>
        <p:spPr>
          <a:xfrm>
            <a:off x="6557407" y="1560589"/>
            <a:ext cx="5501918" cy="55665"/>
          </a:xfrm>
          <a:prstGeom prst="roundRect">
            <a:avLst>
              <a:gd name="adj" fmla="val 79084"/>
            </a:avLst>
          </a:prstGeom>
          <a:solidFill>
            <a:srgbClr val="72BC49"/>
          </a:solidFill>
          <a:ln/>
        </p:spPr>
      </p:sp>
      <p:sp>
        <p:nvSpPr>
          <p:cNvPr id="36" name="Text 11">
            <a:extLst>
              <a:ext uri="{FF2B5EF4-FFF2-40B4-BE49-F238E27FC236}">
                <a16:creationId xmlns:a16="http://schemas.microsoft.com/office/drawing/2014/main" id="{2A4AC55B-2405-4E68-9009-2A7419788816}"/>
              </a:ext>
            </a:extLst>
          </p:cNvPr>
          <p:cNvSpPr/>
          <p:nvPr/>
        </p:nvSpPr>
        <p:spPr>
          <a:xfrm>
            <a:off x="6993732" y="2004015"/>
            <a:ext cx="2093172" cy="163805"/>
          </a:xfrm>
          <a:prstGeom prst="rect">
            <a:avLst/>
          </a:prstGeom>
          <a:noFill/>
          <a:ln/>
        </p:spPr>
        <p:txBody>
          <a:bodyPr wrap="none" lIns="0" tIns="0" rIns="0" bIns="0" rtlCol="0" anchor="t"/>
          <a:lstStyle/>
          <a:p>
            <a:pPr marL="0" indent="0" algn="l">
              <a:lnSpc>
                <a:spcPts val="2100"/>
              </a:lnSpc>
              <a:buNone/>
            </a:pPr>
            <a:r>
              <a:rPr lang="en-US" sz="2400" b="1">
                <a:solidFill>
                  <a:srgbClr val="272525"/>
                </a:solidFill>
                <a:latin typeface="Calibri cuerpo"/>
                <a:ea typeface="Inter Bold" pitchFamily="34" charset="-122"/>
                <a:cs typeface="Inter Bold" pitchFamily="34" charset="-120"/>
              </a:rPr>
              <a:t>Protected Animal Terms</a:t>
            </a:r>
            <a:endParaRPr lang="en-US" sz="2400">
              <a:latin typeface="Calibri cuerpo"/>
            </a:endParaRPr>
          </a:p>
        </p:txBody>
      </p:sp>
      <p:sp>
        <p:nvSpPr>
          <p:cNvPr id="37" name="Text 12">
            <a:extLst>
              <a:ext uri="{FF2B5EF4-FFF2-40B4-BE49-F238E27FC236}">
                <a16:creationId xmlns:a16="http://schemas.microsoft.com/office/drawing/2014/main" id="{7A002B9E-75FF-4E16-822B-174E8411315F}"/>
              </a:ext>
            </a:extLst>
          </p:cNvPr>
          <p:cNvSpPr/>
          <p:nvPr/>
        </p:nvSpPr>
        <p:spPr>
          <a:xfrm>
            <a:off x="6993731" y="2376324"/>
            <a:ext cx="5178066" cy="335293"/>
          </a:xfrm>
          <a:prstGeom prst="rect">
            <a:avLst/>
          </a:prstGeom>
          <a:noFill/>
          <a:ln/>
        </p:spPr>
        <p:txBody>
          <a:bodyPr wrap="square" lIns="0" tIns="0" rIns="0" bIns="0" rtlCol="0" anchor="t"/>
          <a:lstStyle/>
          <a:p>
            <a:pPr marL="0" indent="0" algn="l">
              <a:lnSpc>
                <a:spcPts val="2150"/>
              </a:lnSpc>
              <a:buNone/>
            </a:pPr>
            <a:r>
              <a:rPr lang="en-US" sz="2400">
                <a:solidFill>
                  <a:srgbClr val="272525"/>
                </a:solidFill>
                <a:latin typeface="Calibri cuerpo"/>
                <a:ea typeface="Inter" pitchFamily="34" charset="-122"/>
                <a:cs typeface="Inter" pitchFamily="34" charset="-120"/>
              </a:rPr>
              <a:t>Under Regulation 1308/2013, names like "milk," "cheese," and "yogurt" are reserved for animal-derived products (exceptions exist like "coconut milk")</a:t>
            </a:r>
            <a:endParaRPr lang="en-US" sz="2400">
              <a:latin typeface="Calibri cuerpo"/>
            </a:endParaRPr>
          </a:p>
        </p:txBody>
      </p:sp>
      <p:sp>
        <p:nvSpPr>
          <p:cNvPr id="39" name="Shape 14">
            <a:extLst>
              <a:ext uri="{FF2B5EF4-FFF2-40B4-BE49-F238E27FC236}">
                <a16:creationId xmlns:a16="http://schemas.microsoft.com/office/drawing/2014/main" id="{F8A2009D-EB1A-49A0-AF71-86053D06A83B}"/>
              </a:ext>
            </a:extLst>
          </p:cNvPr>
          <p:cNvSpPr/>
          <p:nvPr/>
        </p:nvSpPr>
        <p:spPr>
          <a:xfrm>
            <a:off x="287866" y="3746616"/>
            <a:ext cx="5501918" cy="55665"/>
          </a:xfrm>
          <a:prstGeom prst="roundRect">
            <a:avLst>
              <a:gd name="adj" fmla="val 79084"/>
            </a:avLst>
          </a:prstGeom>
          <a:solidFill>
            <a:srgbClr val="72BC49"/>
          </a:solidFill>
          <a:ln/>
        </p:spPr>
      </p:sp>
      <p:sp>
        <p:nvSpPr>
          <p:cNvPr id="42" name="Text 17">
            <a:extLst>
              <a:ext uri="{FF2B5EF4-FFF2-40B4-BE49-F238E27FC236}">
                <a16:creationId xmlns:a16="http://schemas.microsoft.com/office/drawing/2014/main" id="{F487E878-660B-42D9-B0DF-1B54FB1F6694}"/>
              </a:ext>
            </a:extLst>
          </p:cNvPr>
          <p:cNvSpPr/>
          <p:nvPr/>
        </p:nvSpPr>
        <p:spPr>
          <a:xfrm>
            <a:off x="195024" y="3982953"/>
            <a:ext cx="1864124" cy="163805"/>
          </a:xfrm>
          <a:prstGeom prst="rect">
            <a:avLst/>
          </a:prstGeom>
          <a:noFill/>
          <a:ln/>
        </p:spPr>
        <p:txBody>
          <a:bodyPr wrap="none" lIns="0" tIns="0" rIns="0" bIns="0" rtlCol="0" anchor="t"/>
          <a:lstStyle/>
          <a:p>
            <a:pPr marL="0" indent="0" algn="l">
              <a:lnSpc>
                <a:spcPts val="2100"/>
              </a:lnSpc>
              <a:buNone/>
            </a:pPr>
            <a:r>
              <a:rPr lang="en-US" sz="2400" b="1">
                <a:solidFill>
                  <a:srgbClr val="272525"/>
                </a:solidFill>
                <a:latin typeface="Calibri cuerpo"/>
                <a:ea typeface="Inter Bold" pitchFamily="34" charset="-122"/>
                <a:cs typeface="Inter Bold" pitchFamily="34" charset="-120"/>
              </a:rPr>
              <a:t>Compliance Required</a:t>
            </a:r>
            <a:endParaRPr lang="en-US" sz="2400">
              <a:latin typeface="Calibri cuerpo"/>
            </a:endParaRPr>
          </a:p>
        </p:txBody>
      </p:sp>
      <p:sp>
        <p:nvSpPr>
          <p:cNvPr id="43" name="Text 18">
            <a:extLst>
              <a:ext uri="{FF2B5EF4-FFF2-40B4-BE49-F238E27FC236}">
                <a16:creationId xmlns:a16="http://schemas.microsoft.com/office/drawing/2014/main" id="{191C6562-3733-43A5-A43F-E616D1CD3004}"/>
              </a:ext>
            </a:extLst>
          </p:cNvPr>
          <p:cNvSpPr/>
          <p:nvPr/>
        </p:nvSpPr>
        <p:spPr>
          <a:xfrm>
            <a:off x="195024" y="4355262"/>
            <a:ext cx="5178066" cy="335293"/>
          </a:xfrm>
          <a:prstGeom prst="rect">
            <a:avLst/>
          </a:prstGeom>
          <a:noFill/>
          <a:ln/>
        </p:spPr>
        <p:txBody>
          <a:bodyPr wrap="square" lIns="0" tIns="0" rIns="0" bIns="0" rtlCol="0" anchor="t"/>
          <a:lstStyle/>
          <a:p>
            <a:pPr marL="0" indent="0" algn="l">
              <a:lnSpc>
                <a:spcPts val="2150"/>
              </a:lnSpc>
              <a:buNone/>
            </a:pPr>
            <a:r>
              <a:rPr lang="en-US" sz="2400">
                <a:solidFill>
                  <a:srgbClr val="272525"/>
                </a:solidFill>
                <a:latin typeface="Calibri cuerpo"/>
                <a:ea typeface="Inter" pitchFamily="34" charset="-122"/>
                <a:cs typeface="Inter" pitchFamily="34" charset="-120"/>
              </a:rPr>
              <a:t>Producers must follow Regulation 1169/2011 ensuring labelling is clear, not misleading, and accurate regarding composition</a:t>
            </a:r>
            <a:endParaRPr lang="en-US" sz="2400">
              <a:latin typeface="Calibri cuerpo"/>
            </a:endParaRPr>
          </a:p>
        </p:txBody>
      </p:sp>
      <p:sp>
        <p:nvSpPr>
          <p:cNvPr id="45" name="Shape 20">
            <a:extLst>
              <a:ext uri="{FF2B5EF4-FFF2-40B4-BE49-F238E27FC236}">
                <a16:creationId xmlns:a16="http://schemas.microsoft.com/office/drawing/2014/main" id="{81D0D9B7-6460-4B18-9E91-77198AF63D5A}"/>
              </a:ext>
            </a:extLst>
          </p:cNvPr>
          <p:cNvSpPr/>
          <p:nvPr/>
        </p:nvSpPr>
        <p:spPr>
          <a:xfrm>
            <a:off x="6690084" y="3795203"/>
            <a:ext cx="5501918" cy="55665"/>
          </a:xfrm>
          <a:prstGeom prst="roundRect">
            <a:avLst>
              <a:gd name="adj" fmla="val 79084"/>
            </a:avLst>
          </a:prstGeom>
          <a:solidFill>
            <a:srgbClr val="72BC49"/>
          </a:solidFill>
          <a:ln/>
        </p:spPr>
      </p:sp>
      <p:sp>
        <p:nvSpPr>
          <p:cNvPr id="48" name="Text 23">
            <a:extLst>
              <a:ext uri="{FF2B5EF4-FFF2-40B4-BE49-F238E27FC236}">
                <a16:creationId xmlns:a16="http://schemas.microsoft.com/office/drawing/2014/main" id="{DAAE4A87-C0DA-44EA-9D1F-84B9CCF20E19}"/>
              </a:ext>
            </a:extLst>
          </p:cNvPr>
          <p:cNvSpPr/>
          <p:nvPr/>
        </p:nvSpPr>
        <p:spPr>
          <a:xfrm>
            <a:off x="6993732" y="3982953"/>
            <a:ext cx="1793738" cy="163805"/>
          </a:xfrm>
          <a:prstGeom prst="rect">
            <a:avLst/>
          </a:prstGeom>
          <a:noFill/>
          <a:ln/>
        </p:spPr>
        <p:txBody>
          <a:bodyPr wrap="none" lIns="0" tIns="0" rIns="0" bIns="0" rtlCol="0" anchor="t"/>
          <a:lstStyle/>
          <a:p>
            <a:pPr marL="0" indent="0" algn="l">
              <a:lnSpc>
                <a:spcPts val="2100"/>
              </a:lnSpc>
              <a:buNone/>
            </a:pPr>
            <a:r>
              <a:rPr lang="en-US" sz="2400" b="1">
                <a:solidFill>
                  <a:srgbClr val="272525"/>
                </a:solidFill>
                <a:latin typeface="Calibri cuerpo"/>
                <a:ea typeface="Inter Bold" pitchFamily="34" charset="-122"/>
                <a:cs typeface="Inter Bold" pitchFamily="34" charset="-120"/>
              </a:rPr>
              <a:t>Voluntary Standards</a:t>
            </a:r>
            <a:endParaRPr lang="en-US" sz="2400">
              <a:latin typeface="Calibri cuerpo"/>
            </a:endParaRPr>
          </a:p>
        </p:txBody>
      </p:sp>
      <p:sp>
        <p:nvSpPr>
          <p:cNvPr id="49" name="Text 24">
            <a:extLst>
              <a:ext uri="{FF2B5EF4-FFF2-40B4-BE49-F238E27FC236}">
                <a16:creationId xmlns:a16="http://schemas.microsoft.com/office/drawing/2014/main" id="{33CB1C48-C459-4363-9FCC-D46366B9BDEA}"/>
              </a:ext>
            </a:extLst>
          </p:cNvPr>
          <p:cNvSpPr/>
          <p:nvPr/>
        </p:nvSpPr>
        <p:spPr>
          <a:xfrm>
            <a:off x="6993731" y="4355263"/>
            <a:ext cx="5178066" cy="502940"/>
          </a:xfrm>
          <a:prstGeom prst="rect">
            <a:avLst/>
          </a:prstGeom>
          <a:noFill/>
          <a:ln/>
        </p:spPr>
        <p:txBody>
          <a:bodyPr wrap="square" lIns="0" tIns="0" rIns="0" bIns="0" rtlCol="0" anchor="t"/>
          <a:lstStyle/>
          <a:p>
            <a:pPr marL="0" indent="0" algn="l">
              <a:lnSpc>
                <a:spcPts val="2150"/>
              </a:lnSpc>
              <a:buNone/>
            </a:pPr>
            <a:r>
              <a:rPr lang="en-US" sz="2400">
                <a:solidFill>
                  <a:srgbClr val="272525"/>
                </a:solidFill>
                <a:latin typeface="Calibri cuerpo"/>
                <a:ea typeface="Inter" pitchFamily="34" charset="-122"/>
                <a:cs typeface="Inter" pitchFamily="34" charset="-120"/>
              </a:rPr>
              <a:t>In absence of EU-wide definitions, operators may use guidelines from organizations like European Vegetarian Union or certification schemes like V-label</a:t>
            </a:r>
            <a:endParaRPr lang="en-US" sz="2400">
              <a:latin typeface="Calibri cuerpo"/>
            </a:endParaRPr>
          </a:p>
        </p:txBody>
      </p:sp>
      <p:grpSp>
        <p:nvGrpSpPr>
          <p:cNvPr id="50" name="Group 23">
            <a:extLst>
              <a:ext uri="{FF2B5EF4-FFF2-40B4-BE49-F238E27FC236}">
                <a16:creationId xmlns:a16="http://schemas.microsoft.com/office/drawing/2014/main" id="{78194C5B-C8D8-41AD-9C30-D264973C3093}"/>
              </a:ext>
            </a:extLst>
          </p:cNvPr>
          <p:cNvGrpSpPr/>
          <p:nvPr/>
        </p:nvGrpSpPr>
        <p:grpSpPr>
          <a:xfrm>
            <a:off x="5373090" y="4365352"/>
            <a:ext cx="1316994" cy="1988972"/>
            <a:chOff x="4413794" y="4725223"/>
            <a:chExt cx="421607" cy="978622"/>
          </a:xfrm>
        </p:grpSpPr>
        <p:grpSp>
          <p:nvGrpSpPr>
            <p:cNvPr id="51" name="Graphic 2">
              <a:extLst>
                <a:ext uri="{FF2B5EF4-FFF2-40B4-BE49-F238E27FC236}">
                  <a16:creationId xmlns:a16="http://schemas.microsoft.com/office/drawing/2014/main" id="{D967D306-A460-4908-8CBB-F9C6E2919414}"/>
                </a:ext>
              </a:extLst>
            </p:cNvPr>
            <p:cNvGrpSpPr/>
            <p:nvPr/>
          </p:nvGrpSpPr>
          <p:grpSpPr>
            <a:xfrm>
              <a:off x="4413794" y="4757590"/>
              <a:ext cx="421607" cy="535957"/>
              <a:chOff x="4413794" y="4757590"/>
              <a:chExt cx="421607" cy="535957"/>
            </a:xfrm>
            <a:solidFill>
              <a:srgbClr val="75B543"/>
            </a:solidFill>
          </p:grpSpPr>
          <p:sp>
            <p:nvSpPr>
              <p:cNvPr id="59" name="Freeform 15">
                <a:extLst>
                  <a:ext uri="{FF2B5EF4-FFF2-40B4-BE49-F238E27FC236}">
                    <a16:creationId xmlns:a16="http://schemas.microsoft.com/office/drawing/2014/main" id="{F442385F-281B-413E-9091-C2A7C8D34BA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sz="2400">
                  <a:latin typeface="Calibri cuerpo"/>
                </a:endParaRPr>
              </a:p>
            </p:txBody>
          </p:sp>
          <p:sp>
            <p:nvSpPr>
              <p:cNvPr id="60" name="Freeform 16">
                <a:extLst>
                  <a:ext uri="{FF2B5EF4-FFF2-40B4-BE49-F238E27FC236}">
                    <a16:creationId xmlns:a16="http://schemas.microsoft.com/office/drawing/2014/main" id="{E9DE2A0F-3EAA-44B1-ADDD-A37F10CD4544}"/>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sz="2400">
                  <a:latin typeface="Calibri cuerpo"/>
                </a:endParaRPr>
              </a:p>
            </p:txBody>
          </p:sp>
        </p:grpSp>
        <p:grpSp>
          <p:nvGrpSpPr>
            <p:cNvPr id="52" name="Graphic 2">
              <a:extLst>
                <a:ext uri="{FF2B5EF4-FFF2-40B4-BE49-F238E27FC236}">
                  <a16:creationId xmlns:a16="http://schemas.microsoft.com/office/drawing/2014/main" id="{66BBEE9A-952B-442A-BD42-157C69C115DC}"/>
                </a:ext>
              </a:extLst>
            </p:cNvPr>
            <p:cNvGrpSpPr/>
            <p:nvPr/>
          </p:nvGrpSpPr>
          <p:grpSpPr>
            <a:xfrm>
              <a:off x="4539076" y="4725223"/>
              <a:ext cx="126381" cy="222760"/>
              <a:chOff x="4539076" y="4725223"/>
              <a:chExt cx="126381" cy="222760"/>
            </a:xfrm>
            <a:solidFill>
              <a:srgbClr val="81CCB2"/>
            </a:solidFill>
          </p:grpSpPr>
          <p:sp>
            <p:nvSpPr>
              <p:cNvPr id="55" name="Freeform 7">
                <a:extLst>
                  <a:ext uri="{FF2B5EF4-FFF2-40B4-BE49-F238E27FC236}">
                    <a16:creationId xmlns:a16="http://schemas.microsoft.com/office/drawing/2014/main" id="{D0B53913-D84B-4196-A389-3C6F9E89A58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sz="2400">
                  <a:latin typeface="Calibri cuerpo"/>
                </a:endParaRPr>
              </a:p>
            </p:txBody>
          </p:sp>
          <p:sp>
            <p:nvSpPr>
              <p:cNvPr id="56" name="Freeform 8">
                <a:extLst>
                  <a:ext uri="{FF2B5EF4-FFF2-40B4-BE49-F238E27FC236}">
                    <a16:creationId xmlns:a16="http://schemas.microsoft.com/office/drawing/2014/main" id="{67B154C0-623A-4AE6-9041-903C0B3A12A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sz="2400">
                  <a:latin typeface="Calibri cuerpo"/>
                </a:endParaRPr>
              </a:p>
            </p:txBody>
          </p:sp>
          <p:sp>
            <p:nvSpPr>
              <p:cNvPr id="57" name="Freeform 9">
                <a:extLst>
                  <a:ext uri="{FF2B5EF4-FFF2-40B4-BE49-F238E27FC236}">
                    <a16:creationId xmlns:a16="http://schemas.microsoft.com/office/drawing/2014/main" id="{2A9FFA65-56A6-47B7-AC7F-85C7E34DC82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sz="2400">
                  <a:latin typeface="Calibri cuerpo"/>
                </a:endParaRPr>
              </a:p>
            </p:txBody>
          </p:sp>
          <p:sp>
            <p:nvSpPr>
              <p:cNvPr id="58" name="Freeform 10">
                <a:extLst>
                  <a:ext uri="{FF2B5EF4-FFF2-40B4-BE49-F238E27FC236}">
                    <a16:creationId xmlns:a16="http://schemas.microsoft.com/office/drawing/2014/main" id="{5F8686DA-DADD-464C-A494-55ECAE222503}"/>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sz="2400">
                  <a:latin typeface="Calibri cuerpo"/>
                </a:endParaRPr>
              </a:p>
            </p:txBody>
          </p:sp>
        </p:grpSp>
        <p:sp>
          <p:nvSpPr>
            <p:cNvPr id="53" name="Freeform 4">
              <a:extLst>
                <a:ext uri="{FF2B5EF4-FFF2-40B4-BE49-F238E27FC236}">
                  <a16:creationId xmlns:a16="http://schemas.microsoft.com/office/drawing/2014/main" id="{F4101411-02FB-4587-A615-EAE90169E92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sz="2400">
                <a:latin typeface="Calibri cuerpo"/>
              </a:endParaRPr>
            </a:p>
          </p:txBody>
        </p:sp>
        <p:sp>
          <p:nvSpPr>
            <p:cNvPr id="54" name="Freeform 5">
              <a:extLst>
                <a:ext uri="{FF2B5EF4-FFF2-40B4-BE49-F238E27FC236}">
                  <a16:creationId xmlns:a16="http://schemas.microsoft.com/office/drawing/2014/main" id="{5C6AA8DF-ED04-4113-9E76-ED67C51E0E8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sz="2400">
                <a:latin typeface="Calibri cuerpo"/>
              </a:endParaRPr>
            </a:p>
          </p:txBody>
        </p:sp>
      </p:grpSp>
    </p:spTree>
    <p:extLst>
      <p:ext uri="{BB962C8B-B14F-4D97-AF65-F5344CB8AC3E}">
        <p14:creationId xmlns:p14="http://schemas.microsoft.com/office/powerpoint/2010/main" val="2293157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90475A1-98D3-488F-A9EA-AF98489CC3D2}"/>
              </a:ext>
            </a:extLst>
          </p:cNvPr>
          <p:cNvPicPr>
            <a:picLocks noChangeAspect="1"/>
          </p:cNvPicPr>
          <p:nvPr/>
        </p:nvPicPr>
        <p:blipFill rotWithShape="1">
          <a:blip r:embed="rId2"/>
          <a:srcRect b="10561"/>
          <a:stretch/>
        </p:blipFill>
        <p:spPr>
          <a:xfrm>
            <a:off x="5245" y="120203"/>
            <a:ext cx="11863829" cy="6617593"/>
          </a:xfrm>
          <a:prstGeom prst="rect">
            <a:avLst/>
          </a:prstGeom>
        </p:spPr>
      </p:pic>
      <p:sp>
        <p:nvSpPr>
          <p:cNvPr id="4" name="Text 0">
            <a:extLst>
              <a:ext uri="{FF2B5EF4-FFF2-40B4-BE49-F238E27FC236}">
                <a16:creationId xmlns:a16="http://schemas.microsoft.com/office/drawing/2014/main" id="{266685F4-15E5-4ED2-AAB1-3BAF013588DD}"/>
              </a:ext>
            </a:extLst>
          </p:cNvPr>
          <p:cNvSpPr/>
          <p:nvPr/>
        </p:nvSpPr>
        <p:spPr>
          <a:xfrm>
            <a:off x="349647" y="240407"/>
            <a:ext cx="2185789" cy="273149"/>
          </a:xfrm>
          <a:prstGeom prst="rect">
            <a:avLst/>
          </a:prstGeom>
          <a:noFill/>
          <a:ln/>
        </p:spPr>
        <p:txBody>
          <a:bodyPr wrap="none" lIns="0" tIns="0" rIns="0" bIns="0" rtlCol="0" anchor="t"/>
          <a:lstStyle/>
          <a:p>
            <a:pPr>
              <a:lnSpc>
                <a:spcPts val="4042"/>
              </a:lnSpc>
            </a:pPr>
            <a:r>
              <a:rPr lang="en-US" sz="4800" b="1" u="sng">
                <a:solidFill>
                  <a:srgbClr val="2C6756"/>
                </a:solidFill>
                <a:ea typeface="Nunito Sans Bold" pitchFamily="34" charset="-122"/>
              </a:rPr>
              <a:t>GLOSSARY</a:t>
            </a:r>
          </a:p>
        </p:txBody>
      </p:sp>
    </p:spTree>
    <p:extLst>
      <p:ext uri="{BB962C8B-B14F-4D97-AF65-F5344CB8AC3E}">
        <p14:creationId xmlns:p14="http://schemas.microsoft.com/office/powerpoint/2010/main" val="2295602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4ACE60-B120-181B-8F59-8ECB8C6F5445}"/>
              </a:ext>
            </a:extLst>
          </p:cNvPr>
          <p:cNvGrpSpPr/>
          <p:nvPr/>
        </p:nvGrpSpPr>
        <p:grpSpPr>
          <a:xfrm>
            <a:off x="-209973" y="0"/>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C8A52472-8DCA-EFF5-13C4-C7366780F8E9}"/>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F49083E5-080F-8F9B-4DAF-DD9933A2C38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6584811-C67B-9465-56C6-29BA0694DA64}"/>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4569438E-9480-53D5-CBE9-607C8F048E99}"/>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95FE91B9-B572-FFCD-331F-6B3147B42B1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30E8210-3DED-6BFC-5440-4AA6B778630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AB4DF70-D9DD-4D76-7E6B-5FBB55459425}"/>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949A44-9F1E-158E-0CC3-E34765F3DC6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5AF1EFB7-073E-760D-C22F-AB4137867A01}"/>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CA8CEDA-644B-37B5-BE38-713F2099256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5" name="Rectángulo 24">
            <a:extLst>
              <a:ext uri="{FF2B5EF4-FFF2-40B4-BE49-F238E27FC236}">
                <a16:creationId xmlns:a16="http://schemas.microsoft.com/office/drawing/2014/main" id="{BD074636-EA58-4429-8C0E-56AE1E024E70}"/>
              </a:ext>
            </a:extLst>
          </p:cNvPr>
          <p:cNvSpPr/>
          <p:nvPr/>
        </p:nvSpPr>
        <p:spPr>
          <a:xfrm>
            <a:off x="64321" y="4114787"/>
            <a:ext cx="2360518" cy="350417"/>
          </a:xfrm>
          <a:prstGeom prst="rect">
            <a:avLst/>
          </a:prstGeom>
          <a:noFill/>
          <a:ln/>
        </p:spPr>
        <p:txBody>
          <a:bodyPr wrap="none" lIns="0" tIns="0" rIns="0" bIns="0" rtlCol="0" anchor="t"/>
          <a:lstStyle/>
          <a:p>
            <a:pPr>
              <a:lnSpc>
                <a:spcPts val="2125"/>
              </a:lnSpc>
            </a:pPr>
            <a:r>
              <a:rPr lang="es-ES" sz="4800" b="1" u="sng">
                <a:solidFill>
                  <a:srgbClr val="2C6756"/>
                </a:solidFill>
                <a:latin typeface="Calibri (Cuerpo)"/>
                <a:ea typeface="Nunito Sans Bold" pitchFamily="34" charset="-122"/>
              </a:rPr>
              <a:t> LEARN WATCHING </a:t>
            </a:r>
          </a:p>
        </p:txBody>
      </p:sp>
      <p:sp>
        <p:nvSpPr>
          <p:cNvPr id="2" name="Rectangle 2">
            <a:extLst>
              <a:ext uri="{FF2B5EF4-FFF2-40B4-BE49-F238E27FC236}">
                <a16:creationId xmlns:a16="http://schemas.microsoft.com/office/drawing/2014/main" id="{40D673C2-B640-4ABF-A243-B6E33E85DE2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3" name="Elementos multimedia en línea 2" title="Decoding your food label">
            <a:hlinkClick r:id="" action="ppaction://media"/>
            <a:extLst>
              <a:ext uri="{FF2B5EF4-FFF2-40B4-BE49-F238E27FC236}">
                <a16:creationId xmlns:a16="http://schemas.microsoft.com/office/drawing/2014/main" id="{C4A7388A-063B-4944-8154-7C83ABDBEF74}"/>
              </a:ext>
            </a:extLst>
          </p:cNvPr>
          <p:cNvPicPr>
            <a:picLocks noRot="1" noChangeAspect="1"/>
          </p:cNvPicPr>
          <p:nvPr>
            <a:videoFile r:link="rId1"/>
          </p:nvPr>
        </p:nvPicPr>
        <p:blipFill>
          <a:blip r:embed="rId3"/>
          <a:stretch>
            <a:fillRect/>
          </a:stretch>
        </p:blipFill>
        <p:spPr>
          <a:xfrm>
            <a:off x="5621500" y="152801"/>
            <a:ext cx="6269123" cy="3526382"/>
          </a:xfrm>
          <a:prstGeom prst="rect">
            <a:avLst/>
          </a:prstGeom>
        </p:spPr>
      </p:pic>
    </p:spTree>
    <p:extLst>
      <p:ext uri="{BB962C8B-B14F-4D97-AF65-F5344CB8AC3E}">
        <p14:creationId xmlns:p14="http://schemas.microsoft.com/office/powerpoint/2010/main" val="476830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19019" y="384339"/>
            <a:ext cx="2185789" cy="273149"/>
          </a:xfrm>
          <a:prstGeom prst="rect">
            <a:avLst/>
          </a:prstGeom>
          <a:noFill/>
          <a:ln/>
        </p:spPr>
        <p:txBody>
          <a:bodyPr wrap="none" lIns="0" tIns="0" rIns="0" bIns="0" rtlCol="0" anchor="t"/>
          <a:lstStyle/>
          <a:p>
            <a:pPr>
              <a:lnSpc>
                <a:spcPts val="2125"/>
              </a:lnSpc>
            </a:pPr>
            <a:r>
              <a:rPr lang="en-US" sz="4800" b="1" u="sng">
                <a:solidFill>
                  <a:srgbClr val="2C6756"/>
                </a:solidFill>
                <a:latin typeface="Calibri (Cuerpo)"/>
                <a:ea typeface="Nunito Sans Bold" pitchFamily="34" charset="-122"/>
                <a:cs typeface="Nunito Sans Bold" pitchFamily="34" charset="-120"/>
              </a:rPr>
              <a:t>If You Want To Know More</a:t>
            </a:r>
            <a:endParaRPr lang="en-US" sz="4800" u="sng">
              <a:solidFill>
                <a:srgbClr val="2C6756"/>
              </a:solidFill>
              <a:latin typeface="Calibri (Cuerpo)"/>
            </a:endParaRPr>
          </a:p>
        </p:txBody>
      </p:sp>
      <p:sp>
        <p:nvSpPr>
          <p:cNvPr id="3" name="Rectángulo 2">
            <a:extLst>
              <a:ext uri="{FF2B5EF4-FFF2-40B4-BE49-F238E27FC236}">
                <a16:creationId xmlns:a16="http://schemas.microsoft.com/office/drawing/2014/main" id="{23BE4E7E-29A6-4D07-AFF3-D518B59AAE91}"/>
              </a:ext>
            </a:extLst>
          </p:cNvPr>
          <p:cNvSpPr/>
          <p:nvPr/>
        </p:nvSpPr>
        <p:spPr>
          <a:xfrm>
            <a:off x="0" y="1377733"/>
            <a:ext cx="7653965" cy="5575052"/>
          </a:xfrm>
          <a:prstGeom prst="rect">
            <a:avLst/>
          </a:prstGeom>
        </p:spPr>
        <p:txBody>
          <a:bodyPr wrap="square">
            <a:spAutoFit/>
          </a:bodyPr>
          <a:lstStyle/>
          <a:p>
            <a:pPr marL="342900" lvl="0" indent="-342900" algn="just">
              <a:lnSpc>
                <a:spcPct val="150000"/>
              </a:lnSpc>
              <a:spcAft>
                <a:spcPts val="0"/>
              </a:spcAft>
              <a:buFont typeface="Courier New" panose="02070309020205020404" pitchFamily="49" charset="0"/>
              <a:buChar char="o"/>
            </a:pPr>
            <a:r>
              <a:rPr lang="en-IE" sz="2400">
                <a:solidFill>
                  <a:srgbClr val="021616"/>
                </a:solidFill>
                <a:latin typeface="Calibri cuerpo"/>
                <a:ea typeface="Times New Roman" panose="02020603050405020304" pitchFamily="18" charset="0"/>
              </a:rPr>
              <a:t>Smith, J., &amp; Taylor, R. (2024). Innovations in plant protein ingredients: Expanding the horizons of meat alternatives. </a:t>
            </a:r>
            <a:r>
              <a:rPr lang="en-IE" sz="2400" i="1">
                <a:solidFill>
                  <a:srgbClr val="021616"/>
                </a:solidFill>
                <a:latin typeface="Calibri cuerpo"/>
                <a:ea typeface="Times New Roman" panose="02020603050405020304" pitchFamily="18" charset="0"/>
              </a:rPr>
              <a:t>Journal of Food Science and Technology</a:t>
            </a:r>
            <a:r>
              <a:rPr lang="en-IE" sz="2400">
                <a:solidFill>
                  <a:srgbClr val="021616"/>
                </a:solidFill>
                <a:latin typeface="Calibri cuerpo"/>
                <a:ea typeface="Times New Roman" panose="02020603050405020304" pitchFamily="18" charset="0"/>
              </a:rPr>
              <a:t>, 59(3), 1410–1423. </a:t>
            </a:r>
            <a:r>
              <a:rPr lang="en-IE" sz="2400" u="sng">
                <a:solidFill>
                  <a:srgbClr val="021616"/>
                </a:solidFill>
                <a:latin typeface="Calibri cuerpo"/>
                <a:ea typeface="Times New Roman" panose="02020603050405020304" pitchFamily="18" charset="0"/>
                <a:hlinkClick r:id="rId3">
                  <a:extLst>
                    <a:ext uri="{A12FA001-AC4F-418D-AE19-62706E023703}">
                      <ahyp:hlinkClr xmlns:ahyp="http://schemas.microsoft.com/office/drawing/2018/hyperlinkcolor" val="tx"/>
                    </a:ext>
                  </a:extLst>
                </a:hlinkClick>
              </a:rPr>
              <a:t>https://doi.org/10.1007/s13197-023-05678-9</a:t>
            </a:r>
            <a:endParaRPr lang="es-ES" sz="2400">
              <a:solidFill>
                <a:srgbClr val="021616"/>
              </a:solidFill>
              <a:latin typeface="Calibri cuerpo"/>
              <a:ea typeface="Times New Roman" panose="02020603050405020304" pitchFamily="18" charset="0"/>
            </a:endParaRPr>
          </a:p>
          <a:p>
            <a:pPr marL="342900" lvl="0" indent="-342900" algn="just">
              <a:lnSpc>
                <a:spcPct val="150000"/>
              </a:lnSpc>
              <a:spcAft>
                <a:spcPts val="0"/>
              </a:spcAft>
              <a:buFont typeface="Courier New" panose="02070309020205020404" pitchFamily="49" charset="0"/>
              <a:buChar char="o"/>
            </a:pPr>
            <a:r>
              <a:rPr lang="en-IE" sz="2400">
                <a:solidFill>
                  <a:srgbClr val="021616"/>
                </a:solidFill>
                <a:latin typeface="Calibri cuerpo"/>
                <a:ea typeface="Times New Roman" panose="02020603050405020304" pitchFamily="18" charset="0"/>
              </a:rPr>
              <a:t>European </a:t>
            </a:r>
            <a:r>
              <a:rPr lang="en-IE" sz="2400">
                <a:solidFill>
                  <a:srgbClr val="021616"/>
                </a:solidFill>
                <a:latin typeface="Calibri cuerpo"/>
              </a:rPr>
              <a:t>Commission. (2024). Plant-based foods and sustainability: Trends and policy implications. Publications Office of the European Union. </a:t>
            </a:r>
            <a:r>
              <a:rPr lang="en-IE" sz="2400">
                <a:solidFill>
                  <a:srgbClr val="021616"/>
                </a:solidFill>
                <a:latin typeface="Calibri cuerpo"/>
                <a:hlinkClick r:id="rId4">
                  <a:extLst>
                    <a:ext uri="{A12FA001-AC4F-418D-AE19-62706E023703}">
                      <ahyp:hlinkClr xmlns:ahyp="http://schemas.microsoft.com/office/drawing/2018/hyperlinkcolor" val="tx"/>
                    </a:ext>
                  </a:extLst>
                </a:hlinkClick>
              </a:rPr>
              <a:t>https://ec.europa.eu/food/sustainability/plant-based-food_en</a:t>
            </a:r>
            <a:endParaRPr lang="es-ES" sz="2400">
              <a:solidFill>
                <a:srgbClr val="021616"/>
              </a:solidFill>
              <a:latin typeface="Calibri cuerpo"/>
            </a:endParaRPr>
          </a:p>
          <a:p>
            <a:pPr marL="342900" lvl="0" indent="-342900" algn="just">
              <a:lnSpc>
                <a:spcPct val="150000"/>
              </a:lnSpc>
              <a:spcAft>
                <a:spcPts val="0"/>
              </a:spcAft>
              <a:buFont typeface="Courier New" panose="02070309020205020404" pitchFamily="49" charset="0"/>
              <a:buChar char="o"/>
            </a:pPr>
            <a:endParaRPr lang="es-ES" sz="2400">
              <a:solidFill>
                <a:srgbClr val="021616"/>
              </a:solidFill>
              <a:effectLst/>
              <a:latin typeface="Calibri cuerpo"/>
              <a:ea typeface="Times New Roman" panose="02020603050405020304" pitchFamily="18" charset="0"/>
            </a:endParaRPr>
          </a:p>
        </p:txBody>
      </p:sp>
      <p:pic>
        <p:nvPicPr>
          <p:cNvPr id="5" name="Imagen 4">
            <a:extLst>
              <a:ext uri="{FF2B5EF4-FFF2-40B4-BE49-F238E27FC236}">
                <a16:creationId xmlns:a16="http://schemas.microsoft.com/office/drawing/2014/main" id="{93B2765A-FEDF-494C-9B06-541A65D0B99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653965" y="1303294"/>
            <a:ext cx="3219450" cy="4393883"/>
          </a:xfrm>
          <a:prstGeom prst="rect">
            <a:avLst/>
          </a:prstGeom>
        </p:spPr>
      </p:pic>
      <p:grpSp>
        <p:nvGrpSpPr>
          <p:cNvPr id="6" name="Group 23">
            <a:extLst>
              <a:ext uri="{FF2B5EF4-FFF2-40B4-BE49-F238E27FC236}">
                <a16:creationId xmlns:a16="http://schemas.microsoft.com/office/drawing/2014/main" id="{B02AFE7F-2B11-493C-ADEC-81DBAD73212C}"/>
              </a:ext>
            </a:extLst>
          </p:cNvPr>
          <p:cNvGrpSpPr/>
          <p:nvPr/>
        </p:nvGrpSpPr>
        <p:grpSpPr>
          <a:xfrm>
            <a:off x="10681634" y="269905"/>
            <a:ext cx="1020523" cy="1782423"/>
            <a:chOff x="4413794" y="4725223"/>
            <a:chExt cx="421607" cy="978622"/>
          </a:xfrm>
        </p:grpSpPr>
        <p:grpSp>
          <p:nvGrpSpPr>
            <p:cNvPr id="7" name="Graphic 2">
              <a:extLst>
                <a:ext uri="{FF2B5EF4-FFF2-40B4-BE49-F238E27FC236}">
                  <a16:creationId xmlns:a16="http://schemas.microsoft.com/office/drawing/2014/main" id="{C5DDD98B-B605-42CD-899F-A610A1AEF5E2}"/>
                </a:ext>
              </a:extLst>
            </p:cNvPr>
            <p:cNvGrpSpPr/>
            <p:nvPr/>
          </p:nvGrpSpPr>
          <p:grpSpPr>
            <a:xfrm>
              <a:off x="4413794" y="4757590"/>
              <a:ext cx="421607" cy="535957"/>
              <a:chOff x="4413794" y="4757590"/>
              <a:chExt cx="421607" cy="535957"/>
            </a:xfrm>
            <a:solidFill>
              <a:srgbClr val="75B543"/>
            </a:solidFill>
          </p:grpSpPr>
          <p:sp>
            <p:nvSpPr>
              <p:cNvPr id="15" name="Freeform 15">
                <a:extLst>
                  <a:ext uri="{FF2B5EF4-FFF2-40B4-BE49-F238E27FC236}">
                    <a16:creationId xmlns:a16="http://schemas.microsoft.com/office/drawing/2014/main" id="{92E9CAE3-3DB5-4CE4-A5F8-A75182C21AD5}"/>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16" name="Freeform 16">
                <a:extLst>
                  <a:ext uri="{FF2B5EF4-FFF2-40B4-BE49-F238E27FC236}">
                    <a16:creationId xmlns:a16="http://schemas.microsoft.com/office/drawing/2014/main" id="{DF165936-EA75-4699-B381-F81C80A2A064}"/>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8" name="Graphic 2">
              <a:extLst>
                <a:ext uri="{FF2B5EF4-FFF2-40B4-BE49-F238E27FC236}">
                  <a16:creationId xmlns:a16="http://schemas.microsoft.com/office/drawing/2014/main" id="{1CF431D9-F7EF-4F5E-B2EF-865300337827}"/>
                </a:ext>
              </a:extLst>
            </p:cNvPr>
            <p:cNvGrpSpPr/>
            <p:nvPr/>
          </p:nvGrpSpPr>
          <p:grpSpPr>
            <a:xfrm>
              <a:off x="4539076" y="4725223"/>
              <a:ext cx="126381" cy="222760"/>
              <a:chOff x="4539076" y="4725223"/>
              <a:chExt cx="126381" cy="222760"/>
            </a:xfrm>
            <a:solidFill>
              <a:srgbClr val="81CCB2"/>
            </a:solidFill>
          </p:grpSpPr>
          <p:sp>
            <p:nvSpPr>
              <p:cNvPr id="11" name="Freeform 7">
                <a:extLst>
                  <a:ext uri="{FF2B5EF4-FFF2-40B4-BE49-F238E27FC236}">
                    <a16:creationId xmlns:a16="http://schemas.microsoft.com/office/drawing/2014/main" id="{B8129D1F-8CDE-4879-A44D-253ECC86583B}"/>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12" name="Freeform 8">
                <a:extLst>
                  <a:ext uri="{FF2B5EF4-FFF2-40B4-BE49-F238E27FC236}">
                    <a16:creationId xmlns:a16="http://schemas.microsoft.com/office/drawing/2014/main" id="{B2DC6889-EBC8-463F-B271-369EE97FE4FA}"/>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13" name="Freeform 9">
                <a:extLst>
                  <a:ext uri="{FF2B5EF4-FFF2-40B4-BE49-F238E27FC236}">
                    <a16:creationId xmlns:a16="http://schemas.microsoft.com/office/drawing/2014/main" id="{3194CB82-ABD8-4E95-B482-1AE6A0465383}"/>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14" name="Freeform 10">
                <a:extLst>
                  <a:ext uri="{FF2B5EF4-FFF2-40B4-BE49-F238E27FC236}">
                    <a16:creationId xmlns:a16="http://schemas.microsoft.com/office/drawing/2014/main" id="{88ED53B1-FE74-4685-860D-91A825F238C3}"/>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9" name="Freeform 4">
              <a:extLst>
                <a:ext uri="{FF2B5EF4-FFF2-40B4-BE49-F238E27FC236}">
                  <a16:creationId xmlns:a16="http://schemas.microsoft.com/office/drawing/2014/main" id="{15D6B9B1-525E-4A1C-A7E8-B81361EED0C0}"/>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10" name="Freeform 5">
              <a:extLst>
                <a:ext uri="{FF2B5EF4-FFF2-40B4-BE49-F238E27FC236}">
                  <a16:creationId xmlns:a16="http://schemas.microsoft.com/office/drawing/2014/main" id="{B062EF64-8BAE-492B-B963-DC07EC0A313A}"/>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4039708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254756" y="2227897"/>
            <a:ext cx="6998403" cy="2942484"/>
          </a:xfrm>
        </p:spPr>
        <p:txBody>
          <a:bodyPr lIns="91440" tIns="45720" rIns="91440" bIns="45720" anchor="t">
            <a:noAutofit/>
          </a:bodyPr>
          <a:lstStyle/>
          <a:p>
            <a:r>
              <a:rPr lang="en-GB" b="1" dirty="0"/>
              <a:t>Nutrition: Clinical </a:t>
            </a:r>
          </a:p>
          <a:p>
            <a:r>
              <a:rPr lang="en-GB" b="1" dirty="0"/>
              <a:t>Training on Gaps &amp; Opportunities in Plant-based Diets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7107704" y="806817"/>
            <a:ext cx="2066906" cy="583200"/>
          </a:xfrm>
        </p:spPr>
        <p:txBody>
          <a:bodyPr/>
          <a:lstStyle/>
          <a:p>
            <a:r>
              <a:rPr lang="en-US"/>
              <a:t>05</a:t>
            </a:r>
          </a:p>
        </p:txBody>
      </p:sp>
      <p:pic>
        <p:nvPicPr>
          <p:cNvPr id="6" name="Imagen 5" descr="Una bandeja con alimentos y bebidas&#10;&#10;El contenido generado por IA puede ser incorrecto.">
            <a:extLst>
              <a:ext uri="{FF2B5EF4-FFF2-40B4-BE49-F238E27FC236}">
                <a16:creationId xmlns:a16="http://schemas.microsoft.com/office/drawing/2014/main" id="{27C41F28-DAE4-4707-AC65-C0ACE729D85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100" y="2227897"/>
            <a:ext cx="5252697" cy="2402205"/>
          </a:xfrm>
          <a:prstGeom prst="rect">
            <a:avLst/>
          </a:prstGeom>
          <a:noFill/>
        </p:spPr>
      </p:pic>
    </p:spTree>
    <p:extLst>
      <p:ext uri="{BB962C8B-B14F-4D97-AF65-F5344CB8AC3E}">
        <p14:creationId xmlns:p14="http://schemas.microsoft.com/office/powerpoint/2010/main" val="10328924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261E2-36A0-A771-2C4F-84C3681878FE}"/>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1934EBA3-52B8-D219-83AD-0B976173FDF0}"/>
              </a:ext>
            </a:extLst>
          </p:cNvPr>
          <p:cNvGrpSpPr/>
          <p:nvPr/>
        </p:nvGrpSpPr>
        <p:grpSpPr>
          <a:xfrm>
            <a:off x="118411" y="1384594"/>
            <a:ext cx="1487826" cy="1083162"/>
            <a:chOff x="3400450" y="986392"/>
            <a:chExt cx="1487826" cy="1083162"/>
          </a:xfrm>
          <a:solidFill>
            <a:srgbClr val="75B543"/>
          </a:solidFill>
        </p:grpSpPr>
        <p:sp>
          <p:nvSpPr>
            <p:cNvPr id="15" name="Freeform 14">
              <a:extLst>
                <a:ext uri="{FF2B5EF4-FFF2-40B4-BE49-F238E27FC236}">
                  <a16:creationId xmlns:a16="http://schemas.microsoft.com/office/drawing/2014/main" id="{524B00EC-0FCC-6CC5-0D57-362B9CE4E0F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3F98ACB-11A6-BB86-63C5-089761CF4D3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C6756"/>
            </a:solidFill>
            <a:ln w="8971"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99209303-C80D-03DB-874F-5F496B7D68E8}"/>
              </a:ext>
            </a:extLst>
          </p:cNvPr>
          <p:cNvGrpSpPr/>
          <p:nvPr/>
        </p:nvGrpSpPr>
        <p:grpSpPr>
          <a:xfrm>
            <a:off x="10671387" y="3555031"/>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A9534350-D804-D8F6-540C-9C369A750646}"/>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AF4D4C62-E1F3-EAFE-A764-16C8C625C270}"/>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BF596CE-E1BB-D06A-8D47-B823CCE7FAF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F151D03D-97FF-50E0-6F15-B1056720625F}"/>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0C31CA87-B4BD-C10D-62C3-C3FD3F7CF38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F8B617-B7CB-9107-7AED-B86F81B5384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0DDB59-0A32-33A8-FA56-80CF9E5D351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900858F-6C59-4ECB-32D2-CC63F3EE3C38}"/>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273154C2-E5FE-7B4C-E825-88FFAD0B083A}"/>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B2504E-A6B2-EC9F-CA4C-8835133C04B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43" name="Text 0">
            <a:extLst>
              <a:ext uri="{FF2B5EF4-FFF2-40B4-BE49-F238E27FC236}">
                <a16:creationId xmlns:a16="http://schemas.microsoft.com/office/drawing/2014/main" id="{5DB32C5B-C5C5-466F-A8BF-42EE52660E8F}"/>
              </a:ext>
            </a:extLst>
          </p:cNvPr>
          <p:cNvSpPr/>
          <p:nvPr/>
        </p:nvSpPr>
        <p:spPr>
          <a:xfrm>
            <a:off x="718475" y="543776"/>
            <a:ext cx="5204917" cy="516732"/>
          </a:xfrm>
          <a:prstGeom prst="rect">
            <a:avLst/>
          </a:prstGeom>
          <a:noFill/>
          <a:ln/>
        </p:spPr>
        <p:txBody>
          <a:bodyPr wrap="none" lIns="0" tIns="0" rIns="0" bIns="0" rtlCol="0" anchor="t"/>
          <a:lstStyle/>
          <a:p>
            <a:pPr algn="just">
              <a:lnSpc>
                <a:spcPts val="4042"/>
              </a:lnSpc>
            </a:pPr>
            <a:r>
              <a:rPr lang="en-US" sz="2800" b="1">
                <a:solidFill>
                  <a:srgbClr val="2C6756"/>
                </a:solidFill>
                <a:ea typeface="Nunito Sans Bold" pitchFamily="34" charset="-122"/>
              </a:rPr>
              <a:t>Learning</a:t>
            </a:r>
            <a:r>
              <a:rPr lang="en-US" sz="2200" b="1">
                <a:solidFill>
                  <a:srgbClr val="333333"/>
                </a:solidFill>
                <a:ea typeface="Nunito Sans Bold" pitchFamily="34" charset="-122"/>
              </a:rPr>
              <a:t> </a:t>
            </a:r>
            <a:r>
              <a:rPr lang="en-US" sz="2800" b="1">
                <a:solidFill>
                  <a:srgbClr val="2C6756"/>
                </a:solidFill>
                <a:ea typeface="Nunito Sans Bold" pitchFamily="34" charset="-122"/>
              </a:rPr>
              <a:t>Journey Overview</a:t>
            </a:r>
          </a:p>
        </p:txBody>
      </p:sp>
      <p:sp>
        <p:nvSpPr>
          <p:cNvPr id="2" name="Rectángulo 1">
            <a:extLst>
              <a:ext uri="{FF2B5EF4-FFF2-40B4-BE49-F238E27FC236}">
                <a16:creationId xmlns:a16="http://schemas.microsoft.com/office/drawing/2014/main" id="{7FF3FECA-79F0-4EBC-AFD8-1AFB5991E306}"/>
              </a:ext>
            </a:extLst>
          </p:cNvPr>
          <p:cNvSpPr/>
          <p:nvPr/>
        </p:nvSpPr>
        <p:spPr>
          <a:xfrm>
            <a:off x="118411" y="1624782"/>
            <a:ext cx="5804981" cy="4610365"/>
          </a:xfrm>
          <a:prstGeom prst="rect">
            <a:avLst/>
          </a:prstGeom>
        </p:spPr>
        <p:txBody>
          <a:bodyPr wrap="square">
            <a:spAutoFit/>
          </a:bodyPr>
          <a:lstStyle/>
          <a:p>
            <a:pPr algn="just">
              <a:lnSpc>
                <a:spcPct val="150000"/>
              </a:lnSpc>
              <a:spcAft>
                <a:spcPts val="0"/>
              </a:spcAft>
            </a:pPr>
            <a:r>
              <a:rPr lang="en-IE" sz="2200">
                <a:solidFill>
                  <a:schemeClr val="bg1"/>
                </a:solidFill>
                <a:latin typeface="Calibri cuerpo"/>
                <a:ea typeface="Calibri" panose="020F0502020204030204" pitchFamily="34" charset="0"/>
                <a:cs typeface="Calibri" panose="020F0502020204030204" pitchFamily="34" charset="0"/>
              </a:rPr>
              <a:t>Equip clinical staff to identify nutritional deficiencies and assess dietary patterns in patients following plant-based diets, considering the impact of processing methods like HHP, sprouting, and fermentation on nutrient bioavailability. Develop evidence-based skills to recommend balanced, tailored plant-based nutrition strategies for diverse patient needs and clinical conditions. </a:t>
            </a:r>
            <a:endParaRPr lang="es-ES" sz="2200">
              <a:solidFill>
                <a:schemeClr val="bg1"/>
              </a:solidFill>
              <a:effectLst/>
              <a:latin typeface="Calibri cuerpo"/>
              <a:ea typeface="Calibri" panose="020F0502020204030204" pitchFamily="34" charset="0"/>
              <a:cs typeface="Times New Roman" panose="02020603050405020304" pitchFamily="18" charset="0"/>
            </a:endParaRPr>
          </a:p>
        </p:txBody>
      </p:sp>
      <p:pic>
        <p:nvPicPr>
          <p:cNvPr id="29" name="Image 0" descr="preencoded.png">
            <a:extLst>
              <a:ext uri="{FF2B5EF4-FFF2-40B4-BE49-F238E27FC236}">
                <a16:creationId xmlns:a16="http://schemas.microsoft.com/office/drawing/2014/main" id="{D9652826-4ED7-41B2-AA50-B9972368C77B}"/>
              </a:ext>
            </a:extLst>
          </p:cNvPr>
          <p:cNvPicPr>
            <a:picLocks noChangeAspect="1"/>
          </p:cNvPicPr>
          <p:nvPr/>
        </p:nvPicPr>
        <p:blipFill>
          <a:blip r:embed="rId2"/>
          <a:stretch>
            <a:fillRect/>
          </a:stretch>
        </p:blipFill>
        <p:spPr>
          <a:xfrm>
            <a:off x="7523673" y="543776"/>
            <a:ext cx="3666823" cy="5500235"/>
          </a:xfrm>
          <a:prstGeom prst="rect">
            <a:avLst/>
          </a:prstGeom>
        </p:spPr>
      </p:pic>
    </p:spTree>
    <p:extLst>
      <p:ext uri="{BB962C8B-B14F-4D97-AF65-F5344CB8AC3E}">
        <p14:creationId xmlns:p14="http://schemas.microsoft.com/office/powerpoint/2010/main" val="22694797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EFB4D01-16BF-44F0-9594-07820F6C8C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36"/>
          <a:stretch/>
        </p:blipFill>
        <p:spPr bwMode="auto">
          <a:xfrm>
            <a:off x="2191657" y="240407"/>
            <a:ext cx="9650696" cy="6445031"/>
          </a:xfrm>
          <a:prstGeom prst="rect">
            <a:avLst/>
          </a:prstGeom>
          <a:noFill/>
          <a:extLst>
            <a:ext uri="{909E8E84-426E-40DD-AFC4-6F175D3DCCD1}">
              <a14:hiddenFill xmlns:a14="http://schemas.microsoft.com/office/drawing/2010/main">
                <a:solidFill>
                  <a:srgbClr val="FFFFFF"/>
                </a:solidFill>
              </a14:hiddenFill>
            </a:ext>
          </a:extLst>
        </p:spPr>
      </p:pic>
      <p:sp>
        <p:nvSpPr>
          <p:cNvPr id="5" name="Text 0">
            <a:extLst>
              <a:ext uri="{FF2B5EF4-FFF2-40B4-BE49-F238E27FC236}">
                <a16:creationId xmlns:a16="http://schemas.microsoft.com/office/drawing/2014/main" id="{D8281E99-E9DD-4FF6-B625-F6A50DB609B0}"/>
              </a:ext>
            </a:extLst>
          </p:cNvPr>
          <p:cNvSpPr/>
          <p:nvPr/>
        </p:nvSpPr>
        <p:spPr>
          <a:xfrm>
            <a:off x="349647" y="240407"/>
            <a:ext cx="2185789" cy="273149"/>
          </a:xfrm>
          <a:prstGeom prst="rect">
            <a:avLst/>
          </a:prstGeom>
          <a:noFill/>
          <a:ln/>
        </p:spPr>
        <p:txBody>
          <a:bodyPr wrap="none" lIns="0" tIns="0" rIns="0" bIns="0" rtlCol="0" anchor="t"/>
          <a:lstStyle/>
          <a:p>
            <a:pPr>
              <a:lnSpc>
                <a:spcPts val="4042"/>
              </a:lnSpc>
            </a:pPr>
            <a:r>
              <a:rPr lang="en-US" sz="4800" b="1" u="sng">
                <a:solidFill>
                  <a:srgbClr val="2C6756"/>
                </a:solidFill>
                <a:ea typeface="Nunito Sans Bold" pitchFamily="34" charset="-122"/>
              </a:rPr>
              <a:t>GLOSSARY</a:t>
            </a:r>
          </a:p>
        </p:txBody>
      </p:sp>
    </p:spTree>
    <p:extLst>
      <p:ext uri="{BB962C8B-B14F-4D97-AF65-F5344CB8AC3E}">
        <p14:creationId xmlns:p14="http://schemas.microsoft.com/office/powerpoint/2010/main" val="2650874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70A1FB72-DA81-4D3A-A08C-84D04E7E54E8}"/>
              </a:ext>
            </a:extLst>
          </p:cNvPr>
          <p:cNvSpPr/>
          <p:nvPr/>
        </p:nvSpPr>
        <p:spPr>
          <a:xfrm>
            <a:off x="352961" y="19329"/>
            <a:ext cx="7538680" cy="585549"/>
          </a:xfrm>
          <a:prstGeom prst="rect">
            <a:avLst/>
          </a:prstGeom>
          <a:noFill/>
          <a:ln/>
        </p:spPr>
        <p:txBody>
          <a:bodyPr wrap="none" lIns="0" tIns="0" rIns="0" bIns="0" rtlCol="0" anchor="t"/>
          <a:lstStyle/>
          <a:p>
            <a:pPr marL="0" indent="0" algn="l">
              <a:lnSpc>
                <a:spcPts val="4600"/>
              </a:lnSpc>
              <a:buNone/>
            </a:pPr>
            <a:r>
              <a:rPr lang="en-US" sz="3600" b="1">
                <a:solidFill>
                  <a:srgbClr val="75B543"/>
                </a:solidFill>
                <a:ea typeface="Nunito Sans Bold" pitchFamily="34" charset="-122"/>
              </a:rPr>
              <a:t>Plant-Based in Clinical Scenarios</a:t>
            </a:r>
          </a:p>
        </p:txBody>
      </p:sp>
      <p:pic>
        <p:nvPicPr>
          <p:cNvPr id="3" name="Image 1" descr="preencoded.png">
            <a:extLst>
              <a:ext uri="{FF2B5EF4-FFF2-40B4-BE49-F238E27FC236}">
                <a16:creationId xmlns:a16="http://schemas.microsoft.com/office/drawing/2014/main" id="{B31E28A8-18AD-45C7-9017-8770360643FC}"/>
              </a:ext>
            </a:extLst>
          </p:cNvPr>
          <p:cNvPicPr>
            <a:picLocks noChangeAspect="1"/>
          </p:cNvPicPr>
          <p:nvPr/>
        </p:nvPicPr>
        <p:blipFill>
          <a:blip r:embed="rId2"/>
          <a:stretch>
            <a:fillRect/>
          </a:stretch>
        </p:blipFill>
        <p:spPr>
          <a:xfrm>
            <a:off x="441861" y="803474"/>
            <a:ext cx="954990" cy="1679019"/>
          </a:xfrm>
          <a:prstGeom prst="rect">
            <a:avLst/>
          </a:prstGeom>
        </p:spPr>
      </p:pic>
      <p:sp>
        <p:nvSpPr>
          <p:cNvPr id="4" name="Text 1">
            <a:extLst>
              <a:ext uri="{FF2B5EF4-FFF2-40B4-BE49-F238E27FC236}">
                <a16:creationId xmlns:a16="http://schemas.microsoft.com/office/drawing/2014/main" id="{75EE7575-7DAA-41B9-ABDA-5F2EBABD8C92}"/>
              </a:ext>
            </a:extLst>
          </p:cNvPr>
          <p:cNvSpPr/>
          <p:nvPr/>
        </p:nvSpPr>
        <p:spPr>
          <a:xfrm>
            <a:off x="1566049" y="990759"/>
            <a:ext cx="2387536" cy="292656"/>
          </a:xfrm>
          <a:prstGeom prst="rect">
            <a:avLst/>
          </a:prstGeom>
          <a:noFill/>
          <a:ln/>
        </p:spPr>
        <p:txBody>
          <a:bodyPr wrap="none" lIns="0" tIns="0" rIns="0" bIns="0" rtlCol="0" anchor="t"/>
          <a:lstStyle/>
          <a:p>
            <a:pPr marL="0" indent="0" algn="l">
              <a:lnSpc>
                <a:spcPts val="2300"/>
              </a:lnSpc>
              <a:buNone/>
            </a:pPr>
            <a:r>
              <a:rPr lang="en-US" sz="2400" b="1">
                <a:solidFill>
                  <a:srgbClr val="272525"/>
                </a:solidFill>
                <a:latin typeface="Calibri cuerpo"/>
                <a:ea typeface="Inter Bold" pitchFamily="34" charset="-122"/>
                <a:cs typeface="Inter Bold" pitchFamily="34" charset="-120"/>
              </a:rPr>
              <a:t>Omnivorous Diets</a:t>
            </a:r>
            <a:endParaRPr lang="en-US" sz="2400">
              <a:latin typeface="Calibri cuerpo"/>
            </a:endParaRPr>
          </a:p>
        </p:txBody>
      </p:sp>
      <p:sp>
        <p:nvSpPr>
          <p:cNvPr id="5" name="Text 2">
            <a:extLst>
              <a:ext uri="{FF2B5EF4-FFF2-40B4-BE49-F238E27FC236}">
                <a16:creationId xmlns:a16="http://schemas.microsoft.com/office/drawing/2014/main" id="{1FF7D484-CDFE-4453-BCF0-634A85B2E067}"/>
              </a:ext>
            </a:extLst>
          </p:cNvPr>
          <p:cNvSpPr/>
          <p:nvPr/>
        </p:nvSpPr>
        <p:spPr>
          <a:xfrm>
            <a:off x="1566048" y="1395810"/>
            <a:ext cx="6852237" cy="899398"/>
          </a:xfrm>
          <a:prstGeom prst="rect">
            <a:avLst/>
          </a:prstGeom>
          <a:noFill/>
          <a:ln/>
        </p:spPr>
        <p:txBody>
          <a:bodyPr wrap="square" lIns="0" tIns="0" rIns="0" bIns="0" rtlCol="0" anchor="t"/>
          <a:lstStyle/>
          <a:p>
            <a:pPr marL="0" indent="0" algn="l">
              <a:lnSpc>
                <a:spcPts val="2350"/>
              </a:lnSpc>
              <a:buNone/>
            </a:pPr>
            <a:r>
              <a:rPr lang="en-US" sz="2400">
                <a:solidFill>
                  <a:srgbClr val="272525"/>
                </a:solidFill>
                <a:latin typeface="Calibri cuerpo"/>
                <a:ea typeface="Inter" pitchFamily="34" charset="-122"/>
                <a:cs typeface="Inter" pitchFamily="34" charset="-120"/>
              </a:rPr>
              <a:t>Plant-based products improve nutritional quality by increasing fiber, antioxidants, and unsaturated fats while reducing saturated fat and cholesterol.</a:t>
            </a:r>
            <a:endParaRPr lang="en-US" sz="2400">
              <a:latin typeface="Calibri cuerpo"/>
            </a:endParaRPr>
          </a:p>
        </p:txBody>
      </p:sp>
      <p:pic>
        <p:nvPicPr>
          <p:cNvPr id="6" name="Image 2" descr="preencoded.png">
            <a:extLst>
              <a:ext uri="{FF2B5EF4-FFF2-40B4-BE49-F238E27FC236}">
                <a16:creationId xmlns:a16="http://schemas.microsoft.com/office/drawing/2014/main" id="{8214034B-78FF-4E7D-B1B3-6D8ACD6CE1BE}"/>
              </a:ext>
            </a:extLst>
          </p:cNvPr>
          <p:cNvPicPr>
            <a:picLocks noChangeAspect="1"/>
          </p:cNvPicPr>
          <p:nvPr/>
        </p:nvPicPr>
        <p:blipFill>
          <a:blip r:embed="rId3"/>
          <a:stretch>
            <a:fillRect/>
          </a:stretch>
        </p:blipFill>
        <p:spPr>
          <a:xfrm>
            <a:off x="441861" y="2482493"/>
            <a:ext cx="954990" cy="1379220"/>
          </a:xfrm>
          <a:prstGeom prst="rect">
            <a:avLst/>
          </a:prstGeom>
        </p:spPr>
      </p:pic>
      <p:sp>
        <p:nvSpPr>
          <p:cNvPr id="7" name="Text 3">
            <a:extLst>
              <a:ext uri="{FF2B5EF4-FFF2-40B4-BE49-F238E27FC236}">
                <a16:creationId xmlns:a16="http://schemas.microsoft.com/office/drawing/2014/main" id="{DC991789-C80B-46CA-A34C-484FD2EA0D43}"/>
              </a:ext>
            </a:extLst>
          </p:cNvPr>
          <p:cNvSpPr/>
          <p:nvPr/>
        </p:nvSpPr>
        <p:spPr>
          <a:xfrm>
            <a:off x="1566048" y="2669778"/>
            <a:ext cx="3226139" cy="292656"/>
          </a:xfrm>
          <a:prstGeom prst="rect">
            <a:avLst/>
          </a:prstGeom>
          <a:noFill/>
          <a:ln/>
        </p:spPr>
        <p:txBody>
          <a:bodyPr wrap="none" lIns="0" tIns="0" rIns="0" bIns="0" rtlCol="0" anchor="t"/>
          <a:lstStyle/>
          <a:p>
            <a:pPr marL="0" indent="0" algn="l">
              <a:lnSpc>
                <a:spcPts val="2300"/>
              </a:lnSpc>
              <a:buNone/>
            </a:pPr>
            <a:r>
              <a:rPr lang="en-US" sz="2400" b="1">
                <a:solidFill>
                  <a:srgbClr val="272525"/>
                </a:solidFill>
                <a:latin typeface="Calibri cuerpo"/>
                <a:ea typeface="Inter Bold" pitchFamily="34" charset="-122"/>
                <a:cs typeface="Inter Bold" pitchFamily="34" charset="-120"/>
              </a:rPr>
              <a:t>Vegetarian and Vegan Diets</a:t>
            </a:r>
            <a:endParaRPr lang="en-US" sz="2400">
              <a:latin typeface="Calibri cuerpo"/>
            </a:endParaRPr>
          </a:p>
        </p:txBody>
      </p:sp>
      <p:sp>
        <p:nvSpPr>
          <p:cNvPr id="8" name="Text 4">
            <a:extLst>
              <a:ext uri="{FF2B5EF4-FFF2-40B4-BE49-F238E27FC236}">
                <a16:creationId xmlns:a16="http://schemas.microsoft.com/office/drawing/2014/main" id="{7D46C429-94ED-4C2F-B1FD-5CCAEC495403}"/>
              </a:ext>
            </a:extLst>
          </p:cNvPr>
          <p:cNvSpPr/>
          <p:nvPr/>
        </p:nvSpPr>
        <p:spPr>
          <a:xfrm>
            <a:off x="1566049" y="3074829"/>
            <a:ext cx="6837722" cy="599599"/>
          </a:xfrm>
          <a:prstGeom prst="rect">
            <a:avLst/>
          </a:prstGeom>
          <a:noFill/>
          <a:ln/>
        </p:spPr>
        <p:txBody>
          <a:bodyPr wrap="square" lIns="0" tIns="0" rIns="0" bIns="0" rtlCol="0" anchor="t"/>
          <a:lstStyle/>
          <a:p>
            <a:pPr marL="0" indent="0" algn="l">
              <a:lnSpc>
                <a:spcPts val="2350"/>
              </a:lnSpc>
              <a:buNone/>
            </a:pPr>
            <a:r>
              <a:rPr lang="en-US" sz="2400">
                <a:solidFill>
                  <a:srgbClr val="272525"/>
                </a:solidFill>
                <a:latin typeface="Calibri cuerpo"/>
                <a:ea typeface="Inter" pitchFamily="34" charset="-122"/>
                <a:cs typeface="Inter" pitchFamily="34" charset="-120"/>
              </a:rPr>
              <a:t>Form the foundation. Proper planning with fortified foods and supplements ensures adequate B12, calcium, vitamin D, and omega-3.</a:t>
            </a:r>
            <a:endParaRPr lang="en-US" sz="2400">
              <a:latin typeface="Calibri cuerpo"/>
            </a:endParaRPr>
          </a:p>
        </p:txBody>
      </p:sp>
      <p:pic>
        <p:nvPicPr>
          <p:cNvPr id="9" name="Image 3" descr="preencoded.png">
            <a:extLst>
              <a:ext uri="{FF2B5EF4-FFF2-40B4-BE49-F238E27FC236}">
                <a16:creationId xmlns:a16="http://schemas.microsoft.com/office/drawing/2014/main" id="{E00FB158-0D3F-4BC2-BAB9-31692AE6C421}"/>
              </a:ext>
            </a:extLst>
          </p:cNvPr>
          <p:cNvPicPr>
            <a:picLocks noChangeAspect="1"/>
          </p:cNvPicPr>
          <p:nvPr/>
        </p:nvPicPr>
        <p:blipFill>
          <a:blip r:embed="rId4"/>
          <a:stretch>
            <a:fillRect/>
          </a:stretch>
        </p:blipFill>
        <p:spPr>
          <a:xfrm>
            <a:off x="441861" y="3861713"/>
            <a:ext cx="954990" cy="1379220"/>
          </a:xfrm>
          <a:prstGeom prst="rect">
            <a:avLst/>
          </a:prstGeom>
        </p:spPr>
      </p:pic>
      <p:sp>
        <p:nvSpPr>
          <p:cNvPr id="10" name="Text 5">
            <a:extLst>
              <a:ext uri="{FF2B5EF4-FFF2-40B4-BE49-F238E27FC236}">
                <a16:creationId xmlns:a16="http://schemas.microsoft.com/office/drawing/2014/main" id="{C94D72AD-5162-4646-B324-50344F0C46B2}"/>
              </a:ext>
            </a:extLst>
          </p:cNvPr>
          <p:cNvSpPr/>
          <p:nvPr/>
        </p:nvSpPr>
        <p:spPr>
          <a:xfrm>
            <a:off x="1566049" y="4048998"/>
            <a:ext cx="3395560" cy="292656"/>
          </a:xfrm>
          <a:prstGeom prst="rect">
            <a:avLst/>
          </a:prstGeom>
          <a:noFill/>
          <a:ln/>
        </p:spPr>
        <p:txBody>
          <a:bodyPr wrap="none" lIns="0" tIns="0" rIns="0" bIns="0" rtlCol="0" anchor="t"/>
          <a:lstStyle/>
          <a:p>
            <a:pPr marL="0" indent="0" algn="l">
              <a:lnSpc>
                <a:spcPts val="2300"/>
              </a:lnSpc>
              <a:buNone/>
            </a:pPr>
            <a:r>
              <a:rPr lang="en-US" sz="2400" b="1">
                <a:solidFill>
                  <a:srgbClr val="272525"/>
                </a:solidFill>
                <a:latin typeface="Calibri cuerpo"/>
                <a:ea typeface="Inter Bold" pitchFamily="34" charset="-122"/>
                <a:cs typeface="Inter Bold" pitchFamily="34" charset="-120"/>
              </a:rPr>
              <a:t>Disease-Related Malnutrition</a:t>
            </a:r>
            <a:endParaRPr lang="en-US" sz="2400">
              <a:latin typeface="Calibri cuerpo"/>
            </a:endParaRPr>
          </a:p>
        </p:txBody>
      </p:sp>
      <p:sp>
        <p:nvSpPr>
          <p:cNvPr id="11" name="Text 6">
            <a:extLst>
              <a:ext uri="{FF2B5EF4-FFF2-40B4-BE49-F238E27FC236}">
                <a16:creationId xmlns:a16="http://schemas.microsoft.com/office/drawing/2014/main" id="{6274C540-2C4B-4DE0-A4AA-F4153E3BA955}"/>
              </a:ext>
            </a:extLst>
          </p:cNvPr>
          <p:cNvSpPr/>
          <p:nvPr/>
        </p:nvSpPr>
        <p:spPr>
          <a:xfrm>
            <a:off x="1566049" y="4454049"/>
            <a:ext cx="6837722" cy="599599"/>
          </a:xfrm>
          <a:prstGeom prst="rect">
            <a:avLst/>
          </a:prstGeom>
          <a:noFill/>
          <a:ln/>
        </p:spPr>
        <p:txBody>
          <a:bodyPr wrap="square" lIns="0" tIns="0" rIns="0" bIns="0" rtlCol="0" anchor="t"/>
          <a:lstStyle/>
          <a:p>
            <a:pPr marL="0" indent="0" algn="l">
              <a:lnSpc>
                <a:spcPts val="2350"/>
              </a:lnSpc>
              <a:buNone/>
            </a:pPr>
            <a:r>
              <a:rPr lang="en-US" sz="2400">
                <a:solidFill>
                  <a:srgbClr val="272525"/>
                </a:solidFill>
                <a:latin typeface="Calibri cuerpo"/>
                <a:ea typeface="Inter" pitchFamily="34" charset="-122"/>
                <a:cs typeface="Inter" pitchFamily="34" charset="-120"/>
              </a:rPr>
              <a:t>Complete oral supplements and protein modules provide essential nutrients for cancer, COPD, heart failure, and frailty patients.</a:t>
            </a:r>
            <a:endParaRPr lang="en-US" sz="2400">
              <a:latin typeface="Calibri cuerpo"/>
            </a:endParaRPr>
          </a:p>
        </p:txBody>
      </p:sp>
      <p:pic>
        <p:nvPicPr>
          <p:cNvPr id="12" name="Image 4" descr="preencoded.png">
            <a:extLst>
              <a:ext uri="{FF2B5EF4-FFF2-40B4-BE49-F238E27FC236}">
                <a16:creationId xmlns:a16="http://schemas.microsoft.com/office/drawing/2014/main" id="{3D2CE779-14B0-40DB-B896-B00E5C8106B9}"/>
              </a:ext>
            </a:extLst>
          </p:cNvPr>
          <p:cNvPicPr>
            <a:picLocks noChangeAspect="1"/>
          </p:cNvPicPr>
          <p:nvPr/>
        </p:nvPicPr>
        <p:blipFill>
          <a:blip r:embed="rId5"/>
          <a:stretch>
            <a:fillRect/>
          </a:stretch>
        </p:blipFill>
        <p:spPr>
          <a:xfrm>
            <a:off x="441861" y="5240933"/>
            <a:ext cx="954990" cy="1379220"/>
          </a:xfrm>
          <a:prstGeom prst="rect">
            <a:avLst/>
          </a:prstGeom>
        </p:spPr>
      </p:pic>
      <p:sp>
        <p:nvSpPr>
          <p:cNvPr id="13" name="Text 7">
            <a:extLst>
              <a:ext uri="{FF2B5EF4-FFF2-40B4-BE49-F238E27FC236}">
                <a16:creationId xmlns:a16="http://schemas.microsoft.com/office/drawing/2014/main" id="{6A4CB78B-B1C9-4B6E-90FB-C35F9E4EB57E}"/>
              </a:ext>
            </a:extLst>
          </p:cNvPr>
          <p:cNvSpPr/>
          <p:nvPr/>
        </p:nvSpPr>
        <p:spPr>
          <a:xfrm>
            <a:off x="1566049" y="5428218"/>
            <a:ext cx="3874208" cy="292656"/>
          </a:xfrm>
          <a:prstGeom prst="rect">
            <a:avLst/>
          </a:prstGeom>
          <a:noFill/>
          <a:ln/>
        </p:spPr>
        <p:txBody>
          <a:bodyPr wrap="none" lIns="0" tIns="0" rIns="0" bIns="0" rtlCol="0" anchor="t"/>
          <a:lstStyle/>
          <a:p>
            <a:pPr marL="0" indent="0" algn="l">
              <a:lnSpc>
                <a:spcPts val="2300"/>
              </a:lnSpc>
              <a:buNone/>
            </a:pPr>
            <a:r>
              <a:rPr lang="en-US" sz="2400" b="1">
                <a:solidFill>
                  <a:srgbClr val="272525"/>
                </a:solidFill>
                <a:latin typeface="Calibri cuerpo"/>
                <a:ea typeface="Inter Bold" pitchFamily="34" charset="-122"/>
                <a:cs typeface="Inter Bold" pitchFamily="34" charset="-120"/>
              </a:rPr>
              <a:t>Obesity and Metabolic Syndrome</a:t>
            </a:r>
            <a:endParaRPr lang="en-US" sz="2400">
              <a:latin typeface="Calibri cuerpo"/>
            </a:endParaRPr>
          </a:p>
        </p:txBody>
      </p:sp>
      <p:sp>
        <p:nvSpPr>
          <p:cNvPr id="14" name="Text 8">
            <a:extLst>
              <a:ext uri="{FF2B5EF4-FFF2-40B4-BE49-F238E27FC236}">
                <a16:creationId xmlns:a16="http://schemas.microsoft.com/office/drawing/2014/main" id="{E07FAF82-0992-413F-8432-17245EFF889E}"/>
              </a:ext>
            </a:extLst>
          </p:cNvPr>
          <p:cNvSpPr/>
          <p:nvPr/>
        </p:nvSpPr>
        <p:spPr>
          <a:xfrm>
            <a:off x="1566049" y="5833269"/>
            <a:ext cx="6837722" cy="599599"/>
          </a:xfrm>
          <a:prstGeom prst="rect">
            <a:avLst/>
          </a:prstGeom>
          <a:noFill/>
          <a:ln/>
        </p:spPr>
        <p:txBody>
          <a:bodyPr wrap="square" lIns="0" tIns="0" rIns="0" bIns="0" rtlCol="0" anchor="t"/>
          <a:lstStyle/>
          <a:p>
            <a:pPr marL="0" indent="0" algn="l">
              <a:lnSpc>
                <a:spcPts val="2350"/>
              </a:lnSpc>
              <a:buNone/>
            </a:pPr>
            <a:r>
              <a:rPr lang="en-US" sz="2400">
                <a:solidFill>
                  <a:srgbClr val="272525"/>
                </a:solidFill>
                <a:latin typeface="Calibri cuerpo"/>
                <a:ea typeface="Inter" pitchFamily="34" charset="-122"/>
                <a:cs typeface="Inter" pitchFamily="34" charset="-120"/>
              </a:rPr>
              <a:t>High fiber and low glycemic index regulate glucose. Phytochemicals reduce inflammation and cardiovascular risk.</a:t>
            </a:r>
            <a:endParaRPr lang="en-US" sz="2400">
              <a:latin typeface="Calibri cuerpo"/>
            </a:endParaRPr>
          </a:p>
        </p:txBody>
      </p:sp>
      <p:grpSp>
        <p:nvGrpSpPr>
          <p:cNvPr id="15" name="Group 23">
            <a:extLst>
              <a:ext uri="{FF2B5EF4-FFF2-40B4-BE49-F238E27FC236}">
                <a16:creationId xmlns:a16="http://schemas.microsoft.com/office/drawing/2014/main" id="{7B12C624-FEE5-4215-BBAC-C6D5EB7A170B}"/>
              </a:ext>
            </a:extLst>
          </p:cNvPr>
          <p:cNvGrpSpPr/>
          <p:nvPr/>
        </p:nvGrpSpPr>
        <p:grpSpPr>
          <a:xfrm>
            <a:off x="10984886" y="4829662"/>
            <a:ext cx="1020523" cy="1782423"/>
            <a:chOff x="4413794" y="4725223"/>
            <a:chExt cx="421607" cy="978622"/>
          </a:xfrm>
        </p:grpSpPr>
        <p:grpSp>
          <p:nvGrpSpPr>
            <p:cNvPr id="16" name="Graphic 2">
              <a:extLst>
                <a:ext uri="{FF2B5EF4-FFF2-40B4-BE49-F238E27FC236}">
                  <a16:creationId xmlns:a16="http://schemas.microsoft.com/office/drawing/2014/main" id="{3F576839-7989-415D-A708-8D64550C17C6}"/>
                </a:ext>
              </a:extLst>
            </p:cNvPr>
            <p:cNvGrpSpPr/>
            <p:nvPr/>
          </p:nvGrpSpPr>
          <p:grpSpPr>
            <a:xfrm>
              <a:off x="4413794" y="4757590"/>
              <a:ext cx="421607" cy="535957"/>
              <a:chOff x="4413794" y="4757590"/>
              <a:chExt cx="421607" cy="535957"/>
            </a:xfrm>
            <a:solidFill>
              <a:srgbClr val="75B543"/>
            </a:solidFill>
          </p:grpSpPr>
          <p:sp>
            <p:nvSpPr>
              <p:cNvPr id="24" name="Freeform 15">
                <a:extLst>
                  <a:ext uri="{FF2B5EF4-FFF2-40B4-BE49-F238E27FC236}">
                    <a16:creationId xmlns:a16="http://schemas.microsoft.com/office/drawing/2014/main" id="{4DBF6906-A48B-4654-8F20-EB64D1D76E75}"/>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25" name="Freeform 16">
                <a:extLst>
                  <a:ext uri="{FF2B5EF4-FFF2-40B4-BE49-F238E27FC236}">
                    <a16:creationId xmlns:a16="http://schemas.microsoft.com/office/drawing/2014/main" id="{E2B44D83-F7CB-4286-840E-F04CAFC9D5E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17" name="Graphic 2">
              <a:extLst>
                <a:ext uri="{FF2B5EF4-FFF2-40B4-BE49-F238E27FC236}">
                  <a16:creationId xmlns:a16="http://schemas.microsoft.com/office/drawing/2014/main" id="{59E56E41-23D6-4A02-833F-D8F488C515E3}"/>
                </a:ext>
              </a:extLst>
            </p:cNvPr>
            <p:cNvGrpSpPr/>
            <p:nvPr/>
          </p:nvGrpSpPr>
          <p:grpSpPr>
            <a:xfrm>
              <a:off x="4539076" y="4725223"/>
              <a:ext cx="126381" cy="222760"/>
              <a:chOff x="4539076" y="4725223"/>
              <a:chExt cx="126381" cy="222760"/>
            </a:xfrm>
            <a:solidFill>
              <a:srgbClr val="81CCB2"/>
            </a:solidFill>
          </p:grpSpPr>
          <p:sp>
            <p:nvSpPr>
              <p:cNvPr id="20" name="Freeform 7">
                <a:extLst>
                  <a:ext uri="{FF2B5EF4-FFF2-40B4-BE49-F238E27FC236}">
                    <a16:creationId xmlns:a16="http://schemas.microsoft.com/office/drawing/2014/main" id="{CCCDA7FF-D549-4C36-ABBC-8D42186B35E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21" name="Freeform 8">
                <a:extLst>
                  <a:ext uri="{FF2B5EF4-FFF2-40B4-BE49-F238E27FC236}">
                    <a16:creationId xmlns:a16="http://schemas.microsoft.com/office/drawing/2014/main" id="{351B28F2-6397-42C3-8507-0158F18F6B3A}"/>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22" name="Freeform 9">
                <a:extLst>
                  <a:ext uri="{FF2B5EF4-FFF2-40B4-BE49-F238E27FC236}">
                    <a16:creationId xmlns:a16="http://schemas.microsoft.com/office/drawing/2014/main" id="{F5474BD0-81F5-4231-93C7-816C5E1F7AA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23" name="Freeform 10">
                <a:extLst>
                  <a:ext uri="{FF2B5EF4-FFF2-40B4-BE49-F238E27FC236}">
                    <a16:creationId xmlns:a16="http://schemas.microsoft.com/office/drawing/2014/main" id="{FF6815DB-7D29-4AB7-A08F-B3DC8ED937E0}"/>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18" name="Freeform 4">
              <a:extLst>
                <a:ext uri="{FF2B5EF4-FFF2-40B4-BE49-F238E27FC236}">
                  <a16:creationId xmlns:a16="http://schemas.microsoft.com/office/drawing/2014/main" id="{F3976D2B-661E-48C5-A249-6F5EBEA5768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19" name="Freeform 5">
              <a:extLst>
                <a:ext uri="{FF2B5EF4-FFF2-40B4-BE49-F238E27FC236}">
                  <a16:creationId xmlns:a16="http://schemas.microsoft.com/office/drawing/2014/main" id="{8670FC90-DF07-4203-95D5-F4B8C3B79C2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576378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594DFC1D-82F3-4C70-A7E3-C989057D4447}"/>
              </a:ext>
            </a:extLst>
          </p:cNvPr>
          <p:cNvSpPr/>
          <p:nvPr/>
        </p:nvSpPr>
        <p:spPr>
          <a:xfrm>
            <a:off x="146090" y="0"/>
            <a:ext cx="5670590" cy="708779"/>
          </a:xfrm>
          <a:prstGeom prst="rect">
            <a:avLst/>
          </a:prstGeom>
          <a:noFill/>
          <a:ln/>
        </p:spPr>
        <p:txBody>
          <a:bodyPr wrap="none" lIns="0" tIns="0" rIns="0" bIns="0" rtlCol="0" anchor="t"/>
          <a:lstStyle/>
          <a:p>
            <a:pPr marL="0" indent="0" algn="l">
              <a:lnSpc>
                <a:spcPts val="5550"/>
              </a:lnSpc>
              <a:buNone/>
            </a:pPr>
            <a:r>
              <a:rPr lang="en-US" sz="3600" b="1">
                <a:solidFill>
                  <a:srgbClr val="75B543"/>
                </a:solidFill>
                <a:ea typeface="Nunito Sans Bold" pitchFamily="34" charset="-122"/>
              </a:rPr>
              <a:t>Balancing the Plate</a:t>
            </a:r>
          </a:p>
        </p:txBody>
      </p:sp>
      <p:sp>
        <p:nvSpPr>
          <p:cNvPr id="3" name="Shape 1">
            <a:extLst>
              <a:ext uri="{FF2B5EF4-FFF2-40B4-BE49-F238E27FC236}">
                <a16:creationId xmlns:a16="http://schemas.microsoft.com/office/drawing/2014/main" id="{09993147-A1C7-4F5F-99B5-EA0269184747}"/>
              </a:ext>
            </a:extLst>
          </p:cNvPr>
          <p:cNvSpPr/>
          <p:nvPr/>
        </p:nvSpPr>
        <p:spPr>
          <a:xfrm>
            <a:off x="146090" y="1048941"/>
            <a:ext cx="30480" cy="5751195"/>
          </a:xfrm>
          <a:prstGeom prst="roundRect">
            <a:avLst>
              <a:gd name="adj" fmla="val 312558"/>
            </a:avLst>
          </a:prstGeom>
          <a:solidFill>
            <a:srgbClr val="C8D7C0"/>
          </a:solidFill>
          <a:ln/>
        </p:spPr>
      </p:sp>
      <p:sp>
        <p:nvSpPr>
          <p:cNvPr id="4" name="Shape 2">
            <a:extLst>
              <a:ext uri="{FF2B5EF4-FFF2-40B4-BE49-F238E27FC236}">
                <a16:creationId xmlns:a16="http://schemas.microsoft.com/office/drawing/2014/main" id="{8DC52F52-6A95-4CA9-A714-B2AA7CBB9F87}"/>
              </a:ext>
            </a:extLst>
          </p:cNvPr>
          <p:cNvSpPr/>
          <p:nvPr/>
        </p:nvSpPr>
        <p:spPr>
          <a:xfrm>
            <a:off x="176570" y="1048941"/>
            <a:ext cx="8160826" cy="2648783"/>
          </a:xfrm>
          <a:prstGeom prst="rect">
            <a:avLst/>
          </a:prstGeom>
          <a:solidFill>
            <a:srgbClr val="E2F1DA"/>
          </a:solidFill>
          <a:ln w="7620">
            <a:solidFill>
              <a:srgbClr val="72BC49"/>
            </a:solidFill>
            <a:prstDash val="solid"/>
          </a:ln>
        </p:spPr>
      </p:sp>
      <p:sp>
        <p:nvSpPr>
          <p:cNvPr id="5" name="Text 3">
            <a:extLst>
              <a:ext uri="{FF2B5EF4-FFF2-40B4-BE49-F238E27FC236}">
                <a16:creationId xmlns:a16="http://schemas.microsoft.com/office/drawing/2014/main" id="{C4B64B7E-3548-4BC2-8CC1-8F9190F5BA54}"/>
              </a:ext>
            </a:extLst>
          </p:cNvPr>
          <p:cNvSpPr/>
          <p:nvPr/>
        </p:nvSpPr>
        <p:spPr>
          <a:xfrm>
            <a:off x="403384" y="1283375"/>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272525"/>
                </a:solidFill>
                <a:latin typeface="Calibri cuerpo"/>
                <a:ea typeface="Inter Bold" pitchFamily="34" charset="-122"/>
                <a:cs typeface="Inter Bold" pitchFamily="34" charset="-120"/>
              </a:rPr>
              <a:t>Strengths</a:t>
            </a:r>
            <a:endParaRPr lang="en-US" sz="2400">
              <a:latin typeface="Calibri cuerpo"/>
            </a:endParaRPr>
          </a:p>
        </p:txBody>
      </p:sp>
      <p:sp>
        <p:nvSpPr>
          <p:cNvPr id="6" name="Text 4">
            <a:extLst>
              <a:ext uri="{FF2B5EF4-FFF2-40B4-BE49-F238E27FC236}">
                <a16:creationId xmlns:a16="http://schemas.microsoft.com/office/drawing/2014/main" id="{DEE79495-B5B0-43C9-A455-8BF4BEE2B38A}"/>
              </a:ext>
            </a:extLst>
          </p:cNvPr>
          <p:cNvSpPr/>
          <p:nvPr/>
        </p:nvSpPr>
        <p:spPr>
          <a:xfrm>
            <a:off x="403384" y="1773793"/>
            <a:ext cx="7095173" cy="362903"/>
          </a:xfrm>
          <a:prstGeom prst="rect">
            <a:avLst/>
          </a:prstGeom>
          <a:noFill/>
          <a:ln/>
        </p:spPr>
        <p:txBody>
          <a:bodyPr wrap="none" lIns="0" tIns="0" rIns="0" bIns="0" rtlCol="0" anchor="t"/>
          <a:lstStyle/>
          <a:p>
            <a:pPr marL="342900" indent="-342900" algn="l">
              <a:lnSpc>
                <a:spcPts val="2850"/>
              </a:lnSpc>
              <a:buSzPct val="100000"/>
              <a:buChar char="•"/>
            </a:pPr>
            <a:r>
              <a:rPr lang="en-US" sz="2400">
                <a:solidFill>
                  <a:srgbClr val="272525"/>
                </a:solidFill>
                <a:latin typeface="Calibri cuerpo"/>
                <a:ea typeface="Inter" pitchFamily="34" charset="-122"/>
                <a:cs typeface="Inter" pitchFamily="34" charset="-120"/>
              </a:rPr>
              <a:t>Low saturated fat and cholesterol; high fiber and antioxidants</a:t>
            </a:r>
            <a:endParaRPr lang="en-US" sz="2400">
              <a:latin typeface="Calibri cuerpo"/>
            </a:endParaRPr>
          </a:p>
        </p:txBody>
      </p:sp>
      <p:sp>
        <p:nvSpPr>
          <p:cNvPr id="7" name="Text 5">
            <a:extLst>
              <a:ext uri="{FF2B5EF4-FFF2-40B4-BE49-F238E27FC236}">
                <a16:creationId xmlns:a16="http://schemas.microsoft.com/office/drawing/2014/main" id="{C99A7AC6-342D-4A13-ACE2-B062484BD1FE}"/>
              </a:ext>
            </a:extLst>
          </p:cNvPr>
          <p:cNvSpPr/>
          <p:nvPr/>
        </p:nvSpPr>
        <p:spPr>
          <a:xfrm>
            <a:off x="403384" y="2215991"/>
            <a:ext cx="7095173" cy="362903"/>
          </a:xfrm>
          <a:prstGeom prst="rect">
            <a:avLst/>
          </a:prstGeom>
          <a:noFill/>
          <a:ln/>
        </p:spPr>
        <p:txBody>
          <a:bodyPr wrap="none" lIns="0" tIns="0" rIns="0" bIns="0" rtlCol="0" anchor="t"/>
          <a:lstStyle/>
          <a:p>
            <a:pPr marL="342900" indent="-342900" algn="l">
              <a:lnSpc>
                <a:spcPts val="2850"/>
              </a:lnSpc>
              <a:buSzPct val="100000"/>
              <a:buChar char="•"/>
            </a:pPr>
            <a:r>
              <a:rPr lang="en-US" sz="2400">
                <a:solidFill>
                  <a:srgbClr val="272525"/>
                </a:solidFill>
                <a:latin typeface="Calibri cuerpo"/>
                <a:ea typeface="Inter" pitchFamily="34" charset="-122"/>
                <a:cs typeface="Inter" pitchFamily="34" charset="-120"/>
              </a:rPr>
              <a:t>Proven benefits in diabetes, obesity, metabolic syndrome</a:t>
            </a:r>
            <a:endParaRPr lang="en-US" sz="2400">
              <a:latin typeface="Calibri cuerpo"/>
            </a:endParaRPr>
          </a:p>
        </p:txBody>
      </p:sp>
      <p:sp>
        <p:nvSpPr>
          <p:cNvPr id="8" name="Text 6">
            <a:extLst>
              <a:ext uri="{FF2B5EF4-FFF2-40B4-BE49-F238E27FC236}">
                <a16:creationId xmlns:a16="http://schemas.microsoft.com/office/drawing/2014/main" id="{E71204D9-0E2D-44FF-A184-AC47DF674266}"/>
              </a:ext>
            </a:extLst>
          </p:cNvPr>
          <p:cNvSpPr/>
          <p:nvPr/>
        </p:nvSpPr>
        <p:spPr>
          <a:xfrm>
            <a:off x="403384" y="2658190"/>
            <a:ext cx="7095173" cy="362903"/>
          </a:xfrm>
          <a:prstGeom prst="rect">
            <a:avLst/>
          </a:prstGeom>
          <a:noFill/>
          <a:ln/>
        </p:spPr>
        <p:txBody>
          <a:bodyPr wrap="none" lIns="0" tIns="0" rIns="0" bIns="0" rtlCol="0" anchor="t"/>
          <a:lstStyle/>
          <a:p>
            <a:pPr marL="342900" indent="-342900" algn="l">
              <a:lnSpc>
                <a:spcPts val="2850"/>
              </a:lnSpc>
              <a:buSzPct val="100000"/>
              <a:buChar char="•"/>
            </a:pPr>
            <a:r>
              <a:rPr lang="en-US" sz="2400">
                <a:solidFill>
                  <a:srgbClr val="272525"/>
                </a:solidFill>
                <a:latin typeface="Calibri cuerpo"/>
                <a:ea typeface="Inter" pitchFamily="34" charset="-122"/>
                <a:cs typeface="Inter" pitchFamily="34" charset="-120"/>
              </a:rPr>
              <a:t>Cultural and ethical adaptability</a:t>
            </a:r>
            <a:endParaRPr lang="en-US" sz="2400">
              <a:latin typeface="Calibri cuerpo"/>
            </a:endParaRPr>
          </a:p>
        </p:txBody>
      </p:sp>
      <p:sp>
        <p:nvSpPr>
          <p:cNvPr id="9" name="Text 7">
            <a:extLst>
              <a:ext uri="{FF2B5EF4-FFF2-40B4-BE49-F238E27FC236}">
                <a16:creationId xmlns:a16="http://schemas.microsoft.com/office/drawing/2014/main" id="{6CCD7384-2D8A-4741-8B94-E2696C09F0F4}"/>
              </a:ext>
            </a:extLst>
          </p:cNvPr>
          <p:cNvSpPr/>
          <p:nvPr/>
        </p:nvSpPr>
        <p:spPr>
          <a:xfrm>
            <a:off x="403384" y="3100388"/>
            <a:ext cx="7095173" cy="362903"/>
          </a:xfrm>
          <a:prstGeom prst="rect">
            <a:avLst/>
          </a:prstGeom>
          <a:noFill/>
          <a:ln/>
        </p:spPr>
        <p:txBody>
          <a:bodyPr wrap="none" lIns="0" tIns="0" rIns="0" bIns="0" rtlCol="0" anchor="t"/>
          <a:lstStyle/>
          <a:p>
            <a:pPr marL="342900" indent="-342900" algn="l">
              <a:lnSpc>
                <a:spcPts val="2850"/>
              </a:lnSpc>
              <a:buSzPct val="100000"/>
              <a:buChar char="•"/>
            </a:pPr>
            <a:r>
              <a:rPr lang="en-US" sz="2400">
                <a:solidFill>
                  <a:srgbClr val="272525"/>
                </a:solidFill>
                <a:latin typeface="Calibri cuerpo"/>
                <a:ea typeface="Inter" pitchFamily="34" charset="-122"/>
                <a:cs typeface="Inter" pitchFamily="34" charset="-120"/>
              </a:rPr>
              <a:t>Lower carbon footprint and resource use</a:t>
            </a:r>
            <a:endParaRPr lang="en-US" sz="2400">
              <a:latin typeface="Calibri cuerpo"/>
            </a:endParaRPr>
          </a:p>
        </p:txBody>
      </p:sp>
      <p:sp>
        <p:nvSpPr>
          <p:cNvPr id="10" name="Shape 8">
            <a:extLst>
              <a:ext uri="{FF2B5EF4-FFF2-40B4-BE49-F238E27FC236}">
                <a16:creationId xmlns:a16="http://schemas.microsoft.com/office/drawing/2014/main" id="{FF36B5BE-FB4D-43BD-A14B-95A18598C9BF}"/>
              </a:ext>
            </a:extLst>
          </p:cNvPr>
          <p:cNvSpPr/>
          <p:nvPr/>
        </p:nvSpPr>
        <p:spPr>
          <a:xfrm>
            <a:off x="176570" y="4151352"/>
            <a:ext cx="8160826" cy="2648783"/>
          </a:xfrm>
          <a:prstGeom prst="rect">
            <a:avLst/>
          </a:prstGeom>
          <a:solidFill>
            <a:srgbClr val="E2F1DA"/>
          </a:solidFill>
          <a:ln w="7620">
            <a:solidFill>
              <a:srgbClr val="C8D7C0"/>
            </a:solidFill>
            <a:prstDash val="solid"/>
          </a:ln>
        </p:spPr>
      </p:sp>
      <p:sp>
        <p:nvSpPr>
          <p:cNvPr id="11" name="Text 9">
            <a:extLst>
              <a:ext uri="{FF2B5EF4-FFF2-40B4-BE49-F238E27FC236}">
                <a16:creationId xmlns:a16="http://schemas.microsoft.com/office/drawing/2014/main" id="{E575126B-DC5E-476C-B1F3-53068343C149}"/>
              </a:ext>
            </a:extLst>
          </p:cNvPr>
          <p:cNvSpPr/>
          <p:nvPr/>
        </p:nvSpPr>
        <p:spPr>
          <a:xfrm>
            <a:off x="403384" y="4385786"/>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272525"/>
                </a:solidFill>
                <a:latin typeface="Calibri cuerpo"/>
                <a:ea typeface="Inter Bold" pitchFamily="34" charset="-122"/>
                <a:cs typeface="Inter Bold" pitchFamily="34" charset="-120"/>
              </a:rPr>
              <a:t>Limitations</a:t>
            </a:r>
            <a:endParaRPr lang="en-US" sz="2400">
              <a:latin typeface="Calibri cuerpo"/>
            </a:endParaRPr>
          </a:p>
        </p:txBody>
      </p:sp>
      <p:sp>
        <p:nvSpPr>
          <p:cNvPr id="12" name="Text 10">
            <a:extLst>
              <a:ext uri="{FF2B5EF4-FFF2-40B4-BE49-F238E27FC236}">
                <a16:creationId xmlns:a16="http://schemas.microsoft.com/office/drawing/2014/main" id="{308FD287-4330-4A7F-BC54-2F3E4834481D}"/>
              </a:ext>
            </a:extLst>
          </p:cNvPr>
          <p:cNvSpPr/>
          <p:nvPr/>
        </p:nvSpPr>
        <p:spPr>
          <a:xfrm>
            <a:off x="403384" y="4876205"/>
            <a:ext cx="7095173" cy="362903"/>
          </a:xfrm>
          <a:prstGeom prst="rect">
            <a:avLst/>
          </a:prstGeom>
          <a:noFill/>
          <a:ln/>
        </p:spPr>
        <p:txBody>
          <a:bodyPr wrap="none" lIns="0" tIns="0" rIns="0" bIns="0" rtlCol="0" anchor="t"/>
          <a:lstStyle/>
          <a:p>
            <a:pPr marL="342900" indent="-342900" algn="l">
              <a:lnSpc>
                <a:spcPts val="2850"/>
              </a:lnSpc>
              <a:buSzPct val="100000"/>
              <a:buChar char="•"/>
            </a:pPr>
            <a:r>
              <a:rPr lang="en-US" sz="2400">
                <a:solidFill>
                  <a:srgbClr val="272525"/>
                </a:solidFill>
                <a:latin typeface="Calibri cuerpo"/>
                <a:ea typeface="Inter" pitchFamily="34" charset="-122"/>
                <a:cs typeface="Inter" pitchFamily="34" charset="-120"/>
              </a:rPr>
              <a:t>Nutrient gaps: B12, D, calcium, iron, zinc, omega-3</a:t>
            </a:r>
            <a:endParaRPr lang="en-US" sz="2400">
              <a:latin typeface="Calibri cuerpo"/>
            </a:endParaRPr>
          </a:p>
        </p:txBody>
      </p:sp>
      <p:sp>
        <p:nvSpPr>
          <p:cNvPr id="13" name="Text 11">
            <a:extLst>
              <a:ext uri="{FF2B5EF4-FFF2-40B4-BE49-F238E27FC236}">
                <a16:creationId xmlns:a16="http://schemas.microsoft.com/office/drawing/2014/main" id="{0498D183-1437-4916-9264-8421F18E1675}"/>
              </a:ext>
            </a:extLst>
          </p:cNvPr>
          <p:cNvSpPr/>
          <p:nvPr/>
        </p:nvSpPr>
        <p:spPr>
          <a:xfrm>
            <a:off x="403384" y="5318403"/>
            <a:ext cx="7095173" cy="362903"/>
          </a:xfrm>
          <a:prstGeom prst="rect">
            <a:avLst/>
          </a:prstGeom>
          <a:noFill/>
          <a:ln/>
        </p:spPr>
        <p:txBody>
          <a:bodyPr wrap="none" lIns="0" tIns="0" rIns="0" bIns="0" rtlCol="0" anchor="t"/>
          <a:lstStyle/>
          <a:p>
            <a:pPr marL="342900" indent="-342900" algn="l">
              <a:lnSpc>
                <a:spcPts val="2850"/>
              </a:lnSpc>
              <a:buSzPct val="100000"/>
              <a:buChar char="•"/>
            </a:pPr>
            <a:r>
              <a:rPr lang="en-US" sz="2400">
                <a:solidFill>
                  <a:srgbClr val="272525"/>
                </a:solidFill>
                <a:latin typeface="Calibri cuerpo"/>
                <a:ea typeface="Inter" pitchFamily="34" charset="-122"/>
                <a:cs typeface="Inter" pitchFamily="34" charset="-120"/>
              </a:rPr>
              <a:t>Variable quality: some ultra-processed with excess sodium</a:t>
            </a:r>
            <a:endParaRPr lang="en-US" sz="2400">
              <a:latin typeface="Calibri cuerpo"/>
            </a:endParaRPr>
          </a:p>
        </p:txBody>
      </p:sp>
      <p:sp>
        <p:nvSpPr>
          <p:cNvPr id="14" name="Text 12">
            <a:extLst>
              <a:ext uri="{FF2B5EF4-FFF2-40B4-BE49-F238E27FC236}">
                <a16:creationId xmlns:a16="http://schemas.microsoft.com/office/drawing/2014/main" id="{285EC266-0560-4934-8502-62498AE2C8FE}"/>
              </a:ext>
            </a:extLst>
          </p:cNvPr>
          <p:cNvSpPr/>
          <p:nvPr/>
        </p:nvSpPr>
        <p:spPr>
          <a:xfrm>
            <a:off x="403384" y="5760601"/>
            <a:ext cx="7095173" cy="362903"/>
          </a:xfrm>
          <a:prstGeom prst="rect">
            <a:avLst/>
          </a:prstGeom>
          <a:noFill/>
          <a:ln/>
        </p:spPr>
        <p:txBody>
          <a:bodyPr wrap="none" lIns="0" tIns="0" rIns="0" bIns="0" rtlCol="0" anchor="t"/>
          <a:lstStyle/>
          <a:p>
            <a:pPr marL="342900" indent="-342900" algn="l">
              <a:lnSpc>
                <a:spcPts val="2850"/>
              </a:lnSpc>
              <a:buSzPct val="100000"/>
              <a:buChar char="•"/>
            </a:pPr>
            <a:r>
              <a:rPr lang="en-US" sz="2400">
                <a:solidFill>
                  <a:srgbClr val="272525"/>
                </a:solidFill>
                <a:latin typeface="Calibri cuerpo"/>
                <a:ea typeface="Inter" pitchFamily="34" charset="-122"/>
                <a:cs typeface="Inter" pitchFamily="34" charset="-120"/>
              </a:rPr>
              <a:t>Higher cost and limited clinical availability</a:t>
            </a:r>
            <a:endParaRPr lang="en-US" sz="2400">
              <a:latin typeface="Calibri cuerpo"/>
            </a:endParaRPr>
          </a:p>
        </p:txBody>
      </p:sp>
      <p:sp>
        <p:nvSpPr>
          <p:cNvPr id="15" name="Text 13">
            <a:extLst>
              <a:ext uri="{FF2B5EF4-FFF2-40B4-BE49-F238E27FC236}">
                <a16:creationId xmlns:a16="http://schemas.microsoft.com/office/drawing/2014/main" id="{3F0822D6-81CA-4D49-8701-E270B3A656A4}"/>
              </a:ext>
            </a:extLst>
          </p:cNvPr>
          <p:cNvSpPr/>
          <p:nvPr/>
        </p:nvSpPr>
        <p:spPr>
          <a:xfrm>
            <a:off x="403384" y="6202799"/>
            <a:ext cx="7095173" cy="362903"/>
          </a:xfrm>
          <a:prstGeom prst="rect">
            <a:avLst/>
          </a:prstGeom>
          <a:noFill/>
          <a:ln/>
        </p:spPr>
        <p:txBody>
          <a:bodyPr wrap="none" lIns="0" tIns="0" rIns="0" bIns="0" rtlCol="0" anchor="t"/>
          <a:lstStyle/>
          <a:p>
            <a:pPr marL="342900" indent="-342900" algn="l">
              <a:lnSpc>
                <a:spcPts val="2850"/>
              </a:lnSpc>
              <a:buSzPct val="100000"/>
              <a:buChar char="•"/>
            </a:pPr>
            <a:r>
              <a:rPr lang="en-US" sz="2400">
                <a:solidFill>
                  <a:srgbClr val="272525"/>
                </a:solidFill>
                <a:latin typeface="Calibri cuerpo"/>
                <a:ea typeface="Inter" pitchFamily="34" charset="-122"/>
                <a:cs typeface="Inter" pitchFamily="34" charset="-120"/>
              </a:rPr>
              <a:t>Insufficient professional training on planning</a:t>
            </a:r>
            <a:endParaRPr lang="en-US" sz="2400">
              <a:latin typeface="Calibri cuerpo"/>
            </a:endParaRPr>
          </a:p>
        </p:txBody>
      </p:sp>
      <p:pic>
        <p:nvPicPr>
          <p:cNvPr id="16" name="Image 0" descr="preencoded.png">
            <a:extLst>
              <a:ext uri="{FF2B5EF4-FFF2-40B4-BE49-F238E27FC236}">
                <a16:creationId xmlns:a16="http://schemas.microsoft.com/office/drawing/2014/main" id="{3850A780-14DE-491E-B644-3EC32DA6A3C7}"/>
              </a:ext>
            </a:extLst>
          </p:cNvPr>
          <p:cNvPicPr>
            <a:picLocks noChangeAspect="1"/>
          </p:cNvPicPr>
          <p:nvPr/>
        </p:nvPicPr>
        <p:blipFill>
          <a:blip r:embed="rId2"/>
          <a:stretch>
            <a:fillRect/>
          </a:stretch>
        </p:blipFill>
        <p:spPr>
          <a:xfrm>
            <a:off x="8472665" y="600988"/>
            <a:ext cx="3542765" cy="5964714"/>
          </a:xfrm>
          <a:prstGeom prst="rect">
            <a:avLst/>
          </a:prstGeom>
        </p:spPr>
      </p:pic>
    </p:spTree>
    <p:extLst>
      <p:ext uri="{BB962C8B-B14F-4D97-AF65-F5344CB8AC3E}">
        <p14:creationId xmlns:p14="http://schemas.microsoft.com/office/powerpoint/2010/main" val="2445435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0657E4B5-8026-4493-89D3-3DDEC949CE1D}"/>
              </a:ext>
            </a:extLst>
          </p:cNvPr>
          <p:cNvSpPr/>
          <p:nvPr/>
        </p:nvSpPr>
        <p:spPr>
          <a:xfrm>
            <a:off x="97362" y="277376"/>
            <a:ext cx="5751552" cy="529352"/>
          </a:xfrm>
          <a:prstGeom prst="rect">
            <a:avLst/>
          </a:prstGeom>
          <a:noFill/>
          <a:ln/>
        </p:spPr>
        <p:txBody>
          <a:bodyPr wrap="none" lIns="0" tIns="0" rIns="0" bIns="0" rtlCol="0" anchor="t"/>
          <a:lstStyle/>
          <a:p>
            <a:pPr marL="0" indent="0" algn="l">
              <a:lnSpc>
                <a:spcPts val="4150"/>
              </a:lnSpc>
              <a:buNone/>
            </a:pPr>
            <a:r>
              <a:rPr lang="en-US" sz="3600" b="1">
                <a:solidFill>
                  <a:srgbClr val="75B543"/>
                </a:solidFill>
                <a:ea typeface="Nunito Sans Bold" pitchFamily="34" charset="-122"/>
              </a:rPr>
              <a:t>Medical Nutritional Therapy</a:t>
            </a:r>
          </a:p>
        </p:txBody>
      </p:sp>
      <p:sp>
        <p:nvSpPr>
          <p:cNvPr id="3" name="Text 1">
            <a:extLst>
              <a:ext uri="{FF2B5EF4-FFF2-40B4-BE49-F238E27FC236}">
                <a16:creationId xmlns:a16="http://schemas.microsoft.com/office/drawing/2014/main" id="{5C57AD49-652C-442D-ACCE-6C10694B3A4D}"/>
              </a:ext>
            </a:extLst>
          </p:cNvPr>
          <p:cNvSpPr/>
          <p:nvPr/>
        </p:nvSpPr>
        <p:spPr>
          <a:xfrm>
            <a:off x="145772" y="1135817"/>
            <a:ext cx="8591828" cy="429934"/>
          </a:xfrm>
          <a:prstGeom prst="rect">
            <a:avLst/>
          </a:prstGeom>
          <a:noFill/>
          <a:ln/>
        </p:spPr>
        <p:txBody>
          <a:bodyPr wrap="none" lIns="0" tIns="0" rIns="0" bIns="0" rtlCol="0" anchor="t"/>
          <a:lstStyle/>
          <a:p>
            <a:pPr marL="0" indent="0" algn="l">
              <a:lnSpc>
                <a:spcPts val="2100"/>
              </a:lnSpc>
              <a:buNone/>
            </a:pPr>
            <a:r>
              <a:rPr lang="en-US" sz="2400">
                <a:solidFill>
                  <a:srgbClr val="272525"/>
                </a:solidFill>
                <a:latin typeface="Calibri cuerpo"/>
                <a:ea typeface="Inter" pitchFamily="34" charset="-122"/>
                <a:cs typeface="Inter" pitchFamily="34" charset="-120"/>
              </a:rPr>
              <a:t>Plant-based products formulated as Foods for Special Medical Purposes (FSMP) are indicated in </a:t>
            </a:r>
          </a:p>
          <a:p>
            <a:pPr marL="0" indent="0" algn="l">
              <a:lnSpc>
                <a:spcPts val="2100"/>
              </a:lnSpc>
              <a:buNone/>
            </a:pPr>
            <a:r>
              <a:rPr lang="en-US" sz="2400">
                <a:solidFill>
                  <a:srgbClr val="272525"/>
                </a:solidFill>
                <a:latin typeface="Calibri cuerpo"/>
                <a:ea typeface="Inter" pitchFamily="34" charset="-122"/>
                <a:cs typeface="Inter" pitchFamily="34" charset="-120"/>
              </a:rPr>
              <a:t>disease-related malnutrition, cachexia, and chronic conditions.</a:t>
            </a:r>
            <a:endParaRPr lang="en-US" sz="2400">
              <a:latin typeface="Calibri cuerpo"/>
            </a:endParaRPr>
          </a:p>
        </p:txBody>
      </p:sp>
      <p:sp>
        <p:nvSpPr>
          <p:cNvPr id="4" name="Shape 2">
            <a:extLst>
              <a:ext uri="{FF2B5EF4-FFF2-40B4-BE49-F238E27FC236}">
                <a16:creationId xmlns:a16="http://schemas.microsoft.com/office/drawing/2014/main" id="{8C7F8A4D-6BEA-4BC2-A0E5-83781E4B29E3}"/>
              </a:ext>
            </a:extLst>
          </p:cNvPr>
          <p:cNvSpPr/>
          <p:nvPr/>
        </p:nvSpPr>
        <p:spPr>
          <a:xfrm>
            <a:off x="122911" y="2182693"/>
            <a:ext cx="11923315" cy="1383148"/>
          </a:xfrm>
          <a:prstGeom prst="roundRect">
            <a:avLst>
              <a:gd name="adj" fmla="val 5505"/>
            </a:avLst>
          </a:prstGeom>
          <a:solidFill>
            <a:srgbClr val="FFFFFF"/>
          </a:solidFill>
          <a:ln w="22860">
            <a:solidFill>
              <a:srgbClr val="C8D7C0"/>
            </a:solidFill>
            <a:prstDash val="solid"/>
          </a:ln>
        </p:spPr>
      </p:sp>
      <p:sp>
        <p:nvSpPr>
          <p:cNvPr id="5" name="Shape 3">
            <a:extLst>
              <a:ext uri="{FF2B5EF4-FFF2-40B4-BE49-F238E27FC236}">
                <a16:creationId xmlns:a16="http://schemas.microsoft.com/office/drawing/2014/main" id="{9448FED7-4B04-4FB6-A5F9-A6F8D7447CB3}"/>
              </a:ext>
            </a:extLst>
          </p:cNvPr>
          <p:cNvSpPr/>
          <p:nvPr/>
        </p:nvSpPr>
        <p:spPr>
          <a:xfrm>
            <a:off x="145773" y="2205553"/>
            <a:ext cx="592892" cy="1246823"/>
          </a:xfrm>
          <a:prstGeom prst="roundRect">
            <a:avLst>
              <a:gd name="adj" fmla="val 6452"/>
            </a:avLst>
          </a:prstGeom>
          <a:solidFill>
            <a:srgbClr val="E2F1DA"/>
          </a:solidFill>
          <a:ln/>
        </p:spPr>
      </p:sp>
      <p:sp>
        <p:nvSpPr>
          <p:cNvPr id="6" name="Text 4">
            <a:extLst>
              <a:ext uri="{FF2B5EF4-FFF2-40B4-BE49-F238E27FC236}">
                <a16:creationId xmlns:a16="http://schemas.microsoft.com/office/drawing/2014/main" id="{77641A74-3ACF-49AC-8C0D-E0C834EEF013}"/>
              </a:ext>
            </a:extLst>
          </p:cNvPr>
          <p:cNvSpPr/>
          <p:nvPr/>
        </p:nvSpPr>
        <p:spPr>
          <a:xfrm>
            <a:off x="353655" y="2670135"/>
            <a:ext cx="222321" cy="317540"/>
          </a:xfrm>
          <a:prstGeom prst="rect">
            <a:avLst/>
          </a:prstGeom>
          <a:noFill/>
          <a:ln/>
        </p:spPr>
        <p:txBody>
          <a:bodyPr wrap="none" lIns="0" tIns="0" rIns="0" bIns="0" rtlCol="0" anchor="t"/>
          <a:lstStyle/>
          <a:p>
            <a:pPr marL="0" indent="0" algn="l">
              <a:lnSpc>
                <a:spcPts val="2000"/>
              </a:lnSpc>
              <a:buNone/>
            </a:pPr>
            <a:r>
              <a:rPr lang="en-US" sz="2400" b="1">
                <a:solidFill>
                  <a:srgbClr val="272525"/>
                </a:solidFill>
                <a:latin typeface="Calibri cuerpo"/>
                <a:ea typeface="Inter Bold" pitchFamily="34" charset="-122"/>
                <a:cs typeface="Inter Bold" pitchFamily="34" charset="-120"/>
              </a:rPr>
              <a:t>1</a:t>
            </a:r>
            <a:endParaRPr lang="en-US" sz="2400">
              <a:latin typeface="Calibri cuerpo"/>
            </a:endParaRPr>
          </a:p>
        </p:txBody>
      </p:sp>
      <p:sp>
        <p:nvSpPr>
          <p:cNvPr id="7" name="Text 5">
            <a:extLst>
              <a:ext uri="{FF2B5EF4-FFF2-40B4-BE49-F238E27FC236}">
                <a16:creationId xmlns:a16="http://schemas.microsoft.com/office/drawing/2014/main" id="{09D230FE-0F22-4E79-8C49-ED09315C8E92}"/>
              </a:ext>
            </a:extLst>
          </p:cNvPr>
          <p:cNvSpPr/>
          <p:nvPr/>
        </p:nvSpPr>
        <p:spPr>
          <a:xfrm>
            <a:off x="992664" y="2374860"/>
            <a:ext cx="2904556" cy="264676"/>
          </a:xfrm>
          <a:prstGeom prst="rect">
            <a:avLst/>
          </a:prstGeom>
          <a:noFill/>
          <a:ln/>
        </p:spPr>
        <p:txBody>
          <a:bodyPr wrap="none" lIns="0" tIns="0" rIns="0" bIns="0" rtlCol="0" anchor="t"/>
          <a:lstStyle/>
          <a:p>
            <a:pPr marL="0" indent="0" algn="l">
              <a:lnSpc>
                <a:spcPts val="2050"/>
              </a:lnSpc>
              <a:buNone/>
            </a:pPr>
            <a:r>
              <a:rPr lang="en-US" sz="2400" b="1">
                <a:solidFill>
                  <a:srgbClr val="272525"/>
                </a:solidFill>
                <a:latin typeface="Calibri cuerpo"/>
                <a:ea typeface="Inter Bold" pitchFamily="34" charset="-122"/>
                <a:cs typeface="Inter Bold" pitchFamily="34" charset="-120"/>
              </a:rPr>
              <a:t>Complete Plant-Based Formulas</a:t>
            </a:r>
            <a:endParaRPr lang="en-US" sz="2400">
              <a:latin typeface="Calibri cuerpo"/>
            </a:endParaRPr>
          </a:p>
        </p:txBody>
      </p:sp>
      <p:sp>
        <p:nvSpPr>
          <p:cNvPr id="8" name="Text 6">
            <a:extLst>
              <a:ext uri="{FF2B5EF4-FFF2-40B4-BE49-F238E27FC236}">
                <a16:creationId xmlns:a16="http://schemas.microsoft.com/office/drawing/2014/main" id="{0C6D2C21-9666-421E-836B-1D7B0A4545C8}"/>
              </a:ext>
            </a:extLst>
          </p:cNvPr>
          <p:cNvSpPr/>
          <p:nvPr/>
        </p:nvSpPr>
        <p:spPr>
          <a:xfrm>
            <a:off x="992664" y="2741096"/>
            <a:ext cx="11053561" cy="541972"/>
          </a:xfrm>
          <a:prstGeom prst="rect">
            <a:avLst/>
          </a:prstGeom>
          <a:noFill/>
          <a:ln/>
        </p:spPr>
        <p:txBody>
          <a:bodyPr wrap="square" lIns="0" tIns="0" rIns="0" bIns="0" rtlCol="0" anchor="t"/>
          <a:lstStyle/>
          <a:p>
            <a:pPr marL="0" indent="0" algn="l">
              <a:lnSpc>
                <a:spcPts val="2100"/>
              </a:lnSpc>
              <a:buNone/>
            </a:pPr>
            <a:r>
              <a:rPr lang="en-US" sz="2400">
                <a:solidFill>
                  <a:srgbClr val="272525"/>
                </a:solidFill>
                <a:latin typeface="Calibri cuerpo"/>
                <a:ea typeface="Inter" pitchFamily="34" charset="-122"/>
                <a:cs typeface="Inter" pitchFamily="34" charset="-120"/>
              </a:rPr>
              <a:t>Ensure® Plant-Based, Fortimel® Plant-Based, Fresubin® Plant-Based Drink: blends of pea/soy proteins, carbohydrates, healthy fats, fiber, vitamins, and minerals for DRM and oncology patients.</a:t>
            </a:r>
            <a:endParaRPr lang="en-US" sz="2400">
              <a:latin typeface="Calibri cuerpo"/>
            </a:endParaRPr>
          </a:p>
        </p:txBody>
      </p:sp>
      <p:sp>
        <p:nvSpPr>
          <p:cNvPr id="9" name="Shape 7">
            <a:extLst>
              <a:ext uri="{FF2B5EF4-FFF2-40B4-BE49-F238E27FC236}">
                <a16:creationId xmlns:a16="http://schemas.microsoft.com/office/drawing/2014/main" id="{5E3A71A7-B4B1-4D9B-8170-FDB9550EB041}"/>
              </a:ext>
            </a:extLst>
          </p:cNvPr>
          <p:cNvSpPr/>
          <p:nvPr/>
        </p:nvSpPr>
        <p:spPr>
          <a:xfrm>
            <a:off x="134343" y="3757453"/>
            <a:ext cx="11923314" cy="1347668"/>
          </a:xfrm>
          <a:prstGeom prst="roundRect">
            <a:avLst>
              <a:gd name="adj" fmla="val 6965"/>
            </a:avLst>
          </a:prstGeom>
          <a:solidFill>
            <a:srgbClr val="FFFFFF"/>
          </a:solidFill>
          <a:ln w="22860">
            <a:solidFill>
              <a:srgbClr val="C8D7C0"/>
            </a:solidFill>
            <a:prstDash val="solid"/>
          </a:ln>
        </p:spPr>
      </p:sp>
      <p:sp>
        <p:nvSpPr>
          <p:cNvPr id="10" name="Shape 8">
            <a:extLst>
              <a:ext uri="{FF2B5EF4-FFF2-40B4-BE49-F238E27FC236}">
                <a16:creationId xmlns:a16="http://schemas.microsoft.com/office/drawing/2014/main" id="{85219289-0C91-4D6A-8602-0100511717AA}"/>
              </a:ext>
            </a:extLst>
          </p:cNvPr>
          <p:cNvSpPr/>
          <p:nvPr/>
        </p:nvSpPr>
        <p:spPr>
          <a:xfrm>
            <a:off x="157204" y="3780312"/>
            <a:ext cx="592892" cy="1182473"/>
          </a:xfrm>
          <a:prstGeom prst="roundRect">
            <a:avLst>
              <a:gd name="adj" fmla="val 6452"/>
            </a:avLst>
          </a:prstGeom>
          <a:solidFill>
            <a:srgbClr val="E2F1DA"/>
          </a:solidFill>
          <a:ln/>
        </p:spPr>
      </p:sp>
      <p:sp>
        <p:nvSpPr>
          <p:cNvPr id="11" name="Text 9">
            <a:extLst>
              <a:ext uri="{FF2B5EF4-FFF2-40B4-BE49-F238E27FC236}">
                <a16:creationId xmlns:a16="http://schemas.microsoft.com/office/drawing/2014/main" id="{382539FE-AA25-4A35-8580-9593C808AB61}"/>
              </a:ext>
            </a:extLst>
          </p:cNvPr>
          <p:cNvSpPr/>
          <p:nvPr/>
        </p:nvSpPr>
        <p:spPr>
          <a:xfrm>
            <a:off x="365086" y="4109402"/>
            <a:ext cx="222321" cy="384780"/>
          </a:xfrm>
          <a:prstGeom prst="rect">
            <a:avLst/>
          </a:prstGeom>
          <a:noFill/>
          <a:ln/>
        </p:spPr>
        <p:txBody>
          <a:bodyPr wrap="none" lIns="0" tIns="0" rIns="0" bIns="0" rtlCol="0" anchor="t"/>
          <a:lstStyle/>
          <a:p>
            <a:pPr marL="0" indent="0" algn="l">
              <a:lnSpc>
                <a:spcPts val="2000"/>
              </a:lnSpc>
              <a:buNone/>
            </a:pPr>
            <a:r>
              <a:rPr lang="en-US" sz="2400" b="1">
                <a:solidFill>
                  <a:srgbClr val="272525"/>
                </a:solidFill>
                <a:latin typeface="Calibri cuerpo"/>
                <a:ea typeface="Inter Bold" pitchFamily="34" charset="-122"/>
                <a:cs typeface="Inter Bold" pitchFamily="34" charset="-120"/>
              </a:rPr>
              <a:t>2</a:t>
            </a:r>
            <a:endParaRPr lang="en-US" sz="2400">
              <a:latin typeface="Calibri cuerpo"/>
            </a:endParaRPr>
          </a:p>
        </p:txBody>
      </p:sp>
      <p:sp>
        <p:nvSpPr>
          <p:cNvPr id="12" name="Text 10">
            <a:extLst>
              <a:ext uri="{FF2B5EF4-FFF2-40B4-BE49-F238E27FC236}">
                <a16:creationId xmlns:a16="http://schemas.microsoft.com/office/drawing/2014/main" id="{BFB828EF-84EB-45FF-A03D-BA02B4A30153}"/>
              </a:ext>
            </a:extLst>
          </p:cNvPr>
          <p:cNvSpPr/>
          <p:nvPr/>
        </p:nvSpPr>
        <p:spPr>
          <a:xfrm>
            <a:off x="1004096" y="3949620"/>
            <a:ext cx="2620664" cy="320722"/>
          </a:xfrm>
          <a:prstGeom prst="rect">
            <a:avLst/>
          </a:prstGeom>
          <a:noFill/>
          <a:ln/>
        </p:spPr>
        <p:txBody>
          <a:bodyPr wrap="none" lIns="0" tIns="0" rIns="0" bIns="0" rtlCol="0" anchor="t"/>
          <a:lstStyle/>
          <a:p>
            <a:pPr marL="0" indent="0" algn="l">
              <a:lnSpc>
                <a:spcPts val="2050"/>
              </a:lnSpc>
              <a:buNone/>
            </a:pPr>
            <a:r>
              <a:rPr lang="en-US" sz="2400" b="1">
                <a:solidFill>
                  <a:srgbClr val="272525"/>
                </a:solidFill>
                <a:latin typeface="Calibri cuerpo"/>
                <a:ea typeface="Inter Bold" pitchFamily="34" charset="-122"/>
                <a:cs typeface="Inter Bold" pitchFamily="34" charset="-120"/>
              </a:rPr>
              <a:t>Plant-Based Protein Modules</a:t>
            </a:r>
            <a:endParaRPr lang="en-US" sz="2400">
              <a:latin typeface="Calibri cuerpo"/>
            </a:endParaRPr>
          </a:p>
        </p:txBody>
      </p:sp>
      <p:sp>
        <p:nvSpPr>
          <p:cNvPr id="13" name="Text 11">
            <a:extLst>
              <a:ext uri="{FF2B5EF4-FFF2-40B4-BE49-F238E27FC236}">
                <a16:creationId xmlns:a16="http://schemas.microsoft.com/office/drawing/2014/main" id="{35A6D2C5-0DA9-4976-A4F2-1C7E6800B0CF}"/>
              </a:ext>
            </a:extLst>
          </p:cNvPr>
          <p:cNvSpPr/>
          <p:nvPr/>
        </p:nvSpPr>
        <p:spPr>
          <a:xfrm>
            <a:off x="1004096" y="4315857"/>
            <a:ext cx="10835100" cy="328368"/>
          </a:xfrm>
          <a:prstGeom prst="rect">
            <a:avLst/>
          </a:prstGeom>
          <a:noFill/>
          <a:ln/>
        </p:spPr>
        <p:txBody>
          <a:bodyPr wrap="none" lIns="0" tIns="0" rIns="0" bIns="0" rtlCol="0" anchor="t"/>
          <a:lstStyle/>
          <a:p>
            <a:pPr marL="0" indent="0" algn="l">
              <a:lnSpc>
                <a:spcPts val="2100"/>
              </a:lnSpc>
              <a:buNone/>
            </a:pPr>
            <a:r>
              <a:rPr lang="en-US" sz="2400">
                <a:solidFill>
                  <a:srgbClr val="272525"/>
                </a:solidFill>
                <a:latin typeface="Calibri cuerpo"/>
                <a:ea typeface="Inter" pitchFamily="34" charset="-122"/>
                <a:cs typeface="Inter" pitchFamily="34" charset="-120"/>
              </a:rPr>
              <a:t>Pea, rice, or soy protein powders enrich soups, purees, and smoothies. Provide essential </a:t>
            </a:r>
          </a:p>
          <a:p>
            <a:pPr marL="0" indent="0" algn="l">
              <a:lnSpc>
                <a:spcPts val="2100"/>
              </a:lnSpc>
              <a:buNone/>
            </a:pPr>
            <a:r>
              <a:rPr lang="en-US" sz="2400">
                <a:solidFill>
                  <a:srgbClr val="272525"/>
                </a:solidFill>
                <a:latin typeface="Calibri cuerpo"/>
                <a:ea typeface="Inter" pitchFamily="34" charset="-122"/>
                <a:cs typeface="Inter" pitchFamily="34" charset="-120"/>
              </a:rPr>
              <a:t>amino</a:t>
            </a:r>
          </a:p>
          <a:p>
            <a:pPr marL="0" indent="0" algn="l">
              <a:lnSpc>
                <a:spcPts val="2100"/>
              </a:lnSpc>
              <a:buNone/>
            </a:pPr>
            <a:r>
              <a:rPr lang="en-US" sz="2400">
                <a:solidFill>
                  <a:srgbClr val="272525"/>
                </a:solidFill>
                <a:latin typeface="Calibri cuerpo"/>
                <a:ea typeface="Inter" pitchFamily="34" charset="-122"/>
                <a:cs typeface="Inter" pitchFamily="34" charset="-120"/>
              </a:rPr>
              <a:t> acid</a:t>
            </a:r>
            <a:endParaRPr lang="en-US" sz="2400">
              <a:latin typeface="Calibri cuerpo"/>
            </a:endParaRPr>
          </a:p>
        </p:txBody>
      </p:sp>
      <p:sp>
        <p:nvSpPr>
          <p:cNvPr id="14" name="Shape 12">
            <a:extLst>
              <a:ext uri="{FF2B5EF4-FFF2-40B4-BE49-F238E27FC236}">
                <a16:creationId xmlns:a16="http://schemas.microsoft.com/office/drawing/2014/main" id="{97C98A8E-2D6C-4A8E-B5EE-551F953CC80F}"/>
              </a:ext>
            </a:extLst>
          </p:cNvPr>
          <p:cNvSpPr/>
          <p:nvPr/>
        </p:nvSpPr>
        <p:spPr>
          <a:xfrm>
            <a:off x="134343" y="5242162"/>
            <a:ext cx="11923314" cy="1158638"/>
          </a:xfrm>
          <a:prstGeom prst="roundRect">
            <a:avLst>
              <a:gd name="adj" fmla="val 6965"/>
            </a:avLst>
          </a:prstGeom>
          <a:solidFill>
            <a:srgbClr val="FFFFFF"/>
          </a:solidFill>
          <a:ln w="22860">
            <a:solidFill>
              <a:srgbClr val="C8D7C0"/>
            </a:solidFill>
            <a:prstDash val="solid"/>
          </a:ln>
        </p:spPr>
      </p:sp>
      <p:sp>
        <p:nvSpPr>
          <p:cNvPr id="15" name="Shape 13">
            <a:extLst>
              <a:ext uri="{FF2B5EF4-FFF2-40B4-BE49-F238E27FC236}">
                <a16:creationId xmlns:a16="http://schemas.microsoft.com/office/drawing/2014/main" id="{BC00E13F-98A9-446F-AEB7-6965C4F8B419}"/>
              </a:ext>
            </a:extLst>
          </p:cNvPr>
          <p:cNvSpPr/>
          <p:nvPr/>
        </p:nvSpPr>
        <p:spPr>
          <a:xfrm>
            <a:off x="157204" y="5265022"/>
            <a:ext cx="592892" cy="975836"/>
          </a:xfrm>
          <a:prstGeom prst="roundRect">
            <a:avLst>
              <a:gd name="adj" fmla="val 6452"/>
            </a:avLst>
          </a:prstGeom>
          <a:solidFill>
            <a:srgbClr val="E2F1DA"/>
          </a:solidFill>
          <a:ln/>
        </p:spPr>
      </p:sp>
      <p:sp>
        <p:nvSpPr>
          <p:cNvPr id="16" name="Text 14">
            <a:extLst>
              <a:ext uri="{FF2B5EF4-FFF2-40B4-BE49-F238E27FC236}">
                <a16:creationId xmlns:a16="http://schemas.microsoft.com/office/drawing/2014/main" id="{CE77C834-ABE8-4589-8786-B285A5C4D086}"/>
              </a:ext>
            </a:extLst>
          </p:cNvPr>
          <p:cNvSpPr/>
          <p:nvPr/>
        </p:nvSpPr>
        <p:spPr>
          <a:xfrm>
            <a:off x="365086" y="5594110"/>
            <a:ext cx="222321" cy="317540"/>
          </a:xfrm>
          <a:prstGeom prst="rect">
            <a:avLst/>
          </a:prstGeom>
          <a:noFill/>
          <a:ln/>
        </p:spPr>
        <p:txBody>
          <a:bodyPr wrap="none" lIns="0" tIns="0" rIns="0" bIns="0" rtlCol="0" anchor="t"/>
          <a:lstStyle/>
          <a:p>
            <a:pPr marL="0" indent="0" algn="l">
              <a:lnSpc>
                <a:spcPts val="2000"/>
              </a:lnSpc>
              <a:buNone/>
            </a:pPr>
            <a:r>
              <a:rPr lang="en-US" sz="2400" b="1">
                <a:solidFill>
                  <a:srgbClr val="272525"/>
                </a:solidFill>
                <a:latin typeface="Calibri cuerpo"/>
                <a:ea typeface="Inter Bold" pitchFamily="34" charset="-122"/>
                <a:cs typeface="Inter Bold" pitchFamily="34" charset="-120"/>
              </a:rPr>
              <a:t>3</a:t>
            </a:r>
            <a:endParaRPr lang="en-US" sz="2400">
              <a:latin typeface="Calibri cuerpo"/>
            </a:endParaRPr>
          </a:p>
        </p:txBody>
      </p:sp>
      <p:sp>
        <p:nvSpPr>
          <p:cNvPr id="17" name="Text 15">
            <a:extLst>
              <a:ext uri="{FF2B5EF4-FFF2-40B4-BE49-F238E27FC236}">
                <a16:creationId xmlns:a16="http://schemas.microsoft.com/office/drawing/2014/main" id="{22D76741-802E-4994-8CE2-214C37A92E60}"/>
              </a:ext>
            </a:extLst>
          </p:cNvPr>
          <p:cNvSpPr/>
          <p:nvPr/>
        </p:nvSpPr>
        <p:spPr>
          <a:xfrm>
            <a:off x="1004095" y="5434329"/>
            <a:ext cx="1980474" cy="264676"/>
          </a:xfrm>
          <a:prstGeom prst="rect">
            <a:avLst/>
          </a:prstGeom>
          <a:noFill/>
          <a:ln/>
        </p:spPr>
        <p:txBody>
          <a:bodyPr wrap="none" lIns="0" tIns="0" rIns="0" bIns="0" rtlCol="0" anchor="t"/>
          <a:lstStyle/>
          <a:p>
            <a:pPr marL="0" indent="0" algn="l">
              <a:lnSpc>
                <a:spcPts val="2050"/>
              </a:lnSpc>
              <a:buNone/>
            </a:pPr>
            <a:r>
              <a:rPr lang="en-US" sz="2400" b="1">
                <a:solidFill>
                  <a:srgbClr val="272525"/>
                </a:solidFill>
                <a:latin typeface="Calibri cuerpo"/>
                <a:ea typeface="Inter Bold" pitchFamily="34" charset="-122"/>
                <a:cs typeface="Inter Bold" pitchFamily="34" charset="-120"/>
              </a:rPr>
              <a:t>Specific Supplements</a:t>
            </a:r>
            <a:endParaRPr lang="en-US" sz="2400">
              <a:latin typeface="Calibri cuerpo"/>
            </a:endParaRPr>
          </a:p>
        </p:txBody>
      </p:sp>
      <p:sp>
        <p:nvSpPr>
          <p:cNvPr id="18" name="Text 16">
            <a:extLst>
              <a:ext uri="{FF2B5EF4-FFF2-40B4-BE49-F238E27FC236}">
                <a16:creationId xmlns:a16="http://schemas.microsoft.com/office/drawing/2014/main" id="{439583F4-704E-4AD8-9E08-394EECCDBF71}"/>
              </a:ext>
            </a:extLst>
          </p:cNvPr>
          <p:cNvSpPr/>
          <p:nvPr/>
        </p:nvSpPr>
        <p:spPr>
          <a:xfrm>
            <a:off x="1004096" y="5800565"/>
            <a:ext cx="10835100" cy="270986"/>
          </a:xfrm>
          <a:prstGeom prst="rect">
            <a:avLst/>
          </a:prstGeom>
          <a:noFill/>
          <a:ln/>
        </p:spPr>
        <p:txBody>
          <a:bodyPr wrap="none" lIns="0" tIns="0" rIns="0" bIns="0" rtlCol="0" anchor="t"/>
          <a:lstStyle/>
          <a:p>
            <a:pPr marL="0" indent="0" algn="l">
              <a:lnSpc>
                <a:spcPts val="2100"/>
              </a:lnSpc>
              <a:buNone/>
            </a:pPr>
            <a:r>
              <a:rPr lang="en-US" sz="2400">
                <a:solidFill>
                  <a:srgbClr val="272525"/>
                </a:solidFill>
                <a:latin typeface="Calibri cuerpo"/>
                <a:ea typeface="Inter" pitchFamily="34" charset="-122"/>
                <a:cs typeface="Inter" pitchFamily="34" charset="-120"/>
              </a:rPr>
              <a:t>Omega-3 from microalgae (DHA and EPA) for cardiovascular prevention and triglyceride</a:t>
            </a:r>
          </a:p>
          <a:p>
            <a:pPr marL="0" indent="0" algn="l">
              <a:lnSpc>
                <a:spcPts val="2100"/>
              </a:lnSpc>
              <a:buNone/>
            </a:pPr>
            <a:r>
              <a:rPr lang="en-US" sz="2400">
                <a:solidFill>
                  <a:srgbClr val="272525"/>
                </a:solidFill>
                <a:latin typeface="Calibri cuerpo"/>
                <a:ea typeface="Inter" pitchFamily="34" charset="-122"/>
                <a:cs typeface="Inter" pitchFamily="34" charset="-120"/>
              </a:rPr>
              <a:t> control.</a:t>
            </a:r>
            <a:endParaRPr lang="en-US" sz="2400">
              <a:latin typeface="Calibri cuerpo"/>
            </a:endParaRPr>
          </a:p>
        </p:txBody>
      </p:sp>
      <p:grpSp>
        <p:nvGrpSpPr>
          <p:cNvPr id="19" name="Group 23">
            <a:extLst>
              <a:ext uri="{FF2B5EF4-FFF2-40B4-BE49-F238E27FC236}">
                <a16:creationId xmlns:a16="http://schemas.microsoft.com/office/drawing/2014/main" id="{D07D323A-A645-47A9-87FB-85E53E2AAC61}"/>
              </a:ext>
            </a:extLst>
          </p:cNvPr>
          <p:cNvGrpSpPr/>
          <p:nvPr/>
        </p:nvGrpSpPr>
        <p:grpSpPr>
          <a:xfrm>
            <a:off x="11050137" y="594282"/>
            <a:ext cx="837063" cy="1270951"/>
            <a:chOff x="4413794" y="4725223"/>
            <a:chExt cx="421607" cy="978622"/>
          </a:xfrm>
        </p:grpSpPr>
        <p:grpSp>
          <p:nvGrpSpPr>
            <p:cNvPr id="20" name="Graphic 2">
              <a:extLst>
                <a:ext uri="{FF2B5EF4-FFF2-40B4-BE49-F238E27FC236}">
                  <a16:creationId xmlns:a16="http://schemas.microsoft.com/office/drawing/2014/main" id="{83696314-BADF-4469-A9F1-1EB793D5C5E7}"/>
                </a:ext>
              </a:extLst>
            </p:cNvPr>
            <p:cNvGrpSpPr/>
            <p:nvPr/>
          </p:nvGrpSpPr>
          <p:grpSpPr>
            <a:xfrm>
              <a:off x="4413794" y="4757590"/>
              <a:ext cx="421607" cy="535957"/>
              <a:chOff x="4413794" y="4757590"/>
              <a:chExt cx="421607" cy="535957"/>
            </a:xfrm>
            <a:solidFill>
              <a:srgbClr val="75B543"/>
            </a:solidFill>
          </p:grpSpPr>
          <p:sp>
            <p:nvSpPr>
              <p:cNvPr id="28" name="Freeform 15">
                <a:extLst>
                  <a:ext uri="{FF2B5EF4-FFF2-40B4-BE49-F238E27FC236}">
                    <a16:creationId xmlns:a16="http://schemas.microsoft.com/office/drawing/2014/main" id="{D8CAB8DA-91B8-465B-894B-3FF38787999E}"/>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29" name="Freeform 16">
                <a:extLst>
                  <a:ext uri="{FF2B5EF4-FFF2-40B4-BE49-F238E27FC236}">
                    <a16:creationId xmlns:a16="http://schemas.microsoft.com/office/drawing/2014/main" id="{42D508CC-3861-4B4B-9E64-E49709C3AB6B}"/>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21" name="Graphic 2">
              <a:extLst>
                <a:ext uri="{FF2B5EF4-FFF2-40B4-BE49-F238E27FC236}">
                  <a16:creationId xmlns:a16="http://schemas.microsoft.com/office/drawing/2014/main" id="{A5EE12F6-0073-4FBA-8FD9-ED513F4AEDD8}"/>
                </a:ext>
              </a:extLst>
            </p:cNvPr>
            <p:cNvGrpSpPr/>
            <p:nvPr/>
          </p:nvGrpSpPr>
          <p:grpSpPr>
            <a:xfrm>
              <a:off x="4539076" y="4725223"/>
              <a:ext cx="126381" cy="222760"/>
              <a:chOff x="4539076" y="4725223"/>
              <a:chExt cx="126381" cy="222760"/>
            </a:xfrm>
            <a:solidFill>
              <a:srgbClr val="81CCB2"/>
            </a:solidFill>
          </p:grpSpPr>
          <p:sp>
            <p:nvSpPr>
              <p:cNvPr id="24" name="Freeform 7">
                <a:extLst>
                  <a:ext uri="{FF2B5EF4-FFF2-40B4-BE49-F238E27FC236}">
                    <a16:creationId xmlns:a16="http://schemas.microsoft.com/office/drawing/2014/main" id="{85BF796D-6808-4C5F-8333-292CC6B44057}"/>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25" name="Freeform 8">
                <a:extLst>
                  <a:ext uri="{FF2B5EF4-FFF2-40B4-BE49-F238E27FC236}">
                    <a16:creationId xmlns:a16="http://schemas.microsoft.com/office/drawing/2014/main" id="{CD479C8D-FCB6-4159-BC85-591429EE06E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26" name="Freeform 9">
                <a:extLst>
                  <a:ext uri="{FF2B5EF4-FFF2-40B4-BE49-F238E27FC236}">
                    <a16:creationId xmlns:a16="http://schemas.microsoft.com/office/drawing/2014/main" id="{69EF1478-5664-48E6-A365-F5F568BB7B9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27" name="Freeform 10">
                <a:extLst>
                  <a:ext uri="{FF2B5EF4-FFF2-40B4-BE49-F238E27FC236}">
                    <a16:creationId xmlns:a16="http://schemas.microsoft.com/office/drawing/2014/main" id="{86A58C37-235E-4658-AADF-1F069BA2E730}"/>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22" name="Freeform 4">
              <a:extLst>
                <a:ext uri="{FF2B5EF4-FFF2-40B4-BE49-F238E27FC236}">
                  <a16:creationId xmlns:a16="http://schemas.microsoft.com/office/drawing/2014/main" id="{E0C4FB4E-AE92-464C-BA13-642872E3FF49}"/>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23" name="Freeform 5">
              <a:extLst>
                <a:ext uri="{FF2B5EF4-FFF2-40B4-BE49-F238E27FC236}">
                  <a16:creationId xmlns:a16="http://schemas.microsoft.com/office/drawing/2014/main" id="{CE870B07-AA93-42CA-8DA4-B2E171CEB278}"/>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1524580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261E2-36A0-A771-2C4F-84C3681878FE}"/>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1934EBA3-52B8-D219-83AD-0B976173FDF0}"/>
              </a:ext>
            </a:extLst>
          </p:cNvPr>
          <p:cNvGrpSpPr/>
          <p:nvPr/>
        </p:nvGrpSpPr>
        <p:grpSpPr>
          <a:xfrm>
            <a:off x="118411" y="1384594"/>
            <a:ext cx="1487826" cy="1083162"/>
            <a:chOff x="3400450" y="986392"/>
            <a:chExt cx="1487826" cy="1083162"/>
          </a:xfrm>
          <a:solidFill>
            <a:srgbClr val="75B543"/>
          </a:solidFill>
        </p:grpSpPr>
        <p:sp>
          <p:nvSpPr>
            <p:cNvPr id="15" name="Freeform 14">
              <a:extLst>
                <a:ext uri="{FF2B5EF4-FFF2-40B4-BE49-F238E27FC236}">
                  <a16:creationId xmlns:a16="http://schemas.microsoft.com/office/drawing/2014/main" id="{524B00EC-0FCC-6CC5-0D57-362B9CE4E0F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3F98ACB-11A6-BB86-63C5-089761CF4D3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C6756"/>
            </a:solidFill>
            <a:ln w="8971"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99209303-C80D-03DB-874F-5F496B7D68E8}"/>
              </a:ext>
            </a:extLst>
          </p:cNvPr>
          <p:cNvGrpSpPr/>
          <p:nvPr/>
        </p:nvGrpSpPr>
        <p:grpSpPr>
          <a:xfrm>
            <a:off x="10671387" y="3555031"/>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A9534350-D804-D8F6-540C-9C369A750646}"/>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AF4D4C62-E1F3-EAFE-A764-16C8C625C270}"/>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BF596CE-E1BB-D06A-8D47-B823CCE7FAF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F151D03D-97FF-50E0-6F15-B1056720625F}"/>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0C31CA87-B4BD-C10D-62C3-C3FD3F7CF38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F8B617-B7CB-9107-7AED-B86F81B5384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0DDB59-0A32-33A8-FA56-80CF9E5D351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900858F-6C59-4ECB-32D2-CC63F3EE3C38}"/>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273154C2-E5FE-7B4C-E825-88FFAD0B083A}"/>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B2504E-A6B2-EC9F-CA4C-8835133C04B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5" name="Text 1">
            <a:extLst>
              <a:ext uri="{FF2B5EF4-FFF2-40B4-BE49-F238E27FC236}">
                <a16:creationId xmlns:a16="http://schemas.microsoft.com/office/drawing/2014/main" id="{893A6218-BC31-419C-8A6F-206ECA49E5FF}"/>
              </a:ext>
            </a:extLst>
          </p:cNvPr>
          <p:cNvSpPr/>
          <p:nvPr/>
        </p:nvSpPr>
        <p:spPr>
          <a:xfrm>
            <a:off x="196293" y="2813772"/>
            <a:ext cx="5680627" cy="1176322"/>
          </a:xfrm>
          <a:prstGeom prst="rect">
            <a:avLst/>
          </a:prstGeom>
          <a:noFill/>
          <a:ln/>
        </p:spPr>
        <p:txBody>
          <a:bodyPr wrap="square" lIns="0" tIns="0" rIns="0" bIns="0" rtlCol="0" anchor="t"/>
          <a:lstStyle/>
          <a:p>
            <a:r>
              <a:rPr lang="en-US" sz="2400">
                <a:solidFill>
                  <a:schemeClr val="bg1"/>
                </a:solidFill>
              </a:rPr>
              <a:t>Explore the multifaceted role of plant-based foods in nutrition, food technology, and public health through innovative processing methods and sustainable practices.</a:t>
            </a:r>
          </a:p>
        </p:txBody>
      </p:sp>
      <p:pic>
        <p:nvPicPr>
          <p:cNvPr id="31" name="Image 0" descr="preencoded.png">
            <a:extLst>
              <a:ext uri="{FF2B5EF4-FFF2-40B4-BE49-F238E27FC236}">
                <a16:creationId xmlns:a16="http://schemas.microsoft.com/office/drawing/2014/main" id="{4E80FE42-7179-4BA4-AB80-CB132F47A8D1}"/>
              </a:ext>
            </a:extLst>
          </p:cNvPr>
          <p:cNvPicPr>
            <a:picLocks noChangeAspect="1"/>
          </p:cNvPicPr>
          <p:nvPr/>
        </p:nvPicPr>
        <p:blipFill>
          <a:blip r:embed="rId2"/>
          <a:stretch>
            <a:fillRect/>
          </a:stretch>
        </p:blipFill>
        <p:spPr>
          <a:xfrm>
            <a:off x="7261317" y="223843"/>
            <a:ext cx="4812272" cy="6070871"/>
          </a:xfrm>
          <a:prstGeom prst="rect">
            <a:avLst/>
          </a:prstGeom>
        </p:spPr>
      </p:pic>
      <p:grpSp>
        <p:nvGrpSpPr>
          <p:cNvPr id="32" name="Group 2">
            <a:extLst>
              <a:ext uri="{FF2B5EF4-FFF2-40B4-BE49-F238E27FC236}">
                <a16:creationId xmlns:a16="http://schemas.microsoft.com/office/drawing/2014/main" id="{DF7D470C-E3AC-493E-908B-B62A9CCABB7C}"/>
              </a:ext>
            </a:extLst>
          </p:cNvPr>
          <p:cNvGrpSpPr/>
          <p:nvPr/>
        </p:nvGrpSpPr>
        <p:grpSpPr>
          <a:xfrm>
            <a:off x="5093418" y="4029305"/>
            <a:ext cx="829974" cy="1620451"/>
            <a:chOff x="0" y="0"/>
            <a:chExt cx="421607" cy="978622"/>
          </a:xfrm>
          <a:solidFill>
            <a:schemeClr val="bg1">
              <a:alpha val="58000"/>
            </a:schemeClr>
          </a:solidFill>
        </p:grpSpPr>
        <p:grpSp>
          <p:nvGrpSpPr>
            <p:cNvPr id="33" name="Graphic 2">
              <a:extLst>
                <a:ext uri="{FF2B5EF4-FFF2-40B4-BE49-F238E27FC236}">
                  <a16:creationId xmlns:a16="http://schemas.microsoft.com/office/drawing/2014/main" id="{B627B363-C8AD-4425-BEB4-752264810DBC}"/>
                </a:ext>
              </a:extLst>
            </p:cNvPr>
            <p:cNvGrpSpPr/>
            <p:nvPr/>
          </p:nvGrpSpPr>
          <p:grpSpPr>
            <a:xfrm>
              <a:off x="0" y="32367"/>
              <a:ext cx="421607" cy="535957"/>
              <a:chOff x="0" y="32367"/>
              <a:chExt cx="421607" cy="535957"/>
            </a:xfrm>
            <a:grpFill/>
          </p:grpSpPr>
          <p:sp>
            <p:nvSpPr>
              <p:cNvPr id="41" name="Freeform 844519205">
                <a:extLst>
                  <a:ext uri="{FF2B5EF4-FFF2-40B4-BE49-F238E27FC236}">
                    <a16:creationId xmlns:a16="http://schemas.microsoft.com/office/drawing/2014/main" id="{BC10F4F7-E936-4161-9F08-B501594D4A7F}"/>
                  </a:ext>
                </a:extLst>
              </p:cNvPr>
              <p:cNvSpPr/>
              <p:nvPr/>
            </p:nvSpPr>
            <p:spPr>
              <a:xfrm>
                <a:off x="0" y="32367"/>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s-ES"/>
              </a:p>
            </p:txBody>
          </p:sp>
          <p:sp>
            <p:nvSpPr>
              <p:cNvPr id="42" name="Freeform 73329246">
                <a:extLst>
                  <a:ext uri="{FF2B5EF4-FFF2-40B4-BE49-F238E27FC236}">
                    <a16:creationId xmlns:a16="http://schemas.microsoft.com/office/drawing/2014/main" id="{70A66083-5C2B-4213-8993-0DF4A080199A}"/>
                  </a:ext>
                </a:extLst>
              </p:cNvPr>
              <p:cNvSpPr/>
              <p:nvPr/>
            </p:nvSpPr>
            <p:spPr>
              <a:xfrm>
                <a:off x="225057" y="239896"/>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s-ES"/>
              </a:p>
            </p:txBody>
          </p:sp>
        </p:grpSp>
        <p:grpSp>
          <p:nvGrpSpPr>
            <p:cNvPr id="34" name="Graphic 2">
              <a:extLst>
                <a:ext uri="{FF2B5EF4-FFF2-40B4-BE49-F238E27FC236}">
                  <a16:creationId xmlns:a16="http://schemas.microsoft.com/office/drawing/2014/main" id="{6551A0D1-6304-4727-A9D2-AAB1E8F7E71F}"/>
                </a:ext>
              </a:extLst>
            </p:cNvPr>
            <p:cNvGrpSpPr/>
            <p:nvPr/>
          </p:nvGrpSpPr>
          <p:grpSpPr>
            <a:xfrm>
              <a:off x="125282" y="0"/>
              <a:ext cx="126381" cy="222760"/>
              <a:chOff x="125282" y="0"/>
              <a:chExt cx="126381" cy="222760"/>
            </a:xfrm>
            <a:grpFill/>
          </p:grpSpPr>
          <p:sp>
            <p:nvSpPr>
              <p:cNvPr id="37" name="Freeform 2125801831">
                <a:extLst>
                  <a:ext uri="{FF2B5EF4-FFF2-40B4-BE49-F238E27FC236}">
                    <a16:creationId xmlns:a16="http://schemas.microsoft.com/office/drawing/2014/main" id="{D79F4294-41F1-480E-A929-CB943CDD4D34}"/>
                  </a:ext>
                </a:extLst>
              </p:cNvPr>
              <p:cNvSpPr/>
              <p:nvPr/>
            </p:nvSpPr>
            <p:spPr>
              <a:xfrm>
                <a:off x="127183" y="198009"/>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s-ES"/>
              </a:p>
            </p:txBody>
          </p:sp>
          <p:sp>
            <p:nvSpPr>
              <p:cNvPr id="38" name="Freeform 822455071">
                <a:extLst>
                  <a:ext uri="{FF2B5EF4-FFF2-40B4-BE49-F238E27FC236}">
                    <a16:creationId xmlns:a16="http://schemas.microsoft.com/office/drawing/2014/main" id="{52A5D4D3-9BEB-4C09-A15F-3A7FCF747C06}"/>
                  </a:ext>
                </a:extLst>
              </p:cNvPr>
              <p:cNvSpPr/>
              <p:nvPr/>
            </p:nvSpPr>
            <p:spPr>
              <a:xfrm>
                <a:off x="125282" y="141843"/>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s-ES"/>
              </a:p>
            </p:txBody>
          </p:sp>
          <p:sp>
            <p:nvSpPr>
              <p:cNvPr id="39" name="Freeform 1026143138">
                <a:extLst>
                  <a:ext uri="{FF2B5EF4-FFF2-40B4-BE49-F238E27FC236}">
                    <a16:creationId xmlns:a16="http://schemas.microsoft.com/office/drawing/2014/main" id="{7E62465D-0E5B-4577-94BA-1357D7B97624}"/>
                  </a:ext>
                </a:extLst>
              </p:cNvPr>
              <p:cNvSpPr/>
              <p:nvPr/>
            </p:nvSpPr>
            <p:spPr>
              <a:xfrm>
                <a:off x="143337" y="68542"/>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s-ES"/>
              </a:p>
            </p:txBody>
          </p:sp>
          <p:sp>
            <p:nvSpPr>
              <p:cNvPr id="40" name="Freeform 2059809082">
                <a:extLst>
                  <a:ext uri="{FF2B5EF4-FFF2-40B4-BE49-F238E27FC236}">
                    <a16:creationId xmlns:a16="http://schemas.microsoft.com/office/drawing/2014/main" id="{525210B8-B797-40E8-80BF-81C45F3E5EF1}"/>
                  </a:ext>
                </a:extLst>
              </p:cNvPr>
              <p:cNvSpPr/>
              <p:nvPr/>
            </p:nvSpPr>
            <p:spPr>
              <a:xfrm>
                <a:off x="188948" y="0"/>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s-ES"/>
              </a:p>
            </p:txBody>
          </p:sp>
        </p:grpSp>
        <p:sp>
          <p:nvSpPr>
            <p:cNvPr id="35" name="Freeform 1550387293">
              <a:extLst>
                <a:ext uri="{FF2B5EF4-FFF2-40B4-BE49-F238E27FC236}">
                  <a16:creationId xmlns:a16="http://schemas.microsoft.com/office/drawing/2014/main" id="{A21C0700-2BE9-46B4-B1CD-08F19EB59531}"/>
                </a:ext>
              </a:extLst>
            </p:cNvPr>
            <p:cNvSpPr/>
            <p:nvPr/>
          </p:nvSpPr>
          <p:spPr>
            <a:xfrm>
              <a:off x="182297" y="583556"/>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s-ES"/>
            </a:p>
          </p:txBody>
        </p:sp>
        <p:sp>
          <p:nvSpPr>
            <p:cNvPr id="36" name="Freeform 337279883">
              <a:extLst>
                <a:ext uri="{FF2B5EF4-FFF2-40B4-BE49-F238E27FC236}">
                  <a16:creationId xmlns:a16="http://schemas.microsoft.com/office/drawing/2014/main" id="{B66F3594-359B-4EE4-A124-71EEA850888E}"/>
                </a:ext>
              </a:extLst>
            </p:cNvPr>
            <p:cNvSpPr/>
            <p:nvPr/>
          </p:nvSpPr>
          <p:spPr>
            <a:xfrm>
              <a:off x="23607" y="613067"/>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s-ES"/>
            </a:p>
          </p:txBody>
        </p:sp>
      </p:grpSp>
      <p:sp>
        <p:nvSpPr>
          <p:cNvPr id="43" name="Text 0">
            <a:extLst>
              <a:ext uri="{FF2B5EF4-FFF2-40B4-BE49-F238E27FC236}">
                <a16:creationId xmlns:a16="http://schemas.microsoft.com/office/drawing/2014/main" id="{5DB32C5B-C5C5-466F-A8BF-42EE52660E8F}"/>
              </a:ext>
            </a:extLst>
          </p:cNvPr>
          <p:cNvSpPr/>
          <p:nvPr/>
        </p:nvSpPr>
        <p:spPr>
          <a:xfrm>
            <a:off x="118411" y="604766"/>
            <a:ext cx="5204917" cy="516732"/>
          </a:xfrm>
          <a:prstGeom prst="rect">
            <a:avLst/>
          </a:prstGeom>
          <a:noFill/>
          <a:ln/>
        </p:spPr>
        <p:txBody>
          <a:bodyPr wrap="none" lIns="0" tIns="0" rIns="0" bIns="0" rtlCol="0" anchor="t"/>
          <a:lstStyle/>
          <a:p>
            <a:pPr algn="just">
              <a:lnSpc>
                <a:spcPts val="4042"/>
              </a:lnSpc>
            </a:pPr>
            <a:r>
              <a:rPr lang="en-US" sz="4800" b="1" u="sng">
                <a:solidFill>
                  <a:srgbClr val="2C6756"/>
                </a:solidFill>
                <a:ea typeface="Nunito Sans Bold" pitchFamily="34" charset="-122"/>
              </a:rPr>
              <a:t>Learning Journey Overview</a:t>
            </a:r>
          </a:p>
        </p:txBody>
      </p:sp>
    </p:spTree>
    <p:extLst>
      <p:ext uri="{BB962C8B-B14F-4D97-AF65-F5344CB8AC3E}">
        <p14:creationId xmlns:p14="http://schemas.microsoft.com/office/powerpoint/2010/main" val="311066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70441" y="235365"/>
            <a:ext cx="4134843" cy="516732"/>
          </a:xfrm>
          <a:prstGeom prst="rect">
            <a:avLst/>
          </a:prstGeom>
          <a:noFill/>
          <a:ln/>
        </p:spPr>
        <p:txBody>
          <a:bodyPr wrap="none" lIns="0" tIns="0" rIns="0" bIns="0" rtlCol="0" anchor="t"/>
          <a:lstStyle/>
          <a:p>
            <a:pPr>
              <a:lnSpc>
                <a:spcPts val="4042"/>
              </a:lnSpc>
            </a:pPr>
            <a:r>
              <a:rPr lang="en-US" sz="4800" b="1" u="sng">
                <a:solidFill>
                  <a:srgbClr val="2C6756"/>
                </a:solidFill>
                <a:latin typeface="Calibri (Cuerpo)"/>
                <a:ea typeface="Nunito Sans Bold" pitchFamily="34" charset="-122"/>
              </a:rPr>
              <a:t>Key</a:t>
            </a:r>
            <a:r>
              <a:rPr lang="en-US" sz="4800" b="1" u="sng">
                <a:solidFill>
                  <a:srgbClr val="333333"/>
                </a:solidFill>
                <a:latin typeface="Calibri (Cuerpo)"/>
                <a:ea typeface="Nunito Sans Bold" pitchFamily="34" charset="-122"/>
                <a:cs typeface="Nunito Sans Bold" pitchFamily="34" charset="-120"/>
              </a:rPr>
              <a:t> </a:t>
            </a:r>
            <a:r>
              <a:rPr lang="en-US" sz="4800" b="1" u="sng">
                <a:solidFill>
                  <a:srgbClr val="2C6756"/>
                </a:solidFill>
                <a:latin typeface="Calibri (Cuerpo)"/>
                <a:ea typeface="Nunito Sans Bold" pitchFamily="34" charset="-122"/>
              </a:rPr>
              <a:t>Takeaways</a:t>
            </a:r>
          </a:p>
        </p:txBody>
      </p:sp>
      <p:sp>
        <p:nvSpPr>
          <p:cNvPr id="5" name="Text 3"/>
          <p:cNvSpPr/>
          <p:nvPr/>
        </p:nvSpPr>
        <p:spPr>
          <a:xfrm>
            <a:off x="1297365" y="1346791"/>
            <a:ext cx="4158534" cy="483262"/>
          </a:xfrm>
          <a:prstGeom prst="rect">
            <a:avLst/>
          </a:prstGeom>
          <a:noFill/>
          <a:ln/>
        </p:spPr>
        <p:txBody>
          <a:bodyPr wrap="square" lIns="0" tIns="0" rIns="0" bIns="0" rtlCol="0" anchor="t"/>
          <a:lstStyle/>
          <a:p>
            <a:pPr>
              <a:lnSpc>
                <a:spcPts val="2083"/>
              </a:lnSpc>
            </a:pPr>
            <a:r>
              <a:rPr lang="en-US" sz="2200">
                <a:solidFill>
                  <a:srgbClr val="FFFFFF"/>
                </a:solidFill>
                <a:latin typeface="Calibri cuerpo"/>
                <a:ea typeface="Inter" pitchFamily="34" charset="-122"/>
                <a:cs typeface="Inter" pitchFamily="34" charset="-120"/>
              </a:rPr>
              <a:t>Legumes, whole grains, nuts, and seeds provide protein, fiber, healthy fats, and protective phytochemicals including polyphenols, flavonoids, and lignans</a:t>
            </a:r>
            <a:endParaRPr lang="en-US" sz="2200">
              <a:latin typeface="Calibri cuerpo"/>
            </a:endParaRPr>
          </a:p>
        </p:txBody>
      </p:sp>
      <p:sp>
        <p:nvSpPr>
          <p:cNvPr id="28" name="Shape 13">
            <a:extLst>
              <a:ext uri="{FF2B5EF4-FFF2-40B4-BE49-F238E27FC236}">
                <a16:creationId xmlns:a16="http://schemas.microsoft.com/office/drawing/2014/main" id="{C2E782BF-B059-441D-B928-3F2F3A7E4B62}"/>
              </a:ext>
            </a:extLst>
          </p:cNvPr>
          <p:cNvSpPr/>
          <p:nvPr/>
        </p:nvSpPr>
        <p:spPr>
          <a:xfrm>
            <a:off x="45698" y="941273"/>
            <a:ext cx="9371463" cy="5810847"/>
          </a:xfrm>
          <a:prstGeom prst="roundRect">
            <a:avLst>
              <a:gd name="adj" fmla="val 3517"/>
            </a:avLst>
          </a:prstGeom>
          <a:solidFill>
            <a:srgbClr val="72BC49"/>
          </a:solidFill>
          <a:ln w="7620">
            <a:solidFill>
              <a:srgbClr val="58A22F"/>
            </a:solidFill>
            <a:prstDash val="solid"/>
          </a:ln>
        </p:spPr>
      </p:sp>
      <p:sp>
        <p:nvSpPr>
          <p:cNvPr id="29" name="Rectángulo 28">
            <a:extLst>
              <a:ext uri="{FF2B5EF4-FFF2-40B4-BE49-F238E27FC236}">
                <a16:creationId xmlns:a16="http://schemas.microsoft.com/office/drawing/2014/main" id="{56701F80-39FA-4338-B197-D9157F139D24}"/>
              </a:ext>
            </a:extLst>
          </p:cNvPr>
          <p:cNvSpPr/>
          <p:nvPr/>
        </p:nvSpPr>
        <p:spPr>
          <a:xfrm>
            <a:off x="133431" y="1027176"/>
            <a:ext cx="8779941" cy="5575052"/>
          </a:xfrm>
          <a:prstGeom prst="rect">
            <a:avLst/>
          </a:prstGeom>
        </p:spPr>
        <p:txBody>
          <a:bodyPr wrap="square">
            <a:spAutoFit/>
          </a:bodyPr>
          <a:lstStyle/>
          <a:p>
            <a:pPr marL="342900" lvl="0" indent="-342900" algn="just">
              <a:lnSpc>
                <a:spcPct val="150000"/>
              </a:lnSpc>
              <a:spcAft>
                <a:spcPts val="0"/>
              </a:spcAft>
              <a:buSzPts val="1000"/>
              <a:buFont typeface="Courier New" panose="02070309020205020404" pitchFamily="49" charset="0"/>
              <a:buChar char="o"/>
              <a:tabLst>
                <a:tab pos="457200" algn="l"/>
              </a:tabLst>
            </a:pPr>
            <a:r>
              <a:rPr lang="en-IE" sz="2400">
                <a:solidFill>
                  <a:srgbClr val="000000"/>
                </a:solidFill>
                <a:latin typeface="Calibri cuerpo"/>
                <a:ea typeface="Calibri" panose="020F0502020204030204" pitchFamily="34" charset="0"/>
                <a:cs typeface="Calibri" panose="020F0502020204030204" pitchFamily="34" charset="0"/>
              </a:rPr>
              <a:t>Not all plant-based foods are equally healthy—quality matters more than the “plant-based” label.</a:t>
            </a:r>
            <a:endParaRPr lang="es-ES" sz="2400">
              <a:solidFill>
                <a:srgbClr val="000000"/>
              </a:solidFill>
              <a:latin typeface="Calibri cuerpo"/>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Courier New" panose="02070309020205020404" pitchFamily="49" charset="0"/>
              <a:buChar char="o"/>
              <a:tabLst>
                <a:tab pos="457200" algn="l"/>
              </a:tabLst>
            </a:pPr>
            <a:r>
              <a:rPr lang="en-IE" sz="2400">
                <a:solidFill>
                  <a:srgbClr val="000000"/>
                </a:solidFill>
                <a:latin typeface="Calibri cuerpo"/>
                <a:ea typeface="Calibri" panose="020F0502020204030204" pitchFamily="34" charset="0"/>
                <a:cs typeface="Calibri" panose="020F0502020204030204" pitchFamily="34" charset="0"/>
              </a:rPr>
              <a:t>Strategic use of fortified foods and supplements is essential to cover nutrient gaps.</a:t>
            </a:r>
            <a:endParaRPr lang="es-ES" sz="2400">
              <a:solidFill>
                <a:srgbClr val="000000"/>
              </a:solidFill>
              <a:latin typeface="Calibri cuerpo"/>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Courier New" panose="02070309020205020404" pitchFamily="49" charset="0"/>
              <a:buChar char="o"/>
              <a:tabLst>
                <a:tab pos="457200" algn="l"/>
              </a:tabLst>
            </a:pPr>
            <a:r>
              <a:rPr lang="en-IE" sz="2400">
                <a:solidFill>
                  <a:srgbClr val="000000"/>
                </a:solidFill>
                <a:latin typeface="Calibri cuerpo"/>
                <a:ea typeface="Calibri" panose="020F0502020204030204" pitchFamily="34" charset="0"/>
                <a:cs typeface="Calibri" panose="020F0502020204030204" pitchFamily="34" charset="0"/>
              </a:rPr>
              <a:t>Clinical staff should be skilled in identifying deficiencies and tailoring plant-based recommendations.</a:t>
            </a:r>
            <a:endParaRPr lang="es-ES" sz="2400">
              <a:solidFill>
                <a:srgbClr val="000000"/>
              </a:solidFill>
              <a:latin typeface="Calibri cuerpo"/>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Courier New" panose="02070309020205020404" pitchFamily="49" charset="0"/>
              <a:buChar char="o"/>
              <a:tabLst>
                <a:tab pos="457200" algn="l"/>
              </a:tabLst>
            </a:pPr>
            <a:r>
              <a:rPr lang="en-IE" sz="2400">
                <a:solidFill>
                  <a:srgbClr val="000000"/>
                </a:solidFill>
                <a:latin typeface="Calibri cuerpo"/>
                <a:ea typeface="Calibri" panose="020F0502020204030204" pitchFamily="34" charset="0"/>
                <a:cs typeface="Calibri" panose="020F0502020204030204" pitchFamily="34" charset="0"/>
              </a:rPr>
              <a:t>Plant-based nutrition provides opportunities for sustainable, ethical, and patient-</a:t>
            </a:r>
            <a:r>
              <a:rPr lang="en-IE" sz="2400" err="1">
                <a:solidFill>
                  <a:srgbClr val="000000"/>
                </a:solidFill>
                <a:latin typeface="Calibri cuerpo"/>
                <a:ea typeface="Calibri" panose="020F0502020204030204" pitchFamily="34" charset="0"/>
                <a:cs typeface="Calibri" panose="020F0502020204030204" pitchFamily="34" charset="0"/>
              </a:rPr>
              <a:t>centered</a:t>
            </a:r>
            <a:r>
              <a:rPr lang="en-IE" sz="2400">
                <a:solidFill>
                  <a:srgbClr val="000000"/>
                </a:solidFill>
                <a:latin typeface="Calibri cuerpo"/>
                <a:ea typeface="Calibri" panose="020F0502020204030204" pitchFamily="34" charset="0"/>
                <a:cs typeface="Calibri" panose="020F0502020204030204" pitchFamily="34" charset="0"/>
              </a:rPr>
              <a:t> care.</a:t>
            </a:r>
            <a:endParaRPr lang="es-ES" sz="2400">
              <a:solidFill>
                <a:srgbClr val="000000"/>
              </a:solidFill>
              <a:latin typeface="Calibri cuerpo"/>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Courier New" panose="02070309020205020404" pitchFamily="49" charset="0"/>
              <a:buChar char="o"/>
              <a:tabLst>
                <a:tab pos="457200" algn="l"/>
              </a:tabLst>
            </a:pPr>
            <a:r>
              <a:rPr lang="en-IE" sz="2400">
                <a:solidFill>
                  <a:srgbClr val="000000"/>
                </a:solidFill>
                <a:latin typeface="Calibri cuerpo"/>
                <a:ea typeface="Calibri" panose="020F0502020204030204" pitchFamily="34" charset="0"/>
                <a:cs typeface="Calibri" panose="020F0502020204030204" pitchFamily="34" charset="0"/>
              </a:rPr>
              <a:t>Future directions include innovation in plant protein processing, cost reduction, and integration into clinical nutrition protocols.</a:t>
            </a:r>
            <a:endParaRPr lang="es-ES" sz="2400">
              <a:solidFill>
                <a:srgbClr val="000000"/>
              </a:solidFill>
              <a:effectLst/>
              <a:latin typeface="Calibri cuerpo"/>
              <a:ea typeface="Calibri" panose="020F0502020204030204" pitchFamily="34" charset="0"/>
              <a:cs typeface="Times New Roman" panose="02020603050405020304" pitchFamily="18" charset="0"/>
            </a:endParaRPr>
          </a:p>
        </p:txBody>
      </p:sp>
      <p:grpSp>
        <p:nvGrpSpPr>
          <p:cNvPr id="32" name="Group 23">
            <a:extLst>
              <a:ext uri="{FF2B5EF4-FFF2-40B4-BE49-F238E27FC236}">
                <a16:creationId xmlns:a16="http://schemas.microsoft.com/office/drawing/2014/main" id="{983F92E9-4BAB-48BA-A1D4-B38B13F34D51}"/>
              </a:ext>
            </a:extLst>
          </p:cNvPr>
          <p:cNvGrpSpPr/>
          <p:nvPr/>
        </p:nvGrpSpPr>
        <p:grpSpPr>
          <a:xfrm>
            <a:off x="9986555" y="2577953"/>
            <a:ext cx="1402319" cy="2139196"/>
            <a:chOff x="4413794" y="4725223"/>
            <a:chExt cx="421607" cy="978622"/>
          </a:xfrm>
        </p:grpSpPr>
        <p:grpSp>
          <p:nvGrpSpPr>
            <p:cNvPr id="34" name="Graphic 2">
              <a:extLst>
                <a:ext uri="{FF2B5EF4-FFF2-40B4-BE49-F238E27FC236}">
                  <a16:creationId xmlns:a16="http://schemas.microsoft.com/office/drawing/2014/main" id="{DFB447FB-7E9F-40D8-A50C-5695E7059726}"/>
                </a:ext>
              </a:extLst>
            </p:cNvPr>
            <p:cNvGrpSpPr/>
            <p:nvPr/>
          </p:nvGrpSpPr>
          <p:grpSpPr>
            <a:xfrm>
              <a:off x="4413794" y="4757590"/>
              <a:ext cx="421607" cy="535957"/>
              <a:chOff x="4413794" y="4757590"/>
              <a:chExt cx="421607" cy="535957"/>
            </a:xfrm>
            <a:solidFill>
              <a:srgbClr val="75B543"/>
            </a:solidFill>
          </p:grpSpPr>
          <p:sp>
            <p:nvSpPr>
              <p:cNvPr id="61" name="Freeform 15">
                <a:extLst>
                  <a:ext uri="{FF2B5EF4-FFF2-40B4-BE49-F238E27FC236}">
                    <a16:creationId xmlns:a16="http://schemas.microsoft.com/office/drawing/2014/main" id="{0489F0B8-9A41-4219-8CC0-B3DFD50268B5}"/>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62" name="Freeform 16">
                <a:extLst>
                  <a:ext uri="{FF2B5EF4-FFF2-40B4-BE49-F238E27FC236}">
                    <a16:creationId xmlns:a16="http://schemas.microsoft.com/office/drawing/2014/main" id="{ED3A6E44-7F22-47BF-8088-E5E7EE7D448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35" name="Graphic 2">
              <a:extLst>
                <a:ext uri="{FF2B5EF4-FFF2-40B4-BE49-F238E27FC236}">
                  <a16:creationId xmlns:a16="http://schemas.microsoft.com/office/drawing/2014/main" id="{F6C61FD0-13F4-4C4C-97A5-2F97D79795F4}"/>
                </a:ext>
              </a:extLst>
            </p:cNvPr>
            <p:cNvGrpSpPr/>
            <p:nvPr/>
          </p:nvGrpSpPr>
          <p:grpSpPr>
            <a:xfrm>
              <a:off x="4539076" y="4725223"/>
              <a:ext cx="126381" cy="222760"/>
              <a:chOff x="4539076" y="4725223"/>
              <a:chExt cx="126381" cy="222760"/>
            </a:xfrm>
            <a:solidFill>
              <a:srgbClr val="81CCB2"/>
            </a:solidFill>
          </p:grpSpPr>
          <p:sp>
            <p:nvSpPr>
              <p:cNvPr id="41" name="Freeform 7">
                <a:extLst>
                  <a:ext uri="{FF2B5EF4-FFF2-40B4-BE49-F238E27FC236}">
                    <a16:creationId xmlns:a16="http://schemas.microsoft.com/office/drawing/2014/main" id="{831A85BA-148E-4D48-AA36-1380BD98D28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44" name="Freeform 8">
                <a:extLst>
                  <a:ext uri="{FF2B5EF4-FFF2-40B4-BE49-F238E27FC236}">
                    <a16:creationId xmlns:a16="http://schemas.microsoft.com/office/drawing/2014/main" id="{4F1C7B75-C916-4A9B-8F7D-255DA92B297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46" name="Freeform 9">
                <a:extLst>
                  <a:ext uri="{FF2B5EF4-FFF2-40B4-BE49-F238E27FC236}">
                    <a16:creationId xmlns:a16="http://schemas.microsoft.com/office/drawing/2014/main" id="{B278105A-85E6-454B-A112-6C1BCF982F3F}"/>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47" name="Freeform 10">
                <a:extLst>
                  <a:ext uri="{FF2B5EF4-FFF2-40B4-BE49-F238E27FC236}">
                    <a16:creationId xmlns:a16="http://schemas.microsoft.com/office/drawing/2014/main" id="{61629E87-FBE9-43E4-97EA-7DCF2E54AD5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38" name="Freeform 4">
              <a:extLst>
                <a:ext uri="{FF2B5EF4-FFF2-40B4-BE49-F238E27FC236}">
                  <a16:creationId xmlns:a16="http://schemas.microsoft.com/office/drawing/2014/main" id="{E8D71322-0B22-4AAF-BAC3-46C69EFA091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40" name="Freeform 5">
              <a:extLst>
                <a:ext uri="{FF2B5EF4-FFF2-40B4-BE49-F238E27FC236}">
                  <a16:creationId xmlns:a16="http://schemas.microsoft.com/office/drawing/2014/main" id="{D06D9D42-1487-4C61-8E14-E2AD17F430C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310504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4ACE60-B120-181B-8F59-8ECB8C6F5445}"/>
              </a:ext>
            </a:extLst>
          </p:cNvPr>
          <p:cNvGrpSpPr/>
          <p:nvPr/>
        </p:nvGrpSpPr>
        <p:grpSpPr>
          <a:xfrm>
            <a:off x="-209973" y="0"/>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C8A52472-8DCA-EFF5-13C4-C7366780F8E9}"/>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F49083E5-080F-8F9B-4DAF-DD9933A2C38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6584811-C67B-9465-56C6-29BA0694DA64}"/>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4569438E-9480-53D5-CBE9-607C8F048E99}"/>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95FE91B9-B572-FFCD-331F-6B3147B42B1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30E8210-3DED-6BFC-5440-4AA6B778630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AB4DF70-D9DD-4D76-7E6B-5FBB55459425}"/>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949A44-9F1E-158E-0CC3-E34765F3DC6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5AF1EFB7-073E-760D-C22F-AB4137867A01}"/>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CA8CEDA-644B-37B5-BE38-713F2099256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5" name="Rectángulo 24">
            <a:extLst>
              <a:ext uri="{FF2B5EF4-FFF2-40B4-BE49-F238E27FC236}">
                <a16:creationId xmlns:a16="http://schemas.microsoft.com/office/drawing/2014/main" id="{BD074636-EA58-4429-8C0E-56AE1E024E70}"/>
              </a:ext>
            </a:extLst>
          </p:cNvPr>
          <p:cNvSpPr/>
          <p:nvPr/>
        </p:nvSpPr>
        <p:spPr>
          <a:xfrm>
            <a:off x="64321" y="4114787"/>
            <a:ext cx="2360518" cy="350417"/>
          </a:xfrm>
          <a:prstGeom prst="rect">
            <a:avLst/>
          </a:prstGeom>
          <a:noFill/>
          <a:ln/>
        </p:spPr>
        <p:txBody>
          <a:bodyPr wrap="none" lIns="0" tIns="0" rIns="0" bIns="0" rtlCol="0" anchor="t"/>
          <a:lstStyle/>
          <a:p>
            <a:pPr>
              <a:lnSpc>
                <a:spcPts val="2125"/>
              </a:lnSpc>
            </a:pPr>
            <a:r>
              <a:rPr lang="es-ES" sz="4800" b="1" u="sng" dirty="0">
                <a:solidFill>
                  <a:srgbClr val="2C6756"/>
                </a:solidFill>
                <a:latin typeface="Calibri (Cuerpo)"/>
                <a:ea typeface="Nunito Sans Bold" pitchFamily="34" charset="-122"/>
              </a:rPr>
              <a:t> </a:t>
            </a:r>
            <a:r>
              <a:rPr lang="es-ES" sz="4800" b="1" u="sng" dirty="0" err="1">
                <a:solidFill>
                  <a:srgbClr val="2C6756"/>
                </a:solidFill>
                <a:latin typeface="Calibri (Cuerpo)"/>
                <a:ea typeface="Nunito Sans Bold" pitchFamily="34" charset="-122"/>
              </a:rPr>
              <a:t>Learn</a:t>
            </a:r>
            <a:r>
              <a:rPr lang="es-ES" sz="4800" b="1" u="sng" dirty="0">
                <a:solidFill>
                  <a:srgbClr val="2C6756"/>
                </a:solidFill>
                <a:latin typeface="Calibri (Cuerpo)"/>
                <a:ea typeface="Nunito Sans Bold" pitchFamily="34" charset="-122"/>
              </a:rPr>
              <a:t> </a:t>
            </a:r>
            <a:r>
              <a:rPr lang="es-ES" sz="4800" b="1" u="sng" dirty="0" err="1">
                <a:solidFill>
                  <a:srgbClr val="2C6756"/>
                </a:solidFill>
                <a:latin typeface="Calibri (Cuerpo)"/>
                <a:ea typeface="Nunito Sans Bold" pitchFamily="34" charset="-122"/>
              </a:rPr>
              <a:t>Watching</a:t>
            </a:r>
            <a:r>
              <a:rPr lang="es-ES" sz="4800" b="1" u="sng" dirty="0">
                <a:solidFill>
                  <a:srgbClr val="2C6756"/>
                </a:solidFill>
                <a:latin typeface="Calibri (Cuerpo)"/>
                <a:ea typeface="Nunito Sans Bold" pitchFamily="34" charset="-122"/>
              </a:rPr>
              <a:t> </a:t>
            </a:r>
          </a:p>
        </p:txBody>
      </p:sp>
      <p:sp>
        <p:nvSpPr>
          <p:cNvPr id="2" name="Rectangle 2">
            <a:extLst>
              <a:ext uri="{FF2B5EF4-FFF2-40B4-BE49-F238E27FC236}">
                <a16:creationId xmlns:a16="http://schemas.microsoft.com/office/drawing/2014/main" id="{40D673C2-B640-4ABF-A243-B6E33E85DE2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4" name="Elementos multimedia en línea 3" title="From garden to hospital">
            <a:hlinkClick r:id="" action="ppaction://media"/>
            <a:extLst>
              <a:ext uri="{FF2B5EF4-FFF2-40B4-BE49-F238E27FC236}">
                <a16:creationId xmlns:a16="http://schemas.microsoft.com/office/drawing/2014/main" id="{FE20A8CB-E849-4B5C-89B2-9AF94FADC0FF}"/>
              </a:ext>
            </a:extLst>
          </p:cNvPr>
          <p:cNvPicPr>
            <a:picLocks noRot="1" noChangeAspect="1"/>
          </p:cNvPicPr>
          <p:nvPr>
            <a:videoFile r:link="rId1"/>
          </p:nvPr>
        </p:nvPicPr>
        <p:blipFill>
          <a:blip r:embed="rId3"/>
          <a:stretch>
            <a:fillRect/>
          </a:stretch>
        </p:blipFill>
        <p:spPr>
          <a:xfrm>
            <a:off x="5502313" y="64133"/>
            <a:ext cx="6448041" cy="3627023"/>
          </a:xfrm>
          <a:prstGeom prst="rect">
            <a:avLst/>
          </a:prstGeom>
        </p:spPr>
      </p:pic>
    </p:spTree>
    <p:extLst>
      <p:ext uri="{BB962C8B-B14F-4D97-AF65-F5344CB8AC3E}">
        <p14:creationId xmlns:p14="http://schemas.microsoft.com/office/powerpoint/2010/main" val="1875424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89990" y="338260"/>
            <a:ext cx="2185789" cy="273149"/>
          </a:xfrm>
          <a:prstGeom prst="rect">
            <a:avLst/>
          </a:prstGeom>
          <a:noFill/>
          <a:ln/>
        </p:spPr>
        <p:txBody>
          <a:bodyPr wrap="none" lIns="0" tIns="0" rIns="0" bIns="0" rtlCol="0" anchor="t"/>
          <a:lstStyle/>
          <a:p>
            <a:pPr>
              <a:lnSpc>
                <a:spcPts val="2125"/>
              </a:lnSpc>
            </a:pPr>
            <a:r>
              <a:rPr lang="en-US" sz="4800" b="1" u="sng">
                <a:solidFill>
                  <a:srgbClr val="2C6756"/>
                </a:solidFill>
                <a:ea typeface="Nunito Sans Bold" pitchFamily="34" charset="-122"/>
                <a:cs typeface="Nunito Sans Bold" pitchFamily="34" charset="-120"/>
              </a:rPr>
              <a:t>If You Want To Know More</a:t>
            </a:r>
            <a:endParaRPr lang="en-US" sz="4800" u="sng">
              <a:solidFill>
                <a:srgbClr val="2C6756"/>
              </a:solidFill>
            </a:endParaRPr>
          </a:p>
        </p:txBody>
      </p:sp>
      <p:sp>
        <p:nvSpPr>
          <p:cNvPr id="75" name="Rectángulo 74">
            <a:extLst>
              <a:ext uri="{FF2B5EF4-FFF2-40B4-BE49-F238E27FC236}">
                <a16:creationId xmlns:a16="http://schemas.microsoft.com/office/drawing/2014/main" id="{E85E024B-B08A-4E20-B013-B6A270A654EC}"/>
              </a:ext>
            </a:extLst>
          </p:cNvPr>
          <p:cNvSpPr/>
          <p:nvPr/>
        </p:nvSpPr>
        <p:spPr>
          <a:xfrm>
            <a:off x="0" y="1303294"/>
            <a:ext cx="10365526" cy="4996240"/>
          </a:xfrm>
          <a:prstGeom prst="rect">
            <a:avLst/>
          </a:prstGeom>
        </p:spPr>
        <p:txBody>
          <a:bodyPr wrap="square">
            <a:spAutoFit/>
          </a:bodyPr>
          <a:lstStyle/>
          <a:p>
            <a:pPr marL="342900" lvl="0" indent="-342900" algn="just">
              <a:spcAft>
                <a:spcPts val="0"/>
              </a:spcAft>
              <a:buSzPts val="1000"/>
              <a:buFont typeface="Courier New" panose="02070309020205020404" pitchFamily="49" charset="0"/>
              <a:buChar char="o"/>
              <a:tabLst>
                <a:tab pos="457200" algn="l"/>
              </a:tabLst>
            </a:pPr>
            <a:r>
              <a:rPr lang="en-GB" sz="2400" err="1">
                <a:solidFill>
                  <a:srgbClr val="000000"/>
                </a:solidFill>
                <a:latin typeface="Calibr cuerpo"/>
                <a:ea typeface="Calibri" panose="020F0502020204030204" pitchFamily="34" charset="0"/>
                <a:cs typeface="Calibri" panose="020F0502020204030204" pitchFamily="34" charset="0"/>
              </a:rPr>
              <a:t>Nutricia</a:t>
            </a:r>
            <a:r>
              <a:rPr lang="en-GB" sz="2400">
                <a:solidFill>
                  <a:srgbClr val="000000"/>
                </a:solidFill>
                <a:latin typeface="Calibr cuerpo"/>
                <a:ea typeface="Calibri" panose="020F0502020204030204" pitchFamily="34" charset="0"/>
                <a:cs typeface="Calibri" panose="020F0502020204030204" pitchFamily="34" charset="0"/>
              </a:rPr>
              <a:t>. </a:t>
            </a:r>
            <a:r>
              <a:rPr lang="en-GB" sz="2400" err="1">
                <a:solidFill>
                  <a:srgbClr val="000000"/>
                </a:solidFill>
                <a:latin typeface="Calibr cuerpo"/>
                <a:ea typeface="Calibri" panose="020F0502020204030204" pitchFamily="34" charset="0"/>
                <a:cs typeface="Calibri" panose="020F0502020204030204" pitchFamily="34" charset="0"/>
              </a:rPr>
              <a:t>Fortimel</a:t>
            </a:r>
            <a:r>
              <a:rPr lang="en-GB" sz="2400">
                <a:solidFill>
                  <a:srgbClr val="000000"/>
                </a:solidFill>
                <a:latin typeface="Calibr cuerpo"/>
                <a:ea typeface="Calibri" panose="020F0502020204030204" pitchFamily="34" charset="0"/>
                <a:cs typeface="Calibri" panose="020F0502020204030204" pitchFamily="34" charset="0"/>
              </a:rPr>
              <a:t>® </a:t>
            </a:r>
            <a:r>
              <a:rPr lang="en-GB" sz="2400" err="1">
                <a:solidFill>
                  <a:srgbClr val="000000"/>
                </a:solidFill>
                <a:latin typeface="Calibr cuerpo"/>
                <a:ea typeface="Calibri" panose="020F0502020204030204" pitchFamily="34" charset="0"/>
                <a:cs typeface="Calibri" panose="020F0502020204030204" pitchFamily="34" charset="0"/>
              </a:rPr>
              <a:t>PlantBased</a:t>
            </a:r>
            <a:r>
              <a:rPr lang="en-GB" sz="2400">
                <a:solidFill>
                  <a:srgbClr val="000000"/>
                </a:solidFill>
                <a:latin typeface="Calibr cuerpo"/>
                <a:ea typeface="Calibri" panose="020F0502020204030204" pitchFamily="34" charset="0"/>
                <a:cs typeface="Calibri" panose="020F0502020204030204" pitchFamily="34" charset="0"/>
              </a:rPr>
              <a:t> Energy – product info and press releases (2023).</a:t>
            </a:r>
            <a:endParaRPr lang="es-ES" sz="2400">
              <a:solidFill>
                <a:srgbClr val="000000"/>
              </a:solidFill>
              <a:latin typeface="Calibr cuerpo"/>
              <a:ea typeface="Calibri" panose="020F0502020204030204" pitchFamily="34" charset="0"/>
              <a:cs typeface="Times New Roman" panose="02020603050405020304" pitchFamily="18" charset="0"/>
            </a:endParaRPr>
          </a:p>
          <a:p>
            <a:pPr marL="342900" lvl="0" indent="-342900" algn="just">
              <a:spcAft>
                <a:spcPts val="0"/>
              </a:spcAft>
              <a:buSzPts val="1000"/>
              <a:buFont typeface="Courier New" panose="02070309020205020404" pitchFamily="49" charset="0"/>
              <a:buChar char="o"/>
              <a:tabLst>
                <a:tab pos="457200" algn="l"/>
              </a:tabLst>
            </a:pPr>
            <a:r>
              <a:rPr lang="en-GB" sz="2400">
                <a:solidFill>
                  <a:srgbClr val="000000"/>
                </a:solidFill>
                <a:latin typeface="Calibr cuerpo"/>
                <a:ea typeface="Calibri" panose="020F0502020204030204" pitchFamily="34" charset="0"/>
                <a:cs typeface="Calibri" panose="020F0502020204030204" pitchFamily="34" charset="0"/>
              </a:rPr>
              <a:t>Fresenius </a:t>
            </a:r>
            <a:r>
              <a:rPr lang="en-GB" sz="2400" err="1">
                <a:solidFill>
                  <a:srgbClr val="000000"/>
                </a:solidFill>
                <a:latin typeface="Calibr cuerpo"/>
                <a:ea typeface="Calibri" panose="020F0502020204030204" pitchFamily="34" charset="0"/>
                <a:cs typeface="Calibri" panose="020F0502020204030204" pitchFamily="34" charset="0"/>
              </a:rPr>
              <a:t>Kabi</a:t>
            </a:r>
            <a:r>
              <a:rPr lang="en-GB" sz="2400">
                <a:solidFill>
                  <a:srgbClr val="000000"/>
                </a:solidFill>
                <a:latin typeface="Calibr cuerpo"/>
                <a:ea typeface="Calibri" panose="020F0502020204030204" pitchFamily="34" charset="0"/>
                <a:cs typeface="Calibri" panose="020F0502020204030204" pitchFamily="34" charset="0"/>
              </a:rPr>
              <a:t> Spain. </a:t>
            </a:r>
            <a:r>
              <a:rPr lang="en-GB" sz="2400" err="1">
                <a:solidFill>
                  <a:srgbClr val="000000"/>
                </a:solidFill>
                <a:latin typeface="Calibr cuerpo"/>
                <a:ea typeface="Calibri" panose="020F0502020204030204" pitchFamily="34" charset="0"/>
                <a:cs typeface="Calibri" panose="020F0502020204030204" pitchFamily="34" charset="0"/>
              </a:rPr>
              <a:t>Fresubin</a:t>
            </a:r>
            <a:r>
              <a:rPr lang="en-GB" sz="2400">
                <a:solidFill>
                  <a:srgbClr val="000000"/>
                </a:solidFill>
                <a:latin typeface="Calibr cuerpo"/>
                <a:ea typeface="Calibri" panose="020F0502020204030204" pitchFamily="34" charset="0"/>
                <a:cs typeface="Calibri" panose="020F0502020204030204" pitchFamily="34" charset="0"/>
              </a:rPr>
              <a:t>® Plant-Based Drink – technical documentation (2025).</a:t>
            </a:r>
            <a:endParaRPr lang="es-ES" sz="2400">
              <a:solidFill>
                <a:srgbClr val="000000"/>
              </a:solidFill>
              <a:latin typeface="Calibr cuerpo"/>
              <a:ea typeface="Calibri" panose="020F0502020204030204" pitchFamily="34" charset="0"/>
              <a:cs typeface="Times New Roman" panose="02020603050405020304" pitchFamily="18" charset="0"/>
            </a:endParaRPr>
          </a:p>
          <a:p>
            <a:pPr marL="342900" lvl="0" indent="-342900" algn="just">
              <a:spcAft>
                <a:spcPts val="0"/>
              </a:spcAft>
              <a:buSzPts val="1000"/>
              <a:buFont typeface="Courier New" panose="02070309020205020404" pitchFamily="49" charset="0"/>
              <a:buChar char="o"/>
              <a:tabLst>
                <a:tab pos="457200" algn="l"/>
              </a:tabLst>
            </a:pPr>
            <a:r>
              <a:rPr lang="es-ES" sz="2400">
                <a:solidFill>
                  <a:srgbClr val="000000"/>
                </a:solidFill>
                <a:latin typeface="Calibr cuerpo"/>
                <a:ea typeface="Calibri" panose="020F0502020204030204" pitchFamily="34" charset="0"/>
                <a:cs typeface="Calibri" panose="020F0502020204030204" pitchFamily="34" charset="0"/>
              </a:rPr>
              <a:t>Abbott España. </a:t>
            </a:r>
            <a:r>
              <a:rPr lang="es-ES" sz="2400" err="1">
                <a:solidFill>
                  <a:srgbClr val="000000"/>
                </a:solidFill>
                <a:latin typeface="Calibr cuerpo"/>
                <a:ea typeface="Calibri" panose="020F0502020204030204" pitchFamily="34" charset="0"/>
                <a:cs typeface="Calibri" panose="020F0502020204030204" pitchFamily="34" charset="0"/>
              </a:rPr>
              <a:t>Ensure</a:t>
            </a:r>
            <a:r>
              <a:rPr lang="es-ES" sz="2400">
                <a:solidFill>
                  <a:srgbClr val="000000"/>
                </a:solidFill>
                <a:latin typeface="Calibr cuerpo"/>
                <a:ea typeface="Calibri" panose="020F0502020204030204" pitchFamily="34" charset="0"/>
                <a:cs typeface="Calibri" panose="020F0502020204030204" pitchFamily="34" charset="0"/>
              </a:rPr>
              <a:t>® </a:t>
            </a:r>
            <a:r>
              <a:rPr lang="es-ES" sz="2400" err="1">
                <a:solidFill>
                  <a:srgbClr val="000000"/>
                </a:solidFill>
                <a:latin typeface="Calibr cuerpo"/>
                <a:ea typeface="Calibri" panose="020F0502020204030204" pitchFamily="34" charset="0"/>
                <a:cs typeface="Calibri" panose="020F0502020204030204" pitchFamily="34" charset="0"/>
              </a:rPr>
              <a:t>Nutrivigor</a:t>
            </a:r>
            <a:r>
              <a:rPr lang="es-ES" sz="2400">
                <a:solidFill>
                  <a:srgbClr val="000000"/>
                </a:solidFill>
                <a:latin typeface="Calibr cuerpo"/>
                <a:ea typeface="Calibri" panose="020F0502020204030204" pitchFamily="34" charset="0"/>
                <a:cs typeface="Calibri" panose="020F0502020204030204" pitchFamily="34" charset="0"/>
              </a:rPr>
              <a:t> Origen Vegetal – </a:t>
            </a:r>
            <a:r>
              <a:rPr lang="es-ES" sz="2400" err="1">
                <a:solidFill>
                  <a:srgbClr val="000000"/>
                </a:solidFill>
                <a:latin typeface="Calibr cuerpo"/>
                <a:ea typeface="Calibri" panose="020F0502020204030204" pitchFamily="34" charset="0"/>
                <a:cs typeface="Calibri" panose="020F0502020204030204" pitchFamily="34" charset="0"/>
              </a:rPr>
              <a:t>product</a:t>
            </a:r>
            <a:r>
              <a:rPr lang="es-ES" sz="2400">
                <a:solidFill>
                  <a:srgbClr val="000000"/>
                </a:solidFill>
                <a:latin typeface="Calibr cuerpo"/>
                <a:ea typeface="Calibri" panose="020F0502020204030204" pitchFamily="34" charset="0"/>
                <a:cs typeface="Calibri" panose="020F0502020204030204" pitchFamily="34" charset="0"/>
              </a:rPr>
              <a:t> page (2025).</a:t>
            </a:r>
            <a:endParaRPr lang="es-ES" sz="2400">
              <a:solidFill>
                <a:srgbClr val="000000"/>
              </a:solidFill>
              <a:latin typeface="Calibr cuerpo"/>
              <a:ea typeface="Calibri" panose="020F0502020204030204" pitchFamily="34" charset="0"/>
              <a:cs typeface="Times New Roman" panose="02020603050405020304" pitchFamily="18" charset="0"/>
            </a:endParaRPr>
          </a:p>
          <a:p>
            <a:pPr marL="342900" lvl="0" indent="-342900" algn="just">
              <a:spcAft>
                <a:spcPts val="0"/>
              </a:spcAft>
              <a:buSzPts val="1000"/>
              <a:buFont typeface="Courier New" panose="02070309020205020404" pitchFamily="49" charset="0"/>
              <a:buChar char="o"/>
              <a:tabLst>
                <a:tab pos="457200" algn="l"/>
              </a:tabLst>
            </a:pPr>
            <a:r>
              <a:rPr lang="en-GB" sz="2400" err="1">
                <a:solidFill>
                  <a:srgbClr val="000000"/>
                </a:solidFill>
                <a:latin typeface="Calibr cuerpo"/>
                <a:ea typeface="Calibri" panose="020F0502020204030204" pitchFamily="34" charset="0"/>
                <a:cs typeface="Calibri" panose="020F0502020204030204" pitchFamily="34" charset="0"/>
              </a:rPr>
              <a:t>Satija</a:t>
            </a:r>
            <a:r>
              <a:rPr lang="en-GB" sz="2400">
                <a:solidFill>
                  <a:srgbClr val="000000"/>
                </a:solidFill>
                <a:latin typeface="Calibr cuerpo"/>
                <a:ea typeface="Calibri" panose="020F0502020204030204" pitchFamily="34" charset="0"/>
                <a:cs typeface="Calibri" panose="020F0502020204030204" pitchFamily="34" charset="0"/>
              </a:rPr>
              <a:t> A, Hu FB. Plant-based diets and cardiovascular health. </a:t>
            </a:r>
            <a:r>
              <a:rPr lang="es-ES" sz="2400" i="1" err="1">
                <a:solidFill>
                  <a:srgbClr val="000000"/>
                </a:solidFill>
                <a:latin typeface="Calibr cuerpo"/>
                <a:ea typeface="Calibri" panose="020F0502020204030204" pitchFamily="34" charset="0"/>
                <a:cs typeface="Calibri" panose="020F0502020204030204" pitchFamily="34" charset="0"/>
              </a:rPr>
              <a:t>Trends</a:t>
            </a:r>
            <a:r>
              <a:rPr lang="es-ES" sz="2400" i="1">
                <a:solidFill>
                  <a:srgbClr val="000000"/>
                </a:solidFill>
                <a:latin typeface="Calibr cuerpo"/>
                <a:ea typeface="Calibri" panose="020F0502020204030204" pitchFamily="34" charset="0"/>
                <a:cs typeface="Calibri" panose="020F0502020204030204" pitchFamily="34" charset="0"/>
              </a:rPr>
              <a:t> </a:t>
            </a:r>
            <a:r>
              <a:rPr lang="es-ES" sz="2400" i="1" err="1">
                <a:solidFill>
                  <a:srgbClr val="000000"/>
                </a:solidFill>
                <a:latin typeface="Calibr cuerpo"/>
                <a:ea typeface="Calibri" panose="020F0502020204030204" pitchFamily="34" charset="0"/>
                <a:cs typeface="Calibri" panose="020F0502020204030204" pitchFamily="34" charset="0"/>
              </a:rPr>
              <a:t>Cardiovasc</a:t>
            </a:r>
            <a:r>
              <a:rPr lang="es-ES" sz="2400" i="1">
                <a:solidFill>
                  <a:srgbClr val="000000"/>
                </a:solidFill>
                <a:latin typeface="Calibr cuerpo"/>
                <a:ea typeface="Calibri" panose="020F0502020204030204" pitchFamily="34" charset="0"/>
                <a:cs typeface="Calibri" panose="020F0502020204030204" pitchFamily="34" charset="0"/>
              </a:rPr>
              <a:t> </a:t>
            </a:r>
            <a:r>
              <a:rPr lang="es-ES" sz="2400" i="1" err="1">
                <a:solidFill>
                  <a:srgbClr val="000000"/>
                </a:solidFill>
                <a:latin typeface="Calibr cuerpo"/>
                <a:ea typeface="Calibri" panose="020F0502020204030204" pitchFamily="34" charset="0"/>
                <a:cs typeface="Calibri" panose="020F0502020204030204" pitchFamily="34" charset="0"/>
              </a:rPr>
              <a:t>Med</a:t>
            </a:r>
            <a:r>
              <a:rPr lang="es-ES" sz="2400">
                <a:solidFill>
                  <a:srgbClr val="000000"/>
                </a:solidFill>
                <a:latin typeface="Calibr cuerpo"/>
                <a:ea typeface="Calibri" panose="020F0502020204030204" pitchFamily="34" charset="0"/>
                <a:cs typeface="Calibri" panose="020F0502020204030204" pitchFamily="34" charset="0"/>
              </a:rPr>
              <a:t>. 2018.</a:t>
            </a:r>
            <a:endParaRPr lang="es-ES" sz="2400">
              <a:solidFill>
                <a:srgbClr val="000000"/>
              </a:solidFill>
              <a:latin typeface="Calibr cuerpo"/>
              <a:ea typeface="Calibri" panose="020F0502020204030204" pitchFamily="34" charset="0"/>
              <a:cs typeface="Times New Roman" panose="02020603050405020304" pitchFamily="18" charset="0"/>
            </a:endParaRPr>
          </a:p>
          <a:p>
            <a:pPr marL="342900" lvl="0" indent="-342900" algn="just">
              <a:spcAft>
                <a:spcPts val="0"/>
              </a:spcAft>
              <a:buSzPts val="1000"/>
              <a:buFont typeface="Courier New" panose="02070309020205020404" pitchFamily="49" charset="0"/>
              <a:buChar char="o"/>
              <a:tabLst>
                <a:tab pos="457200" algn="l"/>
              </a:tabLst>
            </a:pPr>
            <a:r>
              <a:rPr lang="en-GB" sz="2400">
                <a:solidFill>
                  <a:srgbClr val="000000"/>
                </a:solidFill>
                <a:latin typeface="Calibr cuerpo"/>
                <a:ea typeface="Calibri" panose="020F0502020204030204" pitchFamily="34" charset="0"/>
                <a:cs typeface="Calibri" panose="020F0502020204030204" pitchFamily="34" charset="0"/>
              </a:rPr>
              <a:t>Willett W, et al. Food in the Anthropocene: the EAT-Lancet Commission on healthy diets. </a:t>
            </a:r>
            <a:r>
              <a:rPr lang="en-IE" sz="2400" i="1">
                <a:solidFill>
                  <a:srgbClr val="000000"/>
                </a:solidFill>
                <a:latin typeface="Calibr cuerpo"/>
                <a:ea typeface="Calibri" panose="020F0502020204030204" pitchFamily="34" charset="0"/>
                <a:cs typeface="Calibri" panose="020F0502020204030204" pitchFamily="34" charset="0"/>
              </a:rPr>
              <a:t>Lancet</a:t>
            </a:r>
            <a:r>
              <a:rPr lang="en-IE" sz="2400">
                <a:solidFill>
                  <a:srgbClr val="000000"/>
                </a:solidFill>
                <a:latin typeface="Calibr cuerpo"/>
                <a:ea typeface="Calibri" panose="020F0502020204030204" pitchFamily="34" charset="0"/>
                <a:cs typeface="Calibri" panose="020F0502020204030204" pitchFamily="34" charset="0"/>
              </a:rPr>
              <a:t>. 2019.</a:t>
            </a:r>
            <a:endParaRPr lang="es-ES" sz="2400">
              <a:solidFill>
                <a:srgbClr val="000000"/>
              </a:solidFill>
              <a:latin typeface="Calibr cuerpo"/>
              <a:ea typeface="Calibri" panose="020F0502020204030204" pitchFamily="34" charset="0"/>
              <a:cs typeface="Times New Roman" panose="02020603050405020304" pitchFamily="18" charset="0"/>
            </a:endParaRPr>
          </a:p>
          <a:p>
            <a:pPr marL="342900" lvl="0" indent="-342900" algn="just">
              <a:spcAft>
                <a:spcPts val="0"/>
              </a:spcAft>
              <a:buSzPts val="1000"/>
              <a:buFont typeface="Courier New" panose="02070309020205020404" pitchFamily="49" charset="0"/>
              <a:buChar char="o"/>
              <a:tabLst>
                <a:tab pos="457200" algn="l"/>
              </a:tabLst>
            </a:pPr>
            <a:r>
              <a:rPr lang="en-GB" sz="2400">
                <a:solidFill>
                  <a:srgbClr val="000000"/>
                </a:solidFill>
                <a:latin typeface="Calibr cuerpo"/>
                <a:ea typeface="Calibri" panose="020F0502020204030204" pitchFamily="34" charset="0"/>
                <a:cs typeface="Calibri" panose="020F0502020204030204" pitchFamily="34" charset="0"/>
              </a:rPr>
              <a:t>Melina V, Craig W, Levin S. Position of the Academy of Nutrition and Dietetics: Vegetarian Diets. </a:t>
            </a:r>
            <a:r>
              <a:rPr lang="es-ES" sz="2400" i="1">
                <a:solidFill>
                  <a:srgbClr val="000000"/>
                </a:solidFill>
                <a:latin typeface="Calibr cuerpo"/>
                <a:ea typeface="Calibri" panose="020F0502020204030204" pitchFamily="34" charset="0"/>
                <a:cs typeface="Calibri" panose="020F0502020204030204" pitchFamily="34" charset="0"/>
              </a:rPr>
              <a:t>J Acad </a:t>
            </a:r>
            <a:r>
              <a:rPr lang="es-ES" sz="2400" i="1" err="1">
                <a:solidFill>
                  <a:srgbClr val="000000"/>
                </a:solidFill>
                <a:latin typeface="Calibr cuerpo"/>
                <a:ea typeface="Calibri" panose="020F0502020204030204" pitchFamily="34" charset="0"/>
                <a:cs typeface="Calibri" panose="020F0502020204030204" pitchFamily="34" charset="0"/>
              </a:rPr>
              <a:t>Nutr</a:t>
            </a:r>
            <a:r>
              <a:rPr lang="es-ES" sz="2400" i="1">
                <a:solidFill>
                  <a:srgbClr val="000000"/>
                </a:solidFill>
                <a:latin typeface="Calibr cuerpo"/>
                <a:ea typeface="Calibri" panose="020F0502020204030204" pitchFamily="34" charset="0"/>
                <a:cs typeface="Calibri" panose="020F0502020204030204" pitchFamily="34" charset="0"/>
              </a:rPr>
              <a:t> </a:t>
            </a:r>
            <a:r>
              <a:rPr lang="es-ES" sz="2400" i="1" err="1">
                <a:solidFill>
                  <a:srgbClr val="000000"/>
                </a:solidFill>
                <a:latin typeface="Calibr cuerpo"/>
                <a:ea typeface="Calibri" panose="020F0502020204030204" pitchFamily="34" charset="0"/>
                <a:cs typeface="Calibri" panose="020F0502020204030204" pitchFamily="34" charset="0"/>
              </a:rPr>
              <a:t>Diet</a:t>
            </a:r>
            <a:r>
              <a:rPr lang="es-ES" sz="2400">
                <a:solidFill>
                  <a:srgbClr val="000000"/>
                </a:solidFill>
                <a:latin typeface="Calibr cuerpo"/>
                <a:ea typeface="Calibri" panose="020F0502020204030204" pitchFamily="34" charset="0"/>
                <a:cs typeface="Calibri" panose="020F0502020204030204" pitchFamily="34" charset="0"/>
              </a:rPr>
              <a:t>. 2016.</a:t>
            </a:r>
            <a:endParaRPr lang="es-ES" sz="2400">
              <a:solidFill>
                <a:srgbClr val="000000"/>
              </a:solidFill>
              <a:latin typeface="Calibr cuerpo"/>
              <a:ea typeface="Calibri" panose="020F0502020204030204" pitchFamily="34" charset="0"/>
              <a:cs typeface="Times New Roman" panose="02020603050405020304" pitchFamily="18" charset="0"/>
            </a:endParaRPr>
          </a:p>
          <a:p>
            <a:pPr marL="342900" lvl="0" indent="-342900" algn="just">
              <a:spcAft>
                <a:spcPts val="800"/>
              </a:spcAft>
              <a:buSzPts val="1000"/>
              <a:buFont typeface="Courier New" panose="02070309020205020404" pitchFamily="49" charset="0"/>
              <a:buChar char="o"/>
              <a:tabLst>
                <a:tab pos="228600" algn="l"/>
              </a:tabLst>
            </a:pPr>
            <a:r>
              <a:rPr lang="en-GB" sz="2400" err="1">
                <a:solidFill>
                  <a:srgbClr val="000000"/>
                </a:solidFill>
                <a:latin typeface="Calibr cuerpo"/>
                <a:ea typeface="Calibri" panose="020F0502020204030204" pitchFamily="34" charset="0"/>
                <a:cs typeface="Calibri" panose="020F0502020204030204" pitchFamily="34" charset="0"/>
              </a:rPr>
              <a:t>Delsoglio</a:t>
            </a:r>
            <a:r>
              <a:rPr lang="en-GB" sz="2400">
                <a:solidFill>
                  <a:srgbClr val="000000"/>
                </a:solidFill>
                <a:latin typeface="Calibr cuerpo"/>
                <a:ea typeface="Calibri" panose="020F0502020204030204" pitchFamily="34" charset="0"/>
                <a:cs typeface="Calibri" panose="020F0502020204030204" pitchFamily="34" charset="0"/>
              </a:rPr>
              <a:t> M, et al. Plant-based oral nutritional supplements in malnutrition: </a:t>
            </a:r>
            <a:r>
              <a:rPr lang="en-GB" sz="2400" err="1">
                <a:solidFill>
                  <a:srgbClr val="000000"/>
                </a:solidFill>
                <a:latin typeface="Calibr cuerpo"/>
                <a:ea typeface="Calibri" panose="020F0502020204030204" pitchFamily="34" charset="0"/>
                <a:cs typeface="Calibri" panose="020F0502020204030204" pitchFamily="34" charset="0"/>
              </a:rPr>
              <a:t>multicenter</a:t>
            </a:r>
            <a:r>
              <a:rPr lang="en-GB" sz="2400">
                <a:solidFill>
                  <a:srgbClr val="000000"/>
                </a:solidFill>
                <a:latin typeface="Calibr cuerpo"/>
                <a:ea typeface="Calibri" panose="020F0502020204030204" pitchFamily="34" charset="0"/>
                <a:cs typeface="Calibri" panose="020F0502020204030204" pitchFamily="34" charset="0"/>
              </a:rPr>
              <a:t> study. </a:t>
            </a:r>
            <a:r>
              <a:rPr lang="en-IE" sz="2400" i="1">
                <a:solidFill>
                  <a:srgbClr val="000000"/>
                </a:solidFill>
                <a:latin typeface="Calibr cuerpo"/>
                <a:ea typeface="Calibri" panose="020F0502020204030204" pitchFamily="34" charset="0"/>
                <a:cs typeface="Calibri" panose="020F0502020204030204" pitchFamily="34" charset="0"/>
              </a:rPr>
              <a:t>Clin </a:t>
            </a:r>
            <a:r>
              <a:rPr lang="en-IE" sz="2400" i="1" err="1">
                <a:solidFill>
                  <a:srgbClr val="000000"/>
                </a:solidFill>
                <a:latin typeface="Calibr cuerpo"/>
                <a:ea typeface="Calibri" panose="020F0502020204030204" pitchFamily="34" charset="0"/>
                <a:cs typeface="Calibri" panose="020F0502020204030204" pitchFamily="34" charset="0"/>
              </a:rPr>
              <a:t>Nutr</a:t>
            </a:r>
            <a:r>
              <a:rPr lang="en-IE" sz="2400" i="1">
                <a:solidFill>
                  <a:srgbClr val="000000"/>
                </a:solidFill>
                <a:latin typeface="Calibr cuerpo"/>
                <a:ea typeface="Calibri" panose="020F0502020204030204" pitchFamily="34" charset="0"/>
                <a:cs typeface="Calibri" panose="020F0502020204030204" pitchFamily="34" charset="0"/>
              </a:rPr>
              <a:t> ESPEN</a:t>
            </a:r>
            <a:r>
              <a:rPr lang="en-IE" sz="2400">
                <a:solidFill>
                  <a:srgbClr val="000000"/>
                </a:solidFill>
                <a:latin typeface="Calibr cuerpo"/>
                <a:ea typeface="Calibri" panose="020F0502020204030204" pitchFamily="34" charset="0"/>
                <a:cs typeface="Calibri" panose="020F0502020204030204" pitchFamily="34" charset="0"/>
              </a:rPr>
              <a:t>. 2023.</a:t>
            </a:r>
            <a:r>
              <a:rPr lang="en-US" sz="2400">
                <a:latin typeface="Calibr cuerpo"/>
                <a:ea typeface="Calibri" panose="020F0502020204030204" pitchFamily="34" charset="0"/>
                <a:cs typeface="Calibri" panose="020F0502020204030204" pitchFamily="34" charset="0"/>
              </a:rPr>
              <a:t>Fruits. Springer.</a:t>
            </a:r>
            <a:endParaRPr lang="es-ES" sz="2400">
              <a:latin typeface="Calibr cuerpo"/>
              <a:ea typeface="Calibri" panose="020F0502020204030204" pitchFamily="34" charset="0"/>
              <a:cs typeface="Times New Roman" panose="02020603050405020304" pitchFamily="18" charset="0"/>
            </a:endParaRPr>
          </a:p>
          <a:p>
            <a:pPr marL="285750" lvl="0" indent="-285750" algn="just">
              <a:buFont typeface="Courier New" panose="02070309020205020404" pitchFamily="49" charset="0"/>
              <a:buChar char="o"/>
            </a:pPr>
            <a:endParaRPr lang="en-US" sz="2400">
              <a:solidFill>
                <a:srgbClr val="021616"/>
              </a:solidFill>
            </a:endParaRPr>
          </a:p>
        </p:txBody>
      </p:sp>
      <p:pic>
        <p:nvPicPr>
          <p:cNvPr id="76" name="Imagen 75">
            <a:extLst>
              <a:ext uri="{FF2B5EF4-FFF2-40B4-BE49-F238E27FC236}">
                <a16:creationId xmlns:a16="http://schemas.microsoft.com/office/drawing/2014/main" id="{BDF70CC2-879E-4135-8A8D-F137CE3556E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53965" y="1303294"/>
            <a:ext cx="3219450" cy="4393883"/>
          </a:xfrm>
          <a:prstGeom prst="rect">
            <a:avLst/>
          </a:prstGeom>
        </p:spPr>
      </p:pic>
      <p:grpSp>
        <p:nvGrpSpPr>
          <p:cNvPr id="5" name="Group 23">
            <a:extLst>
              <a:ext uri="{FF2B5EF4-FFF2-40B4-BE49-F238E27FC236}">
                <a16:creationId xmlns:a16="http://schemas.microsoft.com/office/drawing/2014/main" id="{6683A951-848E-49BD-9BA6-CDCEC2DDDA0F}"/>
              </a:ext>
            </a:extLst>
          </p:cNvPr>
          <p:cNvGrpSpPr/>
          <p:nvPr/>
        </p:nvGrpSpPr>
        <p:grpSpPr>
          <a:xfrm>
            <a:off x="10681634" y="269905"/>
            <a:ext cx="1020523" cy="1782423"/>
            <a:chOff x="4413794" y="4725223"/>
            <a:chExt cx="421607" cy="978622"/>
          </a:xfrm>
        </p:grpSpPr>
        <p:grpSp>
          <p:nvGrpSpPr>
            <p:cNvPr id="6" name="Graphic 2">
              <a:extLst>
                <a:ext uri="{FF2B5EF4-FFF2-40B4-BE49-F238E27FC236}">
                  <a16:creationId xmlns:a16="http://schemas.microsoft.com/office/drawing/2014/main" id="{1C1D5E11-3377-4E54-A69A-37079A0263F7}"/>
                </a:ext>
              </a:extLst>
            </p:cNvPr>
            <p:cNvGrpSpPr/>
            <p:nvPr/>
          </p:nvGrpSpPr>
          <p:grpSpPr>
            <a:xfrm>
              <a:off x="4413794" y="4757590"/>
              <a:ext cx="421607" cy="535957"/>
              <a:chOff x="4413794" y="4757590"/>
              <a:chExt cx="421607" cy="535957"/>
            </a:xfrm>
            <a:solidFill>
              <a:srgbClr val="75B543"/>
            </a:solidFill>
          </p:grpSpPr>
          <p:sp>
            <p:nvSpPr>
              <p:cNvPr id="14" name="Freeform 15">
                <a:extLst>
                  <a:ext uri="{FF2B5EF4-FFF2-40B4-BE49-F238E27FC236}">
                    <a16:creationId xmlns:a16="http://schemas.microsoft.com/office/drawing/2014/main" id="{8D59ECAC-A70E-4539-83B5-2646C20B920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15" name="Freeform 16">
                <a:extLst>
                  <a:ext uri="{FF2B5EF4-FFF2-40B4-BE49-F238E27FC236}">
                    <a16:creationId xmlns:a16="http://schemas.microsoft.com/office/drawing/2014/main" id="{90FE8A77-FE54-4EBB-9F2C-CB1C9C25AE21}"/>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7" name="Graphic 2">
              <a:extLst>
                <a:ext uri="{FF2B5EF4-FFF2-40B4-BE49-F238E27FC236}">
                  <a16:creationId xmlns:a16="http://schemas.microsoft.com/office/drawing/2014/main" id="{3EF86CCB-CF46-47A7-80A9-CBC0B0FEF610}"/>
                </a:ext>
              </a:extLst>
            </p:cNvPr>
            <p:cNvGrpSpPr/>
            <p:nvPr/>
          </p:nvGrpSpPr>
          <p:grpSpPr>
            <a:xfrm>
              <a:off x="4539076" y="4725223"/>
              <a:ext cx="126381" cy="222760"/>
              <a:chOff x="4539076" y="4725223"/>
              <a:chExt cx="126381" cy="222760"/>
            </a:xfrm>
            <a:solidFill>
              <a:srgbClr val="81CCB2"/>
            </a:solidFill>
          </p:grpSpPr>
          <p:sp>
            <p:nvSpPr>
              <p:cNvPr id="10" name="Freeform 7">
                <a:extLst>
                  <a:ext uri="{FF2B5EF4-FFF2-40B4-BE49-F238E27FC236}">
                    <a16:creationId xmlns:a16="http://schemas.microsoft.com/office/drawing/2014/main" id="{2E01EE34-65AC-4D43-A39D-70D51AC01DA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11" name="Freeform 8">
                <a:extLst>
                  <a:ext uri="{FF2B5EF4-FFF2-40B4-BE49-F238E27FC236}">
                    <a16:creationId xmlns:a16="http://schemas.microsoft.com/office/drawing/2014/main" id="{38F64DA5-327E-464C-B20F-B1AC3CD5B922}"/>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12" name="Freeform 9">
                <a:extLst>
                  <a:ext uri="{FF2B5EF4-FFF2-40B4-BE49-F238E27FC236}">
                    <a16:creationId xmlns:a16="http://schemas.microsoft.com/office/drawing/2014/main" id="{8F326E86-24BC-4AB4-8A3B-42685458850E}"/>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13" name="Freeform 10">
                <a:extLst>
                  <a:ext uri="{FF2B5EF4-FFF2-40B4-BE49-F238E27FC236}">
                    <a16:creationId xmlns:a16="http://schemas.microsoft.com/office/drawing/2014/main" id="{FD970AEC-BB49-41C8-83A4-E24E96D5B00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8" name="Freeform 4">
              <a:extLst>
                <a:ext uri="{FF2B5EF4-FFF2-40B4-BE49-F238E27FC236}">
                  <a16:creationId xmlns:a16="http://schemas.microsoft.com/office/drawing/2014/main" id="{CF6AB1FA-01AD-4FC7-8984-A0470210EE18}"/>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9" name="Freeform 5">
              <a:extLst>
                <a:ext uri="{FF2B5EF4-FFF2-40B4-BE49-F238E27FC236}">
                  <a16:creationId xmlns:a16="http://schemas.microsoft.com/office/drawing/2014/main" id="{8E7B0CA2-96CB-41C5-9FAC-BF429DF239D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extLst>
      <p:ext uri="{BB962C8B-B14F-4D97-AF65-F5344CB8AC3E}">
        <p14:creationId xmlns:p14="http://schemas.microsoft.com/office/powerpoint/2010/main" val="2073444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C83FE-FBFD-B015-175C-87117110F54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461A834-CF96-F05B-D6F1-37BD783C34B5}"/>
              </a:ext>
            </a:extLst>
          </p:cNvPr>
          <p:cNvSpPr>
            <a:spLocks noGrp="1"/>
          </p:cNvSpPr>
          <p:nvPr>
            <p:ph type="body" sz="quarter" idx="16"/>
          </p:nvPr>
        </p:nvSpPr>
        <p:spPr>
          <a:xfrm>
            <a:off x="6783977" y="2227897"/>
            <a:ext cx="6730439" cy="2942484"/>
          </a:xfrm>
        </p:spPr>
        <p:txBody>
          <a:bodyPr lIns="91440" tIns="45720" rIns="91440" bIns="45720" anchor="t">
            <a:noAutofit/>
          </a:bodyPr>
          <a:lstStyle/>
          <a:p>
            <a:r>
              <a:rPr lang="en-GB" b="1" dirty="0"/>
              <a:t>Learning</a:t>
            </a:r>
          </a:p>
          <a:p>
            <a:r>
              <a:rPr lang="en-GB" b="1" dirty="0"/>
              <a:t>Summary</a:t>
            </a:r>
          </a:p>
        </p:txBody>
      </p:sp>
      <p:sp>
        <p:nvSpPr>
          <p:cNvPr id="5" name="Text Placeholder 4">
            <a:extLst>
              <a:ext uri="{FF2B5EF4-FFF2-40B4-BE49-F238E27FC236}">
                <a16:creationId xmlns:a16="http://schemas.microsoft.com/office/drawing/2014/main" id="{2AB2FB85-B78F-52AC-F16A-1A1F99954CCA}"/>
              </a:ext>
            </a:extLst>
          </p:cNvPr>
          <p:cNvSpPr>
            <a:spLocks noGrp="1"/>
          </p:cNvSpPr>
          <p:nvPr>
            <p:ph type="body" sz="quarter" idx="17"/>
          </p:nvPr>
        </p:nvSpPr>
        <p:spPr>
          <a:xfrm>
            <a:off x="7107704" y="806817"/>
            <a:ext cx="2066906" cy="583200"/>
          </a:xfrm>
        </p:spPr>
        <p:txBody>
          <a:bodyPr/>
          <a:lstStyle/>
          <a:p>
            <a:r>
              <a:rPr lang="en-US" dirty="0"/>
              <a:t>06</a:t>
            </a:r>
          </a:p>
        </p:txBody>
      </p:sp>
      <p:pic>
        <p:nvPicPr>
          <p:cNvPr id="6" name="Imagen 5" descr="Una bandeja con alimentos y bebidas&#10;&#10;El contenido generado por IA puede ser incorrecto.">
            <a:extLst>
              <a:ext uri="{FF2B5EF4-FFF2-40B4-BE49-F238E27FC236}">
                <a16:creationId xmlns:a16="http://schemas.microsoft.com/office/drawing/2014/main" id="{EA5B3031-D121-5379-B265-E0A3905FB79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100" y="2227897"/>
            <a:ext cx="5252697" cy="2402205"/>
          </a:xfrm>
          <a:prstGeom prst="rect">
            <a:avLst/>
          </a:prstGeom>
          <a:noFill/>
        </p:spPr>
      </p:pic>
    </p:spTree>
    <p:extLst>
      <p:ext uri="{BB962C8B-B14F-4D97-AF65-F5344CB8AC3E}">
        <p14:creationId xmlns:p14="http://schemas.microsoft.com/office/powerpoint/2010/main" val="1044927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932688" y="1895443"/>
            <a:ext cx="10057693" cy="3440624"/>
          </a:xfrm>
        </p:spPr>
        <p:txBody>
          <a:bodyPr/>
          <a:lstStyle/>
          <a:p>
            <a:r>
              <a:rPr lang="en-GB" dirty="0"/>
              <a:t>This module explains how traditional methods like sprouting and</a:t>
            </a:r>
          </a:p>
          <a:p>
            <a:r>
              <a:rPr lang="en-GB" dirty="0"/>
              <a:t>Fermentation with modern food technologies that include high hydrostatic</a:t>
            </a:r>
          </a:p>
          <a:p>
            <a:r>
              <a:rPr lang="en-GB" dirty="0"/>
              <a:t>pressure, extrusion, and nanoencapsulation, can improve the safety, nutritional</a:t>
            </a:r>
          </a:p>
          <a:p>
            <a:r>
              <a:rPr lang="en-GB" dirty="0"/>
              <a:t>quality, sustainability, and market value of plant-based foods. It highlights the</a:t>
            </a:r>
          </a:p>
          <a:p>
            <a:r>
              <a:rPr lang="en-GB" dirty="0"/>
              <a:t>nutritional benefits and challenges of plant-based products, addresses</a:t>
            </a:r>
          </a:p>
          <a:p>
            <a:r>
              <a:rPr lang="en-GB" dirty="0"/>
              <a:t>processing and formulation issues, and reviews EU labelling and regulatory</a:t>
            </a:r>
          </a:p>
          <a:p>
            <a:r>
              <a:rPr lang="en-GB" dirty="0"/>
              <a:t>requirements.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Overall Learning</a:t>
            </a:r>
          </a:p>
          <a:p>
            <a:endParaRPr lang="en-US" dirty="0"/>
          </a:p>
        </p:txBody>
      </p:sp>
      <p:grpSp>
        <p:nvGrpSpPr>
          <p:cNvPr id="2" name="Group 1">
            <a:extLst>
              <a:ext uri="{FF2B5EF4-FFF2-40B4-BE49-F238E27FC236}">
                <a16:creationId xmlns:a16="http://schemas.microsoft.com/office/drawing/2014/main" id="{80DD40B7-C6C1-3F1F-E277-DB985E23B267}"/>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2F9A656-6006-4D62-CA99-C011E3C91D43}"/>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DE14BB44-FDBD-D0AC-C32E-BADD2CF4E66A}"/>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1A894C5-F256-E74F-C8A9-385D41BC315E}"/>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4429AB73-415B-7BE8-3AA4-E77B9A68479D}"/>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617E9FD5-3C7C-7C6F-79F6-B4483BA9AF3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95D5C18-2939-B4E9-4D06-BCFC7C29F569}"/>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948B44-1E16-7CD8-6B07-E3A9A50FEBB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75707FC-B19C-303C-0E6B-3D6EA3C6FD2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A7C6AF63-25BA-B9A7-2A7F-EB7888883D8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335CE50-AAF5-D223-1391-EE5AA3EE6985}"/>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4764738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551EE-7765-F7A0-BEBF-36D05FEA417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030CB10-B271-B380-7DA4-32C8FEE0D444}"/>
              </a:ext>
            </a:extLst>
          </p:cNvPr>
          <p:cNvSpPr>
            <a:spLocks noGrp="1"/>
          </p:cNvSpPr>
          <p:nvPr>
            <p:ph type="body" sz="quarter" idx="18"/>
          </p:nvPr>
        </p:nvSpPr>
        <p:spPr>
          <a:xfrm>
            <a:off x="649556" y="1885950"/>
            <a:ext cx="10057693" cy="3497742"/>
          </a:xfrm>
        </p:spPr>
        <p:txBody>
          <a:bodyPr/>
          <a:lstStyle/>
          <a:p>
            <a:r>
              <a:rPr lang="en-GB" dirty="0"/>
              <a:t>   The module also provides clinical nutrition guidance, emphasising the importance of careful planning, fortification, and evidence-based recommendations to ensure plant-based diets are both healthy and sustainable across different populations</a:t>
            </a:r>
            <a:r>
              <a:rPr lang="en-US" dirty="0"/>
              <a:t>.</a:t>
            </a:r>
            <a:endParaRPr lang="en-GB" dirty="0"/>
          </a:p>
        </p:txBody>
      </p:sp>
      <p:sp>
        <p:nvSpPr>
          <p:cNvPr id="4" name="Text Placeholder 3">
            <a:extLst>
              <a:ext uri="{FF2B5EF4-FFF2-40B4-BE49-F238E27FC236}">
                <a16:creationId xmlns:a16="http://schemas.microsoft.com/office/drawing/2014/main" id="{2823ACD8-E998-7B80-AC30-B65E476F44D6}"/>
              </a:ext>
            </a:extLst>
          </p:cNvPr>
          <p:cNvSpPr>
            <a:spLocks noGrp="1"/>
          </p:cNvSpPr>
          <p:nvPr>
            <p:ph type="body" sz="quarter" idx="16"/>
          </p:nvPr>
        </p:nvSpPr>
        <p:spPr/>
        <p:txBody>
          <a:bodyPr/>
          <a:lstStyle/>
          <a:p>
            <a:r>
              <a:rPr lang="en-US" dirty="0"/>
              <a:t>Overall Learning</a:t>
            </a:r>
          </a:p>
          <a:p>
            <a:endParaRPr lang="en-US" dirty="0"/>
          </a:p>
        </p:txBody>
      </p:sp>
      <p:grpSp>
        <p:nvGrpSpPr>
          <p:cNvPr id="2" name="Group 1">
            <a:extLst>
              <a:ext uri="{FF2B5EF4-FFF2-40B4-BE49-F238E27FC236}">
                <a16:creationId xmlns:a16="http://schemas.microsoft.com/office/drawing/2014/main" id="{F8C04AAB-A442-74E2-5A06-8A1F79B335E8}"/>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C16E4F0C-B1E6-116F-38E6-2F56917C3DCD}"/>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AA9F0621-141D-5375-6844-7479FF7A8636}"/>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A046A18-5B8A-7A1B-28BB-B367E04D420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030C5991-B030-AD7A-3B10-26D6BA0C7F59}"/>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04C0D689-68EA-3F56-D91B-7BCDC78D1DD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A682864-CAD1-80EF-6218-2647AD598604}"/>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E001E1E-4064-FAC3-EAD2-7D28BFA4B85E}"/>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2A0AA9B-2FE0-9362-6002-5A5B84D897A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24E9DC36-FA20-511A-C2F8-A9C1CC8A9417}"/>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E697BE6-9B9A-D69D-1569-58E89344E12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21048796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934792" y="2893655"/>
            <a:ext cx="4772037" cy="1519415"/>
          </a:xfrm>
        </p:spPr>
        <p:txBody>
          <a:bodyPr lIns="91440" tIns="45720" rIns="91440" bIns="45720" anchor="ctr">
            <a:normAutofit/>
          </a:bodyPr>
          <a:lstStyle/>
          <a:p>
            <a:pPr algn="ctr"/>
            <a:r>
              <a:rPr lang="en-GB" sz="2400" b="1" dirty="0"/>
              <a:t>Supporting Europe’s food sector in adopting plant-based innovation and sustainability. </a:t>
            </a:r>
            <a:endParaRPr lang="en-US" sz="2400" dirty="0">
              <a:ea typeface="Calibri"/>
              <a:cs typeface="Calibri"/>
            </a:endParaRPr>
          </a:p>
        </p:txBody>
      </p:sp>
      <p:sp>
        <p:nvSpPr>
          <p:cNvPr id="2" name="Text Placeholder 1">
            <a:extLst>
              <a:ext uri="{FF2B5EF4-FFF2-40B4-BE49-F238E27FC236}">
                <a16:creationId xmlns:a16="http://schemas.microsoft.com/office/drawing/2014/main" id="{13A582CD-8D8D-9137-9B8F-8B917C053D91}"/>
              </a:ext>
            </a:extLst>
          </p:cNvPr>
          <p:cNvSpPr>
            <a:spLocks noGrp="1"/>
          </p:cNvSpPr>
          <p:nvPr>
            <p:ph type="body" sz="quarter" idx="21"/>
          </p:nvPr>
        </p:nvSpPr>
        <p:spPr>
          <a:xfrm>
            <a:off x="272943" y="4998291"/>
            <a:ext cx="4408784" cy="731140"/>
          </a:xfrm>
        </p:spPr>
        <p:txBody>
          <a:bodyPr lIns="91440" tIns="45720" rIns="91440" bIns="45720" anchor="ctr">
            <a:normAutofit fontScale="92500"/>
          </a:bodyPr>
          <a:lstStyle/>
          <a:p>
            <a:r>
              <a:rPr lang="en-US" sz="3000"/>
              <a:t>www.</a:t>
            </a:r>
            <a:r>
              <a:rPr lang="en-US" sz="3000" b="1"/>
              <a:t>plantpowerproject</a:t>
            </a:r>
            <a:r>
              <a:rPr lang="en-US" sz="3000"/>
              <a:t>.eu</a:t>
            </a:r>
          </a:p>
        </p:txBody>
      </p:sp>
      <p:grpSp>
        <p:nvGrpSpPr>
          <p:cNvPr id="28" name="Group 27">
            <a:extLst>
              <a:ext uri="{FF2B5EF4-FFF2-40B4-BE49-F238E27FC236}">
                <a16:creationId xmlns:a16="http://schemas.microsoft.com/office/drawing/2014/main" id="{24200E11-3AE5-36C8-2CE6-DDC19718EF04}"/>
              </a:ext>
            </a:extLst>
          </p:cNvPr>
          <p:cNvGrpSpPr/>
          <p:nvPr/>
        </p:nvGrpSpPr>
        <p:grpSpPr>
          <a:xfrm>
            <a:off x="10599188" y="2424753"/>
            <a:ext cx="1720828" cy="3994335"/>
            <a:chOff x="4413794" y="4725223"/>
            <a:chExt cx="421607" cy="978622"/>
          </a:xfrm>
          <a:solidFill>
            <a:schemeClr val="bg1">
              <a:alpha val="18000"/>
            </a:schemeClr>
          </a:solidFill>
        </p:grpSpPr>
        <p:grpSp>
          <p:nvGrpSpPr>
            <p:cNvPr id="29" name="Graphic 2">
              <a:extLst>
                <a:ext uri="{FF2B5EF4-FFF2-40B4-BE49-F238E27FC236}">
                  <a16:creationId xmlns:a16="http://schemas.microsoft.com/office/drawing/2014/main" id="{B6D6819D-8E91-2558-DC5F-FB7AA99BC069}"/>
                </a:ext>
              </a:extLst>
            </p:cNvPr>
            <p:cNvGrpSpPr/>
            <p:nvPr/>
          </p:nvGrpSpPr>
          <p:grpSpPr>
            <a:xfrm>
              <a:off x="4413794" y="4757590"/>
              <a:ext cx="421607" cy="535957"/>
              <a:chOff x="4413794" y="4757590"/>
              <a:chExt cx="421607" cy="535957"/>
            </a:xfrm>
            <a:grpFill/>
          </p:grpSpPr>
          <p:sp>
            <p:nvSpPr>
              <p:cNvPr id="37" name="Freeform 36">
                <a:extLst>
                  <a:ext uri="{FF2B5EF4-FFF2-40B4-BE49-F238E27FC236}">
                    <a16:creationId xmlns:a16="http://schemas.microsoft.com/office/drawing/2014/main" id="{D9FD4462-9B53-9A10-167C-350B255B8FD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8FF8410-ED1F-03B0-816D-72F93D12CDD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B26C7872-42FE-7888-616D-61A332465CB9}"/>
                </a:ext>
              </a:extLst>
            </p:cNvPr>
            <p:cNvGrpSpPr/>
            <p:nvPr/>
          </p:nvGrpSpPr>
          <p:grpSpPr>
            <a:xfrm>
              <a:off x="4539076" y="4725223"/>
              <a:ext cx="126381" cy="222760"/>
              <a:chOff x="4539076" y="4725223"/>
              <a:chExt cx="126381" cy="222760"/>
            </a:xfrm>
            <a:grpFill/>
          </p:grpSpPr>
          <p:sp>
            <p:nvSpPr>
              <p:cNvPr id="33" name="Freeform 32">
                <a:extLst>
                  <a:ext uri="{FF2B5EF4-FFF2-40B4-BE49-F238E27FC236}">
                    <a16:creationId xmlns:a16="http://schemas.microsoft.com/office/drawing/2014/main" id="{48F28C6D-53C2-4045-77FA-B506369C7C4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892E84-D3E1-539F-E0A5-567557826308}"/>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82FF41A-6672-CE7F-6771-E24478C180F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6E4FE06-CCDF-AB6C-4D04-E3F9281041C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31" name="Freeform 30">
              <a:extLst>
                <a:ext uri="{FF2B5EF4-FFF2-40B4-BE49-F238E27FC236}">
                  <a16:creationId xmlns:a16="http://schemas.microsoft.com/office/drawing/2014/main" id="{5475254B-379D-9DA4-D394-45E5D024E55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F4EC7AA-3255-8C6B-D02A-5D19D32C703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57" name="Text Placeholder 5">
            <a:extLst>
              <a:ext uri="{FF2B5EF4-FFF2-40B4-BE49-F238E27FC236}">
                <a16:creationId xmlns:a16="http://schemas.microsoft.com/office/drawing/2014/main" id="{49757D62-A6EB-C80A-9AE7-8B056815C1F6}"/>
              </a:ext>
            </a:extLst>
          </p:cNvPr>
          <p:cNvSpPr txBox="1">
            <a:spLocks/>
          </p:cNvSpPr>
          <p:nvPr/>
        </p:nvSpPr>
        <p:spPr>
          <a:xfrm>
            <a:off x="7786050" y="3450701"/>
            <a:ext cx="3256950" cy="690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a:solidFill>
                  <a:schemeClr val="bg1"/>
                </a:solidFill>
              </a:rPr>
              <a:t>follow our journey</a:t>
            </a:r>
          </a:p>
        </p:txBody>
      </p:sp>
      <p:grpSp>
        <p:nvGrpSpPr>
          <p:cNvPr id="58" name="Group 57">
            <a:extLst>
              <a:ext uri="{FF2B5EF4-FFF2-40B4-BE49-F238E27FC236}">
                <a16:creationId xmlns:a16="http://schemas.microsoft.com/office/drawing/2014/main" id="{36159F5B-F503-A8E5-6367-4F501A0E0B63}"/>
              </a:ext>
            </a:extLst>
          </p:cNvPr>
          <p:cNvGrpSpPr/>
          <p:nvPr/>
        </p:nvGrpSpPr>
        <p:grpSpPr>
          <a:xfrm>
            <a:off x="7646068" y="4080096"/>
            <a:ext cx="3373138" cy="473616"/>
            <a:chOff x="4467403" y="9581995"/>
            <a:chExt cx="2608104" cy="366199"/>
          </a:xfrm>
        </p:grpSpPr>
        <p:grpSp>
          <p:nvGrpSpPr>
            <p:cNvPr id="59" name="Group 58">
              <a:extLst>
                <a:ext uri="{FF2B5EF4-FFF2-40B4-BE49-F238E27FC236}">
                  <a16:creationId xmlns:a16="http://schemas.microsoft.com/office/drawing/2014/main" id="{0CBBCEB2-1F9E-3C8A-F239-4ABBBEED98A3}"/>
                </a:ext>
              </a:extLst>
            </p:cNvPr>
            <p:cNvGrpSpPr/>
            <p:nvPr/>
          </p:nvGrpSpPr>
          <p:grpSpPr>
            <a:xfrm>
              <a:off x="4467403" y="9581995"/>
              <a:ext cx="2608104" cy="366199"/>
              <a:chOff x="4799009" y="8410612"/>
              <a:chExt cx="2608104" cy="366199"/>
            </a:xfrm>
          </p:grpSpPr>
          <p:grpSp>
            <p:nvGrpSpPr>
              <p:cNvPr id="61" name="Group 60">
                <a:extLst>
                  <a:ext uri="{FF2B5EF4-FFF2-40B4-BE49-F238E27FC236}">
                    <a16:creationId xmlns:a16="http://schemas.microsoft.com/office/drawing/2014/main" id="{0655F175-BC47-B84D-FAB4-75D78F098569}"/>
                  </a:ext>
                </a:extLst>
              </p:cNvPr>
              <p:cNvGrpSpPr/>
              <p:nvPr/>
            </p:nvGrpSpPr>
            <p:grpSpPr>
              <a:xfrm>
                <a:off x="4799009" y="8410612"/>
                <a:ext cx="2170624" cy="366199"/>
                <a:chOff x="929373" y="7811372"/>
                <a:chExt cx="1664680" cy="280843"/>
              </a:xfrm>
            </p:grpSpPr>
            <p:grpSp>
              <p:nvGrpSpPr>
                <p:cNvPr id="65" name="Graphic 3">
                  <a:extLst>
                    <a:ext uri="{FF2B5EF4-FFF2-40B4-BE49-F238E27FC236}">
                      <a16:creationId xmlns:a16="http://schemas.microsoft.com/office/drawing/2014/main" id="{931474F9-CF3C-A97E-5E2C-AF1CC146D492}"/>
                    </a:ext>
                  </a:extLst>
                </p:cNvPr>
                <p:cNvGrpSpPr/>
                <p:nvPr/>
              </p:nvGrpSpPr>
              <p:grpSpPr>
                <a:xfrm>
                  <a:off x="1967511" y="7811373"/>
                  <a:ext cx="280634" cy="280634"/>
                  <a:chOff x="1950027" y="2499889"/>
                  <a:chExt cx="850463" cy="850463"/>
                </a:xfrm>
              </p:grpSpPr>
              <p:sp>
                <p:nvSpPr>
                  <p:cNvPr id="75" name="Freeform 74">
                    <a:extLst>
                      <a:ext uri="{FF2B5EF4-FFF2-40B4-BE49-F238E27FC236}">
                        <a16:creationId xmlns:a16="http://schemas.microsoft.com/office/drawing/2014/main" id="{57A8EBD2-02D8-2545-1536-B1972FC584C8}"/>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1CCB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76" name="Graphic 3">
                    <a:extLst>
                      <a:ext uri="{FF2B5EF4-FFF2-40B4-BE49-F238E27FC236}">
                        <a16:creationId xmlns:a16="http://schemas.microsoft.com/office/drawing/2014/main" id="{2788B530-1CCA-D881-1363-A241AB1A3063}"/>
                      </a:ext>
                    </a:extLst>
                  </p:cNvPr>
                  <p:cNvGrpSpPr/>
                  <p:nvPr/>
                </p:nvGrpSpPr>
                <p:grpSpPr>
                  <a:xfrm>
                    <a:off x="2107521" y="2657382"/>
                    <a:ext cx="535476" cy="535477"/>
                    <a:chOff x="2107521" y="2657382"/>
                    <a:chExt cx="535476" cy="535477"/>
                  </a:xfrm>
                  <a:solidFill>
                    <a:srgbClr val="FFFFFF"/>
                  </a:solidFill>
                </p:grpSpPr>
                <p:sp>
                  <p:nvSpPr>
                    <p:cNvPr id="77" name="Freeform 76">
                      <a:extLst>
                        <a:ext uri="{FF2B5EF4-FFF2-40B4-BE49-F238E27FC236}">
                          <a16:creationId xmlns:a16="http://schemas.microsoft.com/office/drawing/2014/main" id="{AD7FB211-A08E-4810-36D7-6C8C2CDF5DAD}"/>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8" name="Freeform 77">
                      <a:extLst>
                        <a:ext uri="{FF2B5EF4-FFF2-40B4-BE49-F238E27FC236}">
                          <a16:creationId xmlns:a16="http://schemas.microsoft.com/office/drawing/2014/main" id="{E6B9AD1C-936A-8DA5-5282-AE7F7B710CC8}"/>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C103D141-B061-0572-7D51-B7F5D99B85B1}"/>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66" name="Freeform 65">
                  <a:extLst>
                    <a:ext uri="{FF2B5EF4-FFF2-40B4-BE49-F238E27FC236}">
                      <a16:creationId xmlns:a16="http://schemas.microsoft.com/office/drawing/2014/main" id="{C222992B-372D-CC59-1BD7-EC72F6A892C3}"/>
                    </a:ext>
                  </a:extLst>
                </p:cNvPr>
                <p:cNvSpPr/>
                <p:nvPr/>
              </p:nvSpPr>
              <p:spPr>
                <a:xfrm>
                  <a:off x="1275280" y="781137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1CCB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67" name="Graphic 3">
                  <a:extLst>
                    <a:ext uri="{FF2B5EF4-FFF2-40B4-BE49-F238E27FC236}">
                      <a16:creationId xmlns:a16="http://schemas.microsoft.com/office/drawing/2014/main" id="{C20D1E9A-BD62-2EE8-8D4F-3A3766AF8E38}"/>
                    </a:ext>
                  </a:extLst>
                </p:cNvPr>
                <p:cNvGrpSpPr/>
                <p:nvPr/>
              </p:nvGrpSpPr>
              <p:grpSpPr>
                <a:xfrm>
                  <a:off x="2313419" y="7811373"/>
                  <a:ext cx="280634" cy="280634"/>
                  <a:chOff x="2998302" y="2499889"/>
                  <a:chExt cx="850463" cy="850463"/>
                </a:xfrm>
              </p:grpSpPr>
              <p:sp>
                <p:nvSpPr>
                  <p:cNvPr id="73" name="Freeform 72">
                    <a:extLst>
                      <a:ext uri="{FF2B5EF4-FFF2-40B4-BE49-F238E27FC236}">
                        <a16:creationId xmlns:a16="http://schemas.microsoft.com/office/drawing/2014/main" id="{A21F6952-9754-D762-D645-D52CAE806F9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81CCB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FBF844FF-F021-193C-F403-C0C49A98077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8" name="Graphic 3">
                  <a:extLst>
                    <a:ext uri="{FF2B5EF4-FFF2-40B4-BE49-F238E27FC236}">
                      <a16:creationId xmlns:a16="http://schemas.microsoft.com/office/drawing/2014/main" id="{F740F9B9-C340-7945-9D00-3C953DDFE927}"/>
                    </a:ext>
                  </a:extLst>
                </p:cNvPr>
                <p:cNvGrpSpPr/>
                <p:nvPr/>
              </p:nvGrpSpPr>
              <p:grpSpPr>
                <a:xfrm>
                  <a:off x="929373" y="7811373"/>
                  <a:ext cx="280634" cy="280842"/>
                  <a:chOff x="-1196056" y="2499889"/>
                  <a:chExt cx="850463" cy="851093"/>
                </a:xfrm>
              </p:grpSpPr>
              <p:sp>
                <p:nvSpPr>
                  <p:cNvPr id="71" name="Freeform 70">
                    <a:extLst>
                      <a:ext uri="{FF2B5EF4-FFF2-40B4-BE49-F238E27FC236}">
                        <a16:creationId xmlns:a16="http://schemas.microsoft.com/office/drawing/2014/main" id="{334348BA-F654-0368-400A-620EF2ABDEEE}"/>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81CCB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4BC734A8-C1D8-27B4-EF13-BE174D7524CB}"/>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9" name="Freeform 68">
                  <a:extLst>
                    <a:ext uri="{FF2B5EF4-FFF2-40B4-BE49-F238E27FC236}">
                      <a16:creationId xmlns:a16="http://schemas.microsoft.com/office/drawing/2014/main" id="{0D38D4C5-149D-51B9-8582-5ED40858919E}"/>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1CCB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70" name="Graphic 69" descr="World with solid fill">
                  <a:extLst>
                    <a:ext uri="{FF2B5EF4-FFF2-40B4-BE49-F238E27FC236}">
                      <a16:creationId xmlns:a16="http://schemas.microsoft.com/office/drawing/2014/main" id="{ECC5B433-E67A-3F52-0B19-01FD21DC219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8675" y="7828652"/>
                  <a:ext cx="246077" cy="246077"/>
                </a:xfrm>
                <a:prstGeom prst="rect">
                  <a:avLst/>
                </a:prstGeom>
              </p:spPr>
            </p:pic>
          </p:grpSp>
          <p:grpSp>
            <p:nvGrpSpPr>
              <p:cNvPr id="62" name="Group 61">
                <a:extLst>
                  <a:ext uri="{FF2B5EF4-FFF2-40B4-BE49-F238E27FC236}">
                    <a16:creationId xmlns:a16="http://schemas.microsoft.com/office/drawing/2014/main" id="{AC6AD066-A232-BAAA-B61E-28D5039D4D3A}"/>
                  </a:ext>
                </a:extLst>
              </p:cNvPr>
              <p:cNvGrpSpPr/>
              <p:nvPr/>
            </p:nvGrpSpPr>
            <p:grpSpPr>
              <a:xfrm>
                <a:off x="7041186" y="8410621"/>
                <a:ext cx="365927" cy="365927"/>
                <a:chOff x="7041186" y="8410621"/>
                <a:chExt cx="365927" cy="365927"/>
              </a:xfrm>
            </p:grpSpPr>
            <p:sp>
              <p:nvSpPr>
                <p:cNvPr id="63" name="Freeform 62">
                  <a:extLst>
                    <a:ext uri="{FF2B5EF4-FFF2-40B4-BE49-F238E27FC236}">
                      <a16:creationId xmlns:a16="http://schemas.microsoft.com/office/drawing/2014/main" id="{4649AB56-6DE0-5F6B-A40C-D698230BC670}"/>
                    </a:ext>
                  </a:extLst>
                </p:cNvPr>
                <p:cNvSpPr/>
                <p:nvPr/>
              </p:nvSpPr>
              <p:spPr>
                <a:xfrm>
                  <a:off x="7041186" y="8410621"/>
                  <a:ext cx="365927" cy="365927"/>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81CCB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4" name="Freeform 63">
                  <a:extLst>
                    <a:ext uri="{FF2B5EF4-FFF2-40B4-BE49-F238E27FC236}">
                      <a16:creationId xmlns:a16="http://schemas.microsoft.com/office/drawing/2014/main" id="{84581404-2EE9-3FAE-2F98-6EAB8D6E1EEC}"/>
                    </a:ext>
                  </a:extLst>
                </p:cNvPr>
                <p:cNvSpPr/>
                <p:nvPr/>
              </p:nvSpPr>
              <p:spPr>
                <a:xfrm>
                  <a:off x="7125919" y="8481335"/>
                  <a:ext cx="196461" cy="224498"/>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US"/>
                </a:p>
              </p:txBody>
            </p:sp>
          </p:grpSp>
        </p:grpSp>
        <p:sp>
          <p:nvSpPr>
            <p:cNvPr id="60" name="Graphic 3">
              <a:extLst>
                <a:ext uri="{FF2B5EF4-FFF2-40B4-BE49-F238E27FC236}">
                  <a16:creationId xmlns:a16="http://schemas.microsoft.com/office/drawing/2014/main" id="{88250BFB-0E9C-7F01-BF5D-529C1092FCDE}"/>
                </a:ext>
              </a:extLst>
            </p:cNvPr>
            <p:cNvSpPr/>
            <p:nvPr/>
          </p:nvSpPr>
          <p:spPr>
            <a:xfrm>
              <a:off x="4990606" y="9663014"/>
              <a:ext cx="204986" cy="193310"/>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24146519-5E0F-2184-6AA3-D39F39E90C8B}"/>
              </a:ext>
            </a:extLst>
          </p:cNvPr>
          <p:cNvSpPr txBox="1"/>
          <p:nvPr/>
        </p:nvSpPr>
        <p:spPr>
          <a:xfrm>
            <a:off x="455448" y="389758"/>
            <a:ext cx="60960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baseline="0" dirty="0">
                <a:solidFill>
                  <a:srgbClr val="75B543"/>
                </a:solidFill>
                <a:latin typeface="Calibri"/>
                <a:ea typeface="Segoe UI"/>
                <a:cs typeface="Segoe UI"/>
              </a:rPr>
              <a:t>Thank you for Completing Module 5 Imagining A Better World Via Plant Power</a:t>
            </a:r>
            <a:endParaRPr lang="en-GB" dirty="0">
              <a:ea typeface="Calibri" panose="020F0502020204030204"/>
              <a:cs typeface="Calibri" panose="020F0502020204030204"/>
            </a:endParaRPr>
          </a:p>
          <a:p>
            <a:pPr algn="ctr"/>
            <a:endParaRPr lang="en-GB" dirty="0"/>
          </a:p>
        </p:txBody>
      </p:sp>
    </p:spTree>
    <p:extLst>
      <p:ext uri="{BB962C8B-B14F-4D97-AF65-F5344CB8AC3E}">
        <p14:creationId xmlns:p14="http://schemas.microsoft.com/office/powerpoint/2010/main" val="709536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ángulo: esquinas redondeadas 33">
            <a:extLst>
              <a:ext uri="{FF2B5EF4-FFF2-40B4-BE49-F238E27FC236}">
                <a16:creationId xmlns:a16="http://schemas.microsoft.com/office/drawing/2014/main" id="{E0B254EF-848B-4CFD-B05C-5767C842985C}"/>
              </a:ext>
            </a:extLst>
          </p:cNvPr>
          <p:cNvSpPr/>
          <p:nvPr/>
        </p:nvSpPr>
        <p:spPr>
          <a:xfrm>
            <a:off x="266650" y="425450"/>
            <a:ext cx="11658600" cy="6007100"/>
          </a:xfrm>
          <a:prstGeom prst="roundRect">
            <a:avLst/>
          </a:prstGeom>
          <a:solidFill>
            <a:srgbClr val="2C67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600"/>
          </a:p>
        </p:txBody>
      </p:sp>
      <p:sp>
        <p:nvSpPr>
          <p:cNvPr id="35" name="Text 1">
            <a:extLst>
              <a:ext uri="{FF2B5EF4-FFF2-40B4-BE49-F238E27FC236}">
                <a16:creationId xmlns:a16="http://schemas.microsoft.com/office/drawing/2014/main" id="{AE27BE77-B311-4DDB-99ED-A9D1D1642861}"/>
              </a:ext>
            </a:extLst>
          </p:cNvPr>
          <p:cNvSpPr/>
          <p:nvPr/>
        </p:nvSpPr>
        <p:spPr>
          <a:xfrm>
            <a:off x="661491" y="1453580"/>
            <a:ext cx="165298" cy="206673"/>
          </a:xfrm>
          <a:prstGeom prst="rect">
            <a:avLst/>
          </a:prstGeom>
          <a:noFill/>
          <a:ln/>
        </p:spPr>
        <p:txBody>
          <a:bodyPr wrap="none" lIns="0" tIns="0" rIns="0" bIns="0" rtlCol="0" anchor="t"/>
          <a:lstStyle/>
          <a:p>
            <a:pPr algn="just">
              <a:lnSpc>
                <a:spcPts val="2083"/>
              </a:lnSpc>
            </a:pPr>
            <a:r>
              <a:rPr lang="en-US" sz="2200" b="1">
                <a:solidFill>
                  <a:schemeClr val="bg1"/>
                </a:solidFill>
                <a:latin typeface="Calibri (Cuerpo)"/>
                <a:ea typeface="Nunito Sans Bold" pitchFamily="34" charset="-122"/>
              </a:rPr>
              <a:t>01</a:t>
            </a:r>
          </a:p>
        </p:txBody>
      </p:sp>
      <p:sp>
        <p:nvSpPr>
          <p:cNvPr id="36" name="Shape 2">
            <a:extLst>
              <a:ext uri="{FF2B5EF4-FFF2-40B4-BE49-F238E27FC236}">
                <a16:creationId xmlns:a16="http://schemas.microsoft.com/office/drawing/2014/main" id="{8A41D99D-032A-48E7-8DA1-6529FE800614}"/>
              </a:ext>
            </a:extLst>
          </p:cNvPr>
          <p:cNvSpPr/>
          <p:nvPr/>
        </p:nvSpPr>
        <p:spPr>
          <a:xfrm>
            <a:off x="661491" y="1715518"/>
            <a:ext cx="3512741" cy="19050"/>
          </a:xfrm>
          <a:prstGeom prst="rect">
            <a:avLst/>
          </a:prstGeom>
          <a:solidFill>
            <a:srgbClr val="5E8B8F"/>
          </a:solidFill>
          <a:ln/>
        </p:spPr>
      </p:sp>
      <p:sp>
        <p:nvSpPr>
          <p:cNvPr id="37" name="Text 3">
            <a:extLst>
              <a:ext uri="{FF2B5EF4-FFF2-40B4-BE49-F238E27FC236}">
                <a16:creationId xmlns:a16="http://schemas.microsoft.com/office/drawing/2014/main" id="{4C839F5E-8175-45D3-831D-32CA0FAEC209}"/>
              </a:ext>
            </a:extLst>
          </p:cNvPr>
          <p:cNvSpPr/>
          <p:nvPr/>
        </p:nvSpPr>
        <p:spPr>
          <a:xfrm>
            <a:off x="661491" y="1836267"/>
            <a:ext cx="2175272" cy="258465"/>
          </a:xfrm>
          <a:prstGeom prst="rect">
            <a:avLst/>
          </a:prstGeom>
          <a:noFill/>
          <a:ln/>
        </p:spPr>
        <p:txBody>
          <a:bodyPr wrap="none" lIns="0" tIns="0" rIns="0" bIns="0" rtlCol="0" anchor="t"/>
          <a:lstStyle/>
          <a:p>
            <a:pPr algn="just">
              <a:lnSpc>
                <a:spcPts val="2000"/>
              </a:lnSpc>
            </a:pPr>
            <a:r>
              <a:rPr lang="en-US" sz="2200" b="1">
                <a:solidFill>
                  <a:srgbClr val="92D050"/>
                </a:solidFill>
                <a:latin typeface="Calibri (Cuerpo)"/>
                <a:ea typeface="Nunito Sans Bold" pitchFamily="34" charset="-122"/>
                <a:cs typeface="Nunito Sans Bold" pitchFamily="34" charset="-120"/>
              </a:rPr>
              <a:t>Nutritional Foundation</a:t>
            </a:r>
            <a:endParaRPr lang="en-US" sz="2200">
              <a:solidFill>
                <a:srgbClr val="92D050"/>
              </a:solidFill>
              <a:latin typeface="Calibri (Cuerpo)"/>
            </a:endParaRPr>
          </a:p>
        </p:txBody>
      </p:sp>
      <p:sp>
        <p:nvSpPr>
          <p:cNvPr id="38" name="Text 4">
            <a:extLst>
              <a:ext uri="{FF2B5EF4-FFF2-40B4-BE49-F238E27FC236}">
                <a16:creationId xmlns:a16="http://schemas.microsoft.com/office/drawing/2014/main" id="{881F8FE1-9E00-4B94-9276-EF2C5C87EDAA}"/>
              </a:ext>
            </a:extLst>
          </p:cNvPr>
          <p:cNvSpPr/>
          <p:nvPr/>
        </p:nvSpPr>
        <p:spPr>
          <a:xfrm>
            <a:off x="661491" y="2193951"/>
            <a:ext cx="3512741" cy="793849"/>
          </a:xfrm>
          <a:prstGeom prst="rect">
            <a:avLst/>
          </a:prstGeom>
          <a:noFill/>
          <a:ln/>
        </p:spPr>
        <p:txBody>
          <a:bodyPr wrap="square" lIns="0" tIns="0" rIns="0" bIns="0" rtlCol="0" anchor="t"/>
          <a:lstStyle/>
          <a:p>
            <a:pPr>
              <a:lnSpc>
                <a:spcPts val="2083"/>
              </a:lnSpc>
            </a:pPr>
            <a:r>
              <a:rPr lang="en-US" sz="2200">
                <a:solidFill>
                  <a:schemeClr val="bg1"/>
                </a:solidFill>
                <a:latin typeface="Calibri (Cuerpo)"/>
                <a:ea typeface="Inter" pitchFamily="34" charset="-122"/>
                <a:cs typeface="Inter" pitchFamily="34" charset="-120"/>
              </a:rPr>
              <a:t>Understand the nutritional quality and functional bioactive compounds in plant-based food sources</a:t>
            </a:r>
            <a:endParaRPr lang="en-US" sz="2200">
              <a:solidFill>
                <a:schemeClr val="bg1"/>
              </a:solidFill>
              <a:latin typeface="Calibri (Cuerpo)"/>
            </a:endParaRPr>
          </a:p>
        </p:txBody>
      </p:sp>
      <p:sp>
        <p:nvSpPr>
          <p:cNvPr id="39" name="Text 5">
            <a:extLst>
              <a:ext uri="{FF2B5EF4-FFF2-40B4-BE49-F238E27FC236}">
                <a16:creationId xmlns:a16="http://schemas.microsoft.com/office/drawing/2014/main" id="{E2BE2690-38CC-4249-8F33-20F67D965C36}"/>
              </a:ext>
            </a:extLst>
          </p:cNvPr>
          <p:cNvSpPr/>
          <p:nvPr/>
        </p:nvSpPr>
        <p:spPr>
          <a:xfrm>
            <a:off x="4339530" y="1453580"/>
            <a:ext cx="165298" cy="206673"/>
          </a:xfrm>
          <a:prstGeom prst="rect">
            <a:avLst/>
          </a:prstGeom>
          <a:noFill/>
          <a:ln/>
        </p:spPr>
        <p:txBody>
          <a:bodyPr wrap="none" lIns="0" tIns="0" rIns="0" bIns="0" rtlCol="0" anchor="t"/>
          <a:lstStyle/>
          <a:p>
            <a:pPr algn="just">
              <a:lnSpc>
                <a:spcPts val="2083"/>
              </a:lnSpc>
            </a:pPr>
            <a:r>
              <a:rPr lang="en-US" sz="2200" b="1">
                <a:solidFill>
                  <a:schemeClr val="bg1"/>
                </a:solidFill>
                <a:latin typeface="Calibri (Cuerpo)"/>
                <a:ea typeface="Nunito Sans Bold" pitchFamily="34" charset="-122"/>
              </a:rPr>
              <a:t>02</a:t>
            </a:r>
          </a:p>
        </p:txBody>
      </p:sp>
      <p:sp>
        <p:nvSpPr>
          <p:cNvPr id="40" name="Shape 6">
            <a:extLst>
              <a:ext uri="{FF2B5EF4-FFF2-40B4-BE49-F238E27FC236}">
                <a16:creationId xmlns:a16="http://schemas.microsoft.com/office/drawing/2014/main" id="{E01D7471-DF1A-4219-B976-95D5E59F283D}"/>
              </a:ext>
            </a:extLst>
          </p:cNvPr>
          <p:cNvSpPr/>
          <p:nvPr/>
        </p:nvSpPr>
        <p:spPr>
          <a:xfrm>
            <a:off x="4339530" y="1715518"/>
            <a:ext cx="3512840" cy="19050"/>
          </a:xfrm>
          <a:prstGeom prst="rect">
            <a:avLst/>
          </a:prstGeom>
          <a:solidFill>
            <a:srgbClr val="5E8B8F"/>
          </a:solidFill>
          <a:ln/>
        </p:spPr>
      </p:sp>
      <p:sp>
        <p:nvSpPr>
          <p:cNvPr id="41" name="Text 7">
            <a:extLst>
              <a:ext uri="{FF2B5EF4-FFF2-40B4-BE49-F238E27FC236}">
                <a16:creationId xmlns:a16="http://schemas.microsoft.com/office/drawing/2014/main" id="{B0E654DE-B9B4-42DC-8C40-8ED1AD45D0D6}"/>
              </a:ext>
            </a:extLst>
          </p:cNvPr>
          <p:cNvSpPr/>
          <p:nvPr/>
        </p:nvSpPr>
        <p:spPr>
          <a:xfrm>
            <a:off x="4339530" y="1836267"/>
            <a:ext cx="2384623" cy="258465"/>
          </a:xfrm>
          <a:prstGeom prst="rect">
            <a:avLst/>
          </a:prstGeom>
          <a:noFill/>
          <a:ln/>
        </p:spPr>
        <p:txBody>
          <a:bodyPr wrap="none" lIns="0" tIns="0" rIns="0" bIns="0" rtlCol="0" anchor="t"/>
          <a:lstStyle/>
          <a:p>
            <a:pPr algn="just">
              <a:lnSpc>
                <a:spcPts val="2000"/>
              </a:lnSpc>
            </a:pPr>
            <a:r>
              <a:rPr lang="en-US" sz="2200" b="1">
                <a:solidFill>
                  <a:srgbClr val="92D050"/>
                </a:solidFill>
                <a:latin typeface="Calibri (Cuerpo)"/>
                <a:ea typeface="Nunito Sans Bold" pitchFamily="34" charset="-122"/>
                <a:cs typeface="Nunito Sans Bold" pitchFamily="34" charset="-120"/>
              </a:rPr>
              <a:t>Technological Innovation</a:t>
            </a:r>
            <a:endParaRPr lang="en-US" sz="2200">
              <a:solidFill>
                <a:srgbClr val="92D050"/>
              </a:solidFill>
              <a:latin typeface="Calibri (Cuerpo)"/>
            </a:endParaRPr>
          </a:p>
        </p:txBody>
      </p:sp>
      <p:sp>
        <p:nvSpPr>
          <p:cNvPr id="42" name="Text 8">
            <a:extLst>
              <a:ext uri="{FF2B5EF4-FFF2-40B4-BE49-F238E27FC236}">
                <a16:creationId xmlns:a16="http://schemas.microsoft.com/office/drawing/2014/main" id="{08C338B3-562E-43FE-863B-DE0E7B951F0E}"/>
              </a:ext>
            </a:extLst>
          </p:cNvPr>
          <p:cNvSpPr/>
          <p:nvPr/>
        </p:nvSpPr>
        <p:spPr>
          <a:xfrm>
            <a:off x="4339529" y="2193951"/>
            <a:ext cx="3529293" cy="793849"/>
          </a:xfrm>
          <a:prstGeom prst="rect">
            <a:avLst/>
          </a:prstGeom>
          <a:noFill/>
          <a:ln/>
        </p:spPr>
        <p:txBody>
          <a:bodyPr wrap="square" lIns="0" tIns="0" rIns="0" bIns="0" rtlCol="0" anchor="t"/>
          <a:lstStyle/>
          <a:p>
            <a:pPr>
              <a:lnSpc>
                <a:spcPts val="2083"/>
              </a:lnSpc>
            </a:pPr>
            <a:r>
              <a:rPr lang="en-US" sz="2200">
                <a:solidFill>
                  <a:schemeClr val="bg1"/>
                </a:solidFill>
                <a:latin typeface="Calibri (Cuerpo)"/>
                <a:ea typeface="Inter" pitchFamily="34" charset="-122"/>
                <a:cs typeface="Inter" pitchFamily="34" charset="-120"/>
              </a:rPr>
              <a:t>Recognize innovations like extrusion, high hydrostatic pressure, sprouting, fermentation, and nanoencapsulation</a:t>
            </a:r>
            <a:endParaRPr lang="en-US" sz="2200">
              <a:solidFill>
                <a:schemeClr val="bg1"/>
              </a:solidFill>
              <a:latin typeface="Calibri (Cuerpo)"/>
            </a:endParaRPr>
          </a:p>
        </p:txBody>
      </p:sp>
      <p:sp>
        <p:nvSpPr>
          <p:cNvPr id="43" name="Text 9">
            <a:extLst>
              <a:ext uri="{FF2B5EF4-FFF2-40B4-BE49-F238E27FC236}">
                <a16:creationId xmlns:a16="http://schemas.microsoft.com/office/drawing/2014/main" id="{E6AD42CB-6153-4D25-80F9-F747936BCE39}"/>
              </a:ext>
            </a:extLst>
          </p:cNvPr>
          <p:cNvSpPr/>
          <p:nvPr/>
        </p:nvSpPr>
        <p:spPr>
          <a:xfrm>
            <a:off x="8017668" y="1453580"/>
            <a:ext cx="165298" cy="206673"/>
          </a:xfrm>
          <a:prstGeom prst="rect">
            <a:avLst/>
          </a:prstGeom>
          <a:noFill/>
          <a:ln/>
        </p:spPr>
        <p:txBody>
          <a:bodyPr wrap="none" lIns="0" tIns="0" rIns="0" bIns="0" rtlCol="0" anchor="t"/>
          <a:lstStyle/>
          <a:p>
            <a:pPr algn="just">
              <a:lnSpc>
                <a:spcPts val="2083"/>
              </a:lnSpc>
            </a:pPr>
            <a:r>
              <a:rPr lang="en-US" sz="2200" b="1">
                <a:solidFill>
                  <a:schemeClr val="bg1"/>
                </a:solidFill>
                <a:latin typeface="Calibri (Cuerpo)"/>
                <a:ea typeface="Nunito Sans Bold" pitchFamily="34" charset="-122"/>
              </a:rPr>
              <a:t>03</a:t>
            </a:r>
          </a:p>
        </p:txBody>
      </p:sp>
      <p:sp>
        <p:nvSpPr>
          <p:cNvPr id="44" name="Shape 10">
            <a:extLst>
              <a:ext uri="{FF2B5EF4-FFF2-40B4-BE49-F238E27FC236}">
                <a16:creationId xmlns:a16="http://schemas.microsoft.com/office/drawing/2014/main" id="{AEC367AC-6CDF-4955-AB18-8C4679B75D0D}"/>
              </a:ext>
            </a:extLst>
          </p:cNvPr>
          <p:cNvSpPr/>
          <p:nvPr/>
        </p:nvSpPr>
        <p:spPr>
          <a:xfrm>
            <a:off x="8017669" y="1715518"/>
            <a:ext cx="3512741" cy="19050"/>
          </a:xfrm>
          <a:prstGeom prst="rect">
            <a:avLst/>
          </a:prstGeom>
          <a:solidFill>
            <a:srgbClr val="5E8B8F"/>
          </a:solidFill>
          <a:ln/>
        </p:spPr>
      </p:sp>
      <p:sp>
        <p:nvSpPr>
          <p:cNvPr id="45" name="Text 11">
            <a:extLst>
              <a:ext uri="{FF2B5EF4-FFF2-40B4-BE49-F238E27FC236}">
                <a16:creationId xmlns:a16="http://schemas.microsoft.com/office/drawing/2014/main" id="{47971FD5-B72E-4F49-8682-A431906E1550}"/>
              </a:ext>
            </a:extLst>
          </p:cNvPr>
          <p:cNvSpPr/>
          <p:nvPr/>
        </p:nvSpPr>
        <p:spPr>
          <a:xfrm>
            <a:off x="8017669" y="1836267"/>
            <a:ext cx="2067421" cy="258465"/>
          </a:xfrm>
          <a:prstGeom prst="rect">
            <a:avLst/>
          </a:prstGeom>
          <a:noFill/>
          <a:ln/>
        </p:spPr>
        <p:txBody>
          <a:bodyPr wrap="none" lIns="0" tIns="0" rIns="0" bIns="0" rtlCol="0" anchor="t"/>
          <a:lstStyle/>
          <a:p>
            <a:pPr algn="just">
              <a:lnSpc>
                <a:spcPts val="2000"/>
              </a:lnSpc>
            </a:pPr>
            <a:r>
              <a:rPr lang="en-US" sz="2200" b="1">
                <a:solidFill>
                  <a:srgbClr val="92D050"/>
                </a:solidFill>
                <a:latin typeface="Calibri (Cuerpo)"/>
                <a:ea typeface="Nunito Sans Bold" pitchFamily="34" charset="-122"/>
                <a:cs typeface="Nunito Sans Bold" pitchFamily="34" charset="-120"/>
              </a:rPr>
              <a:t>Critical Analysis</a:t>
            </a:r>
            <a:endParaRPr lang="en-US" sz="2200">
              <a:solidFill>
                <a:srgbClr val="92D050"/>
              </a:solidFill>
              <a:latin typeface="Calibri (Cuerpo)"/>
            </a:endParaRPr>
          </a:p>
        </p:txBody>
      </p:sp>
      <p:sp>
        <p:nvSpPr>
          <p:cNvPr id="46" name="Text 12">
            <a:extLst>
              <a:ext uri="{FF2B5EF4-FFF2-40B4-BE49-F238E27FC236}">
                <a16:creationId xmlns:a16="http://schemas.microsoft.com/office/drawing/2014/main" id="{6BADE9FB-626B-4E56-9D03-D94D094C61AF}"/>
              </a:ext>
            </a:extLst>
          </p:cNvPr>
          <p:cNvSpPr/>
          <p:nvPr/>
        </p:nvSpPr>
        <p:spPr>
          <a:xfrm>
            <a:off x="8017669" y="2193951"/>
            <a:ext cx="3512741" cy="793849"/>
          </a:xfrm>
          <a:prstGeom prst="rect">
            <a:avLst/>
          </a:prstGeom>
          <a:noFill/>
          <a:ln/>
        </p:spPr>
        <p:txBody>
          <a:bodyPr wrap="square" lIns="0" tIns="0" rIns="0" bIns="0" rtlCol="0" anchor="t"/>
          <a:lstStyle/>
          <a:p>
            <a:pPr>
              <a:lnSpc>
                <a:spcPts val="2083"/>
              </a:lnSpc>
            </a:pPr>
            <a:r>
              <a:rPr lang="en-US" sz="2200">
                <a:solidFill>
                  <a:schemeClr val="bg1"/>
                </a:solidFill>
                <a:latin typeface="Calibri (Cuerpo)"/>
                <a:ea typeface="Inter" pitchFamily="34" charset="-122"/>
                <a:cs typeface="Inter" pitchFamily="34" charset="-120"/>
              </a:rPr>
              <a:t>Identify limitations including nutritional gaps, allergenicity, processing concerns, and regulatory issues</a:t>
            </a:r>
            <a:endParaRPr lang="en-US" sz="2200">
              <a:solidFill>
                <a:schemeClr val="bg1"/>
              </a:solidFill>
              <a:latin typeface="Calibri (Cuerpo)"/>
            </a:endParaRPr>
          </a:p>
        </p:txBody>
      </p:sp>
      <p:sp>
        <p:nvSpPr>
          <p:cNvPr id="47" name="Text 13">
            <a:extLst>
              <a:ext uri="{FF2B5EF4-FFF2-40B4-BE49-F238E27FC236}">
                <a16:creationId xmlns:a16="http://schemas.microsoft.com/office/drawing/2014/main" id="{416BC6B2-4D23-42D1-9109-70ABC0B09D84}"/>
              </a:ext>
            </a:extLst>
          </p:cNvPr>
          <p:cNvSpPr/>
          <p:nvPr/>
        </p:nvSpPr>
        <p:spPr>
          <a:xfrm>
            <a:off x="661492" y="4067671"/>
            <a:ext cx="165298" cy="206673"/>
          </a:xfrm>
          <a:prstGeom prst="rect">
            <a:avLst/>
          </a:prstGeom>
          <a:noFill/>
          <a:ln/>
        </p:spPr>
        <p:txBody>
          <a:bodyPr wrap="none" lIns="0" tIns="0" rIns="0" bIns="0" rtlCol="0" anchor="t"/>
          <a:lstStyle/>
          <a:p>
            <a:pPr algn="just">
              <a:lnSpc>
                <a:spcPts val="2083"/>
              </a:lnSpc>
            </a:pPr>
            <a:r>
              <a:rPr lang="en-US" sz="2200" b="1">
                <a:solidFill>
                  <a:schemeClr val="bg1"/>
                </a:solidFill>
                <a:latin typeface="Calibri (Cuerpo)"/>
                <a:ea typeface="Nunito Sans Bold" pitchFamily="34" charset="-122"/>
              </a:rPr>
              <a:t>04</a:t>
            </a:r>
          </a:p>
        </p:txBody>
      </p:sp>
      <p:sp>
        <p:nvSpPr>
          <p:cNvPr id="48" name="Shape 14">
            <a:extLst>
              <a:ext uri="{FF2B5EF4-FFF2-40B4-BE49-F238E27FC236}">
                <a16:creationId xmlns:a16="http://schemas.microsoft.com/office/drawing/2014/main" id="{74AAA00E-7A5C-48D8-942F-09941CF29DA6}"/>
              </a:ext>
            </a:extLst>
          </p:cNvPr>
          <p:cNvSpPr/>
          <p:nvPr/>
        </p:nvSpPr>
        <p:spPr>
          <a:xfrm>
            <a:off x="661492" y="4329608"/>
            <a:ext cx="5351760" cy="19050"/>
          </a:xfrm>
          <a:prstGeom prst="rect">
            <a:avLst/>
          </a:prstGeom>
          <a:solidFill>
            <a:srgbClr val="5E8B8F"/>
          </a:solidFill>
          <a:ln/>
        </p:spPr>
      </p:sp>
      <p:sp>
        <p:nvSpPr>
          <p:cNvPr id="49" name="Text 15">
            <a:extLst>
              <a:ext uri="{FF2B5EF4-FFF2-40B4-BE49-F238E27FC236}">
                <a16:creationId xmlns:a16="http://schemas.microsoft.com/office/drawing/2014/main" id="{F93D59DA-5990-4937-9E87-D3E24B7FF704}"/>
              </a:ext>
            </a:extLst>
          </p:cNvPr>
          <p:cNvSpPr/>
          <p:nvPr/>
        </p:nvSpPr>
        <p:spPr>
          <a:xfrm>
            <a:off x="661492" y="4450358"/>
            <a:ext cx="2067421" cy="258465"/>
          </a:xfrm>
          <a:prstGeom prst="rect">
            <a:avLst/>
          </a:prstGeom>
          <a:noFill/>
          <a:ln/>
        </p:spPr>
        <p:txBody>
          <a:bodyPr wrap="none" lIns="0" tIns="0" rIns="0" bIns="0" rtlCol="0" anchor="t"/>
          <a:lstStyle/>
          <a:p>
            <a:pPr algn="just">
              <a:lnSpc>
                <a:spcPts val="2000"/>
              </a:lnSpc>
            </a:pPr>
            <a:r>
              <a:rPr lang="en-US" sz="2200" b="1">
                <a:solidFill>
                  <a:srgbClr val="92D050"/>
                </a:solidFill>
                <a:latin typeface="Calibri (Cuerpo)"/>
                <a:ea typeface="Nunito Sans Bold" pitchFamily="34" charset="-122"/>
                <a:cs typeface="Nunito Sans Bold" pitchFamily="34" charset="-120"/>
              </a:rPr>
              <a:t>Cultural Integration</a:t>
            </a:r>
            <a:endParaRPr lang="en-US" sz="2200">
              <a:solidFill>
                <a:srgbClr val="92D050"/>
              </a:solidFill>
              <a:latin typeface="Calibri (Cuerpo)"/>
            </a:endParaRPr>
          </a:p>
        </p:txBody>
      </p:sp>
      <p:sp>
        <p:nvSpPr>
          <p:cNvPr id="50" name="Text 16">
            <a:extLst>
              <a:ext uri="{FF2B5EF4-FFF2-40B4-BE49-F238E27FC236}">
                <a16:creationId xmlns:a16="http://schemas.microsoft.com/office/drawing/2014/main" id="{83569E79-4A7D-4E51-9166-6B51CB8EC028}"/>
              </a:ext>
            </a:extLst>
          </p:cNvPr>
          <p:cNvSpPr/>
          <p:nvPr/>
        </p:nvSpPr>
        <p:spPr>
          <a:xfrm>
            <a:off x="661492" y="4808042"/>
            <a:ext cx="5351760" cy="529233"/>
          </a:xfrm>
          <a:prstGeom prst="rect">
            <a:avLst/>
          </a:prstGeom>
          <a:noFill/>
          <a:ln/>
        </p:spPr>
        <p:txBody>
          <a:bodyPr wrap="square" lIns="0" tIns="0" rIns="0" bIns="0" rtlCol="0" anchor="t"/>
          <a:lstStyle/>
          <a:p>
            <a:pPr>
              <a:lnSpc>
                <a:spcPts val="2083"/>
              </a:lnSpc>
            </a:pPr>
            <a:r>
              <a:rPr lang="en-US" sz="2200">
                <a:solidFill>
                  <a:schemeClr val="bg1"/>
                </a:solidFill>
                <a:latin typeface="Calibri (Cuerpo)"/>
                <a:ea typeface="Inter" pitchFamily="34" charset="-122"/>
                <a:cs typeface="Inter" pitchFamily="34" charset="-120"/>
              </a:rPr>
              <a:t>Compare traditional and emerging products, exploring how cultural foods can be nutritionally enriched</a:t>
            </a:r>
            <a:endParaRPr lang="en-US" sz="2200">
              <a:solidFill>
                <a:schemeClr val="bg1"/>
              </a:solidFill>
              <a:latin typeface="Calibri (Cuerpo)"/>
            </a:endParaRPr>
          </a:p>
        </p:txBody>
      </p:sp>
      <p:sp>
        <p:nvSpPr>
          <p:cNvPr id="51" name="Text 17">
            <a:extLst>
              <a:ext uri="{FF2B5EF4-FFF2-40B4-BE49-F238E27FC236}">
                <a16:creationId xmlns:a16="http://schemas.microsoft.com/office/drawing/2014/main" id="{57684EAC-7C60-4AF9-819E-0AEF5447B592}"/>
              </a:ext>
            </a:extLst>
          </p:cNvPr>
          <p:cNvSpPr/>
          <p:nvPr/>
        </p:nvSpPr>
        <p:spPr>
          <a:xfrm>
            <a:off x="6178550" y="4067671"/>
            <a:ext cx="165298" cy="206673"/>
          </a:xfrm>
          <a:prstGeom prst="rect">
            <a:avLst/>
          </a:prstGeom>
          <a:noFill/>
          <a:ln/>
        </p:spPr>
        <p:txBody>
          <a:bodyPr wrap="none" lIns="0" tIns="0" rIns="0" bIns="0" rtlCol="0" anchor="t"/>
          <a:lstStyle/>
          <a:p>
            <a:pPr algn="just">
              <a:lnSpc>
                <a:spcPts val="2083"/>
              </a:lnSpc>
            </a:pPr>
            <a:r>
              <a:rPr lang="en-US" sz="2200" b="1">
                <a:solidFill>
                  <a:schemeClr val="bg1"/>
                </a:solidFill>
                <a:latin typeface="Calibri (Cuerpo)"/>
                <a:ea typeface="Nunito Sans Bold" pitchFamily="34" charset="-122"/>
              </a:rPr>
              <a:t>05</a:t>
            </a:r>
          </a:p>
        </p:txBody>
      </p:sp>
      <p:sp>
        <p:nvSpPr>
          <p:cNvPr id="52" name="Shape 18">
            <a:extLst>
              <a:ext uri="{FF2B5EF4-FFF2-40B4-BE49-F238E27FC236}">
                <a16:creationId xmlns:a16="http://schemas.microsoft.com/office/drawing/2014/main" id="{CB81351B-57B5-477F-A31D-BC4740BC3E4D}"/>
              </a:ext>
            </a:extLst>
          </p:cNvPr>
          <p:cNvSpPr/>
          <p:nvPr/>
        </p:nvSpPr>
        <p:spPr>
          <a:xfrm>
            <a:off x="6178551" y="4329608"/>
            <a:ext cx="5351859" cy="19050"/>
          </a:xfrm>
          <a:prstGeom prst="rect">
            <a:avLst/>
          </a:prstGeom>
          <a:solidFill>
            <a:srgbClr val="5E8B8F"/>
          </a:solidFill>
          <a:ln/>
        </p:spPr>
      </p:sp>
      <p:sp>
        <p:nvSpPr>
          <p:cNvPr id="53" name="Text 19">
            <a:extLst>
              <a:ext uri="{FF2B5EF4-FFF2-40B4-BE49-F238E27FC236}">
                <a16:creationId xmlns:a16="http://schemas.microsoft.com/office/drawing/2014/main" id="{A75F30C0-39B6-4F7E-80CE-51E51FA1371C}"/>
              </a:ext>
            </a:extLst>
          </p:cNvPr>
          <p:cNvSpPr/>
          <p:nvPr/>
        </p:nvSpPr>
        <p:spPr>
          <a:xfrm>
            <a:off x="6178550" y="4450358"/>
            <a:ext cx="2067421" cy="258465"/>
          </a:xfrm>
          <a:prstGeom prst="rect">
            <a:avLst/>
          </a:prstGeom>
          <a:noFill/>
          <a:ln/>
        </p:spPr>
        <p:txBody>
          <a:bodyPr wrap="none" lIns="0" tIns="0" rIns="0" bIns="0" rtlCol="0" anchor="t"/>
          <a:lstStyle/>
          <a:p>
            <a:pPr algn="just">
              <a:lnSpc>
                <a:spcPts val="2000"/>
              </a:lnSpc>
            </a:pPr>
            <a:r>
              <a:rPr lang="en-US" sz="2200" b="1">
                <a:solidFill>
                  <a:srgbClr val="92D050"/>
                </a:solidFill>
                <a:latin typeface="Calibri (Cuerpo)"/>
                <a:ea typeface="Nunito Sans Bold" pitchFamily="34" charset="-122"/>
                <a:cs typeface="Nunito Sans Bold" pitchFamily="34" charset="-120"/>
              </a:rPr>
              <a:t>Sustainable Impact</a:t>
            </a:r>
            <a:endParaRPr lang="en-US" sz="2200">
              <a:solidFill>
                <a:srgbClr val="92D050"/>
              </a:solidFill>
              <a:latin typeface="Calibri (Cuerpo)"/>
            </a:endParaRPr>
          </a:p>
        </p:txBody>
      </p:sp>
      <p:sp>
        <p:nvSpPr>
          <p:cNvPr id="54" name="Text 20">
            <a:extLst>
              <a:ext uri="{FF2B5EF4-FFF2-40B4-BE49-F238E27FC236}">
                <a16:creationId xmlns:a16="http://schemas.microsoft.com/office/drawing/2014/main" id="{6213FF7E-183C-45C4-868C-2F5598DFA25C}"/>
              </a:ext>
            </a:extLst>
          </p:cNvPr>
          <p:cNvSpPr/>
          <p:nvPr/>
        </p:nvSpPr>
        <p:spPr>
          <a:xfrm>
            <a:off x="6178551" y="4808042"/>
            <a:ext cx="5351859" cy="529233"/>
          </a:xfrm>
          <a:prstGeom prst="rect">
            <a:avLst/>
          </a:prstGeom>
          <a:noFill/>
          <a:ln/>
        </p:spPr>
        <p:txBody>
          <a:bodyPr wrap="square" lIns="0" tIns="0" rIns="0" bIns="0" rtlCol="0" anchor="t"/>
          <a:lstStyle/>
          <a:p>
            <a:pPr>
              <a:lnSpc>
                <a:spcPts val="2083"/>
              </a:lnSpc>
            </a:pPr>
            <a:r>
              <a:rPr lang="en-US" sz="2200">
                <a:solidFill>
                  <a:schemeClr val="bg1"/>
                </a:solidFill>
                <a:latin typeface="Calibri (Cuerpo)"/>
                <a:ea typeface="Inter" pitchFamily="34" charset="-122"/>
                <a:cs typeface="Inter" pitchFamily="34" charset="-120"/>
              </a:rPr>
              <a:t>Evaluate the role of plant-based foods in promoting sustainable diets and transforming food systems</a:t>
            </a:r>
            <a:endParaRPr lang="en-US" sz="2200">
              <a:solidFill>
                <a:schemeClr val="bg1"/>
              </a:solidFill>
              <a:latin typeface="Calibri (Cuerpo)"/>
            </a:endParaRPr>
          </a:p>
        </p:txBody>
      </p:sp>
      <p:sp>
        <p:nvSpPr>
          <p:cNvPr id="23" name="Text 0">
            <a:extLst>
              <a:ext uri="{FF2B5EF4-FFF2-40B4-BE49-F238E27FC236}">
                <a16:creationId xmlns:a16="http://schemas.microsoft.com/office/drawing/2014/main" id="{9DDAE2A8-00CC-4EF9-9ACA-A479F40C6505}"/>
              </a:ext>
            </a:extLst>
          </p:cNvPr>
          <p:cNvSpPr/>
          <p:nvPr/>
        </p:nvSpPr>
        <p:spPr>
          <a:xfrm>
            <a:off x="5728514" y="576652"/>
            <a:ext cx="5204917" cy="516732"/>
          </a:xfrm>
          <a:prstGeom prst="rect">
            <a:avLst/>
          </a:prstGeom>
          <a:noFill/>
          <a:ln/>
        </p:spPr>
        <p:txBody>
          <a:bodyPr wrap="none" lIns="0" tIns="0" rIns="0" bIns="0" rtlCol="0" anchor="t"/>
          <a:lstStyle/>
          <a:p>
            <a:pPr algn="just">
              <a:lnSpc>
                <a:spcPts val="4042"/>
              </a:lnSpc>
            </a:pPr>
            <a:endParaRPr lang="en-US" sz="2800" b="1">
              <a:solidFill>
                <a:schemeClr val="bg1"/>
              </a:solidFill>
              <a:ea typeface="Nunito Sans Bold" pitchFamily="34" charset="-122"/>
            </a:endParaRPr>
          </a:p>
        </p:txBody>
      </p:sp>
      <p:sp>
        <p:nvSpPr>
          <p:cNvPr id="24" name="Text 0">
            <a:extLst>
              <a:ext uri="{FF2B5EF4-FFF2-40B4-BE49-F238E27FC236}">
                <a16:creationId xmlns:a16="http://schemas.microsoft.com/office/drawing/2014/main" id="{03C7B022-433C-49D7-B4D9-34918B2C3706}"/>
              </a:ext>
            </a:extLst>
          </p:cNvPr>
          <p:cNvSpPr/>
          <p:nvPr/>
        </p:nvSpPr>
        <p:spPr>
          <a:xfrm>
            <a:off x="1018971" y="498384"/>
            <a:ext cx="5204917" cy="516732"/>
          </a:xfrm>
          <a:prstGeom prst="rect">
            <a:avLst/>
          </a:prstGeom>
          <a:noFill/>
          <a:ln/>
        </p:spPr>
        <p:txBody>
          <a:bodyPr wrap="none" lIns="0" tIns="0" rIns="0" bIns="0" rtlCol="0" anchor="t"/>
          <a:lstStyle/>
          <a:p>
            <a:pPr algn="just">
              <a:lnSpc>
                <a:spcPts val="4042"/>
              </a:lnSpc>
            </a:pPr>
            <a:r>
              <a:rPr lang="en-US" sz="3600" b="1" u="sng">
                <a:solidFill>
                  <a:srgbClr val="92D050"/>
                </a:solidFill>
                <a:ea typeface="Nunito Sans Bold" pitchFamily="34" charset="-122"/>
              </a:rPr>
              <a:t>Key drivers of food and technology</a:t>
            </a:r>
          </a:p>
        </p:txBody>
      </p:sp>
      <p:grpSp>
        <p:nvGrpSpPr>
          <p:cNvPr id="25" name="Group 23">
            <a:extLst>
              <a:ext uri="{FF2B5EF4-FFF2-40B4-BE49-F238E27FC236}">
                <a16:creationId xmlns:a16="http://schemas.microsoft.com/office/drawing/2014/main" id="{3B9BA8F3-23D8-4B33-814C-B75CCA948A44}"/>
              </a:ext>
            </a:extLst>
          </p:cNvPr>
          <p:cNvGrpSpPr/>
          <p:nvPr/>
        </p:nvGrpSpPr>
        <p:grpSpPr>
          <a:xfrm>
            <a:off x="11280224" y="4713286"/>
            <a:ext cx="908543" cy="2108884"/>
            <a:chOff x="4413794" y="4725223"/>
            <a:chExt cx="421607" cy="978622"/>
          </a:xfrm>
        </p:grpSpPr>
        <p:grpSp>
          <p:nvGrpSpPr>
            <p:cNvPr id="26" name="Graphic 2">
              <a:extLst>
                <a:ext uri="{FF2B5EF4-FFF2-40B4-BE49-F238E27FC236}">
                  <a16:creationId xmlns:a16="http://schemas.microsoft.com/office/drawing/2014/main" id="{C51A1BC0-155B-45EF-B503-C5773BBAAC46}"/>
                </a:ext>
              </a:extLst>
            </p:cNvPr>
            <p:cNvGrpSpPr/>
            <p:nvPr/>
          </p:nvGrpSpPr>
          <p:grpSpPr>
            <a:xfrm>
              <a:off x="4413794" y="4757590"/>
              <a:ext cx="421607" cy="535957"/>
              <a:chOff x="4413794" y="4757590"/>
              <a:chExt cx="421607" cy="535957"/>
            </a:xfrm>
            <a:solidFill>
              <a:srgbClr val="75B543"/>
            </a:solidFill>
          </p:grpSpPr>
          <p:sp>
            <p:nvSpPr>
              <p:cNvPr id="55" name="Freeform 15">
                <a:extLst>
                  <a:ext uri="{FF2B5EF4-FFF2-40B4-BE49-F238E27FC236}">
                    <a16:creationId xmlns:a16="http://schemas.microsoft.com/office/drawing/2014/main" id="{1A22F792-D5EA-4F2B-9E36-83A0F2B35C8B}"/>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a:p>
            </p:txBody>
          </p:sp>
          <p:sp>
            <p:nvSpPr>
              <p:cNvPr id="56" name="Freeform 16">
                <a:extLst>
                  <a:ext uri="{FF2B5EF4-FFF2-40B4-BE49-F238E27FC236}">
                    <a16:creationId xmlns:a16="http://schemas.microsoft.com/office/drawing/2014/main" id="{75730ACB-AC6F-4F70-9CE9-D2E69C0497B9}"/>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a:p>
            </p:txBody>
          </p:sp>
        </p:grpSp>
        <p:grpSp>
          <p:nvGrpSpPr>
            <p:cNvPr id="27" name="Graphic 2">
              <a:extLst>
                <a:ext uri="{FF2B5EF4-FFF2-40B4-BE49-F238E27FC236}">
                  <a16:creationId xmlns:a16="http://schemas.microsoft.com/office/drawing/2014/main" id="{5C57DF77-4B0A-4C08-93E4-49271030669A}"/>
                </a:ext>
              </a:extLst>
            </p:cNvPr>
            <p:cNvGrpSpPr/>
            <p:nvPr/>
          </p:nvGrpSpPr>
          <p:grpSpPr>
            <a:xfrm>
              <a:off x="4539076" y="4725223"/>
              <a:ext cx="126381" cy="222760"/>
              <a:chOff x="4539076" y="4725223"/>
              <a:chExt cx="126381" cy="222760"/>
            </a:xfrm>
            <a:solidFill>
              <a:srgbClr val="81CCB2"/>
            </a:solidFill>
          </p:grpSpPr>
          <p:sp>
            <p:nvSpPr>
              <p:cNvPr id="30" name="Freeform 7">
                <a:extLst>
                  <a:ext uri="{FF2B5EF4-FFF2-40B4-BE49-F238E27FC236}">
                    <a16:creationId xmlns:a16="http://schemas.microsoft.com/office/drawing/2014/main" id="{CEA76669-2885-42AB-B350-76EE1713D3C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a:p>
            </p:txBody>
          </p:sp>
          <p:sp>
            <p:nvSpPr>
              <p:cNvPr id="31" name="Freeform 8">
                <a:extLst>
                  <a:ext uri="{FF2B5EF4-FFF2-40B4-BE49-F238E27FC236}">
                    <a16:creationId xmlns:a16="http://schemas.microsoft.com/office/drawing/2014/main" id="{D4FFAABB-E813-4ACD-BDBF-D92608DE503C}"/>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a:p>
            </p:txBody>
          </p:sp>
          <p:sp>
            <p:nvSpPr>
              <p:cNvPr id="32" name="Freeform 9">
                <a:extLst>
                  <a:ext uri="{FF2B5EF4-FFF2-40B4-BE49-F238E27FC236}">
                    <a16:creationId xmlns:a16="http://schemas.microsoft.com/office/drawing/2014/main" id="{C6FC1870-B450-42DF-94CE-4D726E9E923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a:p>
            </p:txBody>
          </p:sp>
          <p:sp>
            <p:nvSpPr>
              <p:cNvPr id="33" name="Freeform 10">
                <a:extLst>
                  <a:ext uri="{FF2B5EF4-FFF2-40B4-BE49-F238E27FC236}">
                    <a16:creationId xmlns:a16="http://schemas.microsoft.com/office/drawing/2014/main" id="{19FEE4EC-4D5C-4F0A-8860-8B663280A695}"/>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a:p>
            </p:txBody>
          </p:sp>
        </p:grpSp>
        <p:sp>
          <p:nvSpPr>
            <p:cNvPr id="28" name="Freeform 4">
              <a:extLst>
                <a:ext uri="{FF2B5EF4-FFF2-40B4-BE49-F238E27FC236}">
                  <a16:creationId xmlns:a16="http://schemas.microsoft.com/office/drawing/2014/main" id="{986573BF-1B88-403A-8DCD-F1D6DC4DD5D9}"/>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a:p>
          </p:txBody>
        </p:sp>
        <p:sp>
          <p:nvSpPr>
            <p:cNvPr id="29" name="Freeform 5">
              <a:extLst>
                <a:ext uri="{FF2B5EF4-FFF2-40B4-BE49-F238E27FC236}">
                  <a16:creationId xmlns:a16="http://schemas.microsoft.com/office/drawing/2014/main" id="{385A7831-C17C-4AA2-A5D5-5FCC4465011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99479" y="103489"/>
            <a:ext cx="10869018" cy="1033463"/>
          </a:xfrm>
          <a:prstGeom prst="rect">
            <a:avLst/>
          </a:prstGeom>
          <a:noFill/>
          <a:ln/>
        </p:spPr>
        <p:txBody>
          <a:bodyPr wrap="none" lIns="0" tIns="0" rIns="0" bIns="0" rtlCol="0" anchor="t"/>
          <a:lstStyle/>
          <a:p>
            <a:pPr algn="just">
              <a:lnSpc>
                <a:spcPts val="4042"/>
              </a:lnSpc>
            </a:pPr>
            <a:r>
              <a:rPr lang="en-US" sz="3600" b="1" u="sng">
                <a:solidFill>
                  <a:srgbClr val="92D050"/>
                </a:solidFill>
                <a:ea typeface="Nunito Sans Bold" pitchFamily="34" charset="-122"/>
              </a:rPr>
              <a:t>Plant-Based Food Sources: Nutrition and Health Potential</a:t>
            </a:r>
          </a:p>
        </p:txBody>
      </p:sp>
      <p:pic>
        <p:nvPicPr>
          <p:cNvPr id="9" name="Image 0" descr="preencoded.png"/>
          <p:cNvPicPr>
            <a:picLocks noChangeAspect="1"/>
          </p:cNvPicPr>
          <p:nvPr/>
        </p:nvPicPr>
        <p:blipFill>
          <a:blip r:embed="rId3"/>
          <a:stretch>
            <a:fillRect/>
          </a:stretch>
        </p:blipFill>
        <p:spPr>
          <a:xfrm>
            <a:off x="8221618" y="1342332"/>
            <a:ext cx="3563965" cy="3563965"/>
          </a:xfrm>
          <a:prstGeom prst="rect">
            <a:avLst/>
          </a:prstGeom>
        </p:spPr>
      </p:pic>
      <p:sp>
        <p:nvSpPr>
          <p:cNvPr id="10" name="Rectángulo: esquinas redondeadas 9">
            <a:extLst>
              <a:ext uri="{FF2B5EF4-FFF2-40B4-BE49-F238E27FC236}">
                <a16:creationId xmlns:a16="http://schemas.microsoft.com/office/drawing/2014/main" id="{F0909359-AB8D-40DB-848F-2CFDA2AA4120}"/>
              </a:ext>
            </a:extLst>
          </p:cNvPr>
          <p:cNvSpPr/>
          <p:nvPr/>
        </p:nvSpPr>
        <p:spPr>
          <a:xfrm>
            <a:off x="114739" y="675581"/>
            <a:ext cx="7996873" cy="6078930"/>
          </a:xfrm>
          <a:prstGeom prst="roundRect">
            <a:avLst/>
          </a:prstGeom>
          <a:solidFill>
            <a:srgbClr val="2C67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 1">
            <a:extLst>
              <a:ext uri="{FF2B5EF4-FFF2-40B4-BE49-F238E27FC236}">
                <a16:creationId xmlns:a16="http://schemas.microsoft.com/office/drawing/2014/main" id="{B4EF5DDA-DFE1-42C7-9550-843158FCEF03}"/>
              </a:ext>
            </a:extLst>
          </p:cNvPr>
          <p:cNvSpPr/>
          <p:nvPr/>
        </p:nvSpPr>
        <p:spPr>
          <a:xfrm>
            <a:off x="456678" y="990399"/>
            <a:ext cx="6360021" cy="1058466"/>
          </a:xfrm>
          <a:prstGeom prst="rect">
            <a:avLst/>
          </a:prstGeom>
          <a:noFill/>
          <a:ln/>
        </p:spPr>
        <p:txBody>
          <a:bodyPr wrap="square" lIns="0" tIns="0" rIns="0" bIns="0" rtlCol="0" anchor="t"/>
          <a:lstStyle/>
          <a:p>
            <a:pPr algn="just">
              <a:lnSpc>
                <a:spcPts val="2083"/>
              </a:lnSpc>
            </a:pPr>
            <a:r>
              <a:rPr lang="en-US" sz="2400">
                <a:solidFill>
                  <a:schemeClr val="bg1"/>
                </a:solidFill>
                <a:latin typeface="Calibri (Cuerpo)"/>
                <a:ea typeface="Inter" pitchFamily="34" charset="-122"/>
                <a:cs typeface="Inter" pitchFamily="34" charset="-120"/>
              </a:rPr>
              <a:t>The growing popularity of plant-based diets reflects significant changes in how people think about health, environmental responsibility, and animal welfare. Plant-derived foods provide an extensive array of micronutrients essential for cellular function, enzymatic activity, and physiological homeostasis.</a:t>
            </a:r>
            <a:endParaRPr lang="en-US" sz="2400">
              <a:solidFill>
                <a:schemeClr val="bg1"/>
              </a:solidFill>
              <a:latin typeface="Calibri (Cuerpo)"/>
            </a:endParaRPr>
          </a:p>
        </p:txBody>
      </p:sp>
      <p:sp>
        <p:nvSpPr>
          <p:cNvPr id="12" name="Text 2">
            <a:extLst>
              <a:ext uri="{FF2B5EF4-FFF2-40B4-BE49-F238E27FC236}">
                <a16:creationId xmlns:a16="http://schemas.microsoft.com/office/drawing/2014/main" id="{591B1CB4-4976-49D3-A51F-2FBE2D6B3C97}"/>
              </a:ext>
            </a:extLst>
          </p:cNvPr>
          <p:cNvSpPr/>
          <p:nvPr/>
        </p:nvSpPr>
        <p:spPr>
          <a:xfrm>
            <a:off x="1967617" y="2882205"/>
            <a:ext cx="2714030" cy="258465"/>
          </a:xfrm>
          <a:prstGeom prst="rect">
            <a:avLst/>
          </a:prstGeom>
          <a:noFill/>
          <a:ln/>
        </p:spPr>
        <p:txBody>
          <a:bodyPr wrap="none" lIns="0" tIns="0" rIns="0" bIns="0" rtlCol="0" anchor="t"/>
          <a:lstStyle/>
          <a:p>
            <a:pPr algn="just">
              <a:lnSpc>
                <a:spcPts val="2000"/>
              </a:lnSpc>
            </a:pPr>
            <a:r>
              <a:rPr lang="en-US" sz="2300" b="1" u="sng">
                <a:solidFill>
                  <a:srgbClr val="92D050"/>
                </a:solidFill>
                <a:ea typeface="Nunito Sans Bold" pitchFamily="34" charset="-122"/>
              </a:rPr>
              <a:t>Key Nutritional Components</a:t>
            </a:r>
          </a:p>
        </p:txBody>
      </p:sp>
      <p:sp>
        <p:nvSpPr>
          <p:cNvPr id="13" name="Text 3">
            <a:extLst>
              <a:ext uri="{FF2B5EF4-FFF2-40B4-BE49-F238E27FC236}">
                <a16:creationId xmlns:a16="http://schemas.microsoft.com/office/drawing/2014/main" id="{167E9431-4B20-4C57-85B0-9D76113167C5}"/>
              </a:ext>
            </a:extLst>
          </p:cNvPr>
          <p:cNvSpPr/>
          <p:nvPr/>
        </p:nvSpPr>
        <p:spPr>
          <a:xfrm>
            <a:off x="655239" y="3426716"/>
            <a:ext cx="7195248" cy="529233"/>
          </a:xfrm>
          <a:prstGeom prst="rect">
            <a:avLst/>
          </a:prstGeom>
          <a:noFill/>
          <a:ln/>
        </p:spPr>
        <p:txBody>
          <a:bodyPr wrap="square" lIns="0" tIns="0" rIns="0" bIns="0" rtlCol="0" anchor="t"/>
          <a:lstStyle/>
          <a:p>
            <a:pPr marL="285739" indent="-285739" algn="just">
              <a:lnSpc>
                <a:spcPts val="2083"/>
              </a:lnSpc>
              <a:buSzPct val="100000"/>
              <a:buChar char="•"/>
            </a:pPr>
            <a:r>
              <a:rPr lang="en-US" sz="2400" b="1">
                <a:solidFill>
                  <a:schemeClr val="bg1"/>
                </a:solidFill>
                <a:latin typeface="Calibri (Cuerpo)"/>
                <a:ea typeface="Inter" pitchFamily="34" charset="-122"/>
                <a:cs typeface="Inter" pitchFamily="34" charset="-120"/>
              </a:rPr>
              <a:t>Vitamin C</a:t>
            </a:r>
            <a:r>
              <a:rPr lang="en-US" sz="2400">
                <a:solidFill>
                  <a:schemeClr val="bg1"/>
                </a:solidFill>
                <a:latin typeface="Calibri (Cuerpo)"/>
                <a:ea typeface="Inter" pitchFamily="34" charset="-122"/>
                <a:cs typeface="Inter" pitchFamily="34" charset="-120"/>
              </a:rPr>
              <a:t>: Found in citrus fruits, red peppers, and strawberries—supports collagen synthesis and antioxidant regeneration</a:t>
            </a:r>
            <a:endParaRPr lang="en-US" sz="2400">
              <a:solidFill>
                <a:schemeClr val="bg1"/>
              </a:solidFill>
              <a:latin typeface="Calibri (Cuerpo)"/>
            </a:endParaRPr>
          </a:p>
        </p:txBody>
      </p:sp>
      <p:sp>
        <p:nvSpPr>
          <p:cNvPr id="14" name="Text 4">
            <a:extLst>
              <a:ext uri="{FF2B5EF4-FFF2-40B4-BE49-F238E27FC236}">
                <a16:creationId xmlns:a16="http://schemas.microsoft.com/office/drawing/2014/main" id="{D8EBDF6E-FFF7-4728-A5B7-CD0FC6BB27FB}"/>
              </a:ext>
            </a:extLst>
          </p:cNvPr>
          <p:cNvSpPr/>
          <p:nvPr/>
        </p:nvSpPr>
        <p:spPr>
          <a:xfrm>
            <a:off x="655237" y="4261065"/>
            <a:ext cx="7195248" cy="529233"/>
          </a:xfrm>
          <a:prstGeom prst="rect">
            <a:avLst/>
          </a:prstGeom>
          <a:noFill/>
          <a:ln/>
        </p:spPr>
        <p:txBody>
          <a:bodyPr wrap="square" lIns="0" tIns="0" rIns="0" bIns="0" rtlCol="0" anchor="t"/>
          <a:lstStyle/>
          <a:p>
            <a:pPr marL="285739" indent="-285739" algn="just">
              <a:lnSpc>
                <a:spcPts val="2083"/>
              </a:lnSpc>
              <a:buSzPct val="100000"/>
              <a:buChar char="•"/>
            </a:pPr>
            <a:r>
              <a:rPr lang="en-US" sz="2400" b="1">
                <a:solidFill>
                  <a:schemeClr val="bg1"/>
                </a:solidFill>
                <a:latin typeface="Calibri (Cuerpo)"/>
                <a:ea typeface="Inter" pitchFamily="34" charset="-122"/>
                <a:cs typeface="Inter" pitchFamily="34" charset="-120"/>
              </a:rPr>
              <a:t>Folate (B9)</a:t>
            </a:r>
            <a:r>
              <a:rPr lang="en-US" sz="2400">
                <a:solidFill>
                  <a:schemeClr val="bg1"/>
                </a:solidFill>
                <a:latin typeface="Calibri (Cuerpo)"/>
                <a:ea typeface="Inter" pitchFamily="34" charset="-122"/>
                <a:cs typeface="Inter" pitchFamily="34" charset="-120"/>
              </a:rPr>
              <a:t>: Present in spinach, lentils, and leafy greens—crucial for DNA synthesis and embryonic development</a:t>
            </a:r>
            <a:endParaRPr lang="en-US" sz="2400">
              <a:solidFill>
                <a:schemeClr val="bg1"/>
              </a:solidFill>
              <a:latin typeface="Calibri (Cuerpo)"/>
            </a:endParaRPr>
          </a:p>
        </p:txBody>
      </p:sp>
      <p:sp>
        <p:nvSpPr>
          <p:cNvPr id="15" name="Text 5">
            <a:extLst>
              <a:ext uri="{FF2B5EF4-FFF2-40B4-BE49-F238E27FC236}">
                <a16:creationId xmlns:a16="http://schemas.microsoft.com/office/drawing/2014/main" id="{9E9E1E03-C368-41C6-B0C8-BE0598DF110F}"/>
              </a:ext>
            </a:extLst>
          </p:cNvPr>
          <p:cNvSpPr/>
          <p:nvPr/>
        </p:nvSpPr>
        <p:spPr>
          <a:xfrm>
            <a:off x="655238" y="5060125"/>
            <a:ext cx="7195248" cy="529233"/>
          </a:xfrm>
          <a:prstGeom prst="rect">
            <a:avLst/>
          </a:prstGeom>
          <a:noFill/>
          <a:ln/>
        </p:spPr>
        <p:txBody>
          <a:bodyPr wrap="square" lIns="0" tIns="0" rIns="0" bIns="0" rtlCol="0" anchor="t"/>
          <a:lstStyle/>
          <a:p>
            <a:pPr marL="285739" indent="-285739" algn="just">
              <a:lnSpc>
                <a:spcPts val="2083"/>
              </a:lnSpc>
              <a:buSzPct val="100000"/>
              <a:buChar char="•"/>
            </a:pPr>
            <a:r>
              <a:rPr lang="en-US" sz="2400" b="1">
                <a:solidFill>
                  <a:schemeClr val="bg1"/>
                </a:solidFill>
                <a:latin typeface="Calibri (Cuerpo)"/>
                <a:ea typeface="Inter" pitchFamily="34" charset="-122"/>
                <a:cs typeface="Inter" pitchFamily="34" charset="-120"/>
              </a:rPr>
              <a:t>Iron</a:t>
            </a:r>
            <a:r>
              <a:rPr lang="en-US" sz="2400">
                <a:solidFill>
                  <a:schemeClr val="bg1"/>
                </a:solidFill>
                <a:latin typeface="Calibri (Cuerpo)"/>
                <a:ea typeface="Inter" pitchFamily="34" charset="-122"/>
                <a:cs typeface="Inter" pitchFamily="34" charset="-120"/>
              </a:rPr>
              <a:t>: Available in pulses and whole grains—absorption enhanced by vitamin C-rich foods</a:t>
            </a:r>
            <a:endParaRPr lang="en-US" sz="2400">
              <a:solidFill>
                <a:schemeClr val="bg1"/>
              </a:solidFill>
              <a:latin typeface="Calibri (Cuerpo)"/>
            </a:endParaRPr>
          </a:p>
        </p:txBody>
      </p:sp>
      <p:sp>
        <p:nvSpPr>
          <p:cNvPr id="16" name="Text 6">
            <a:extLst>
              <a:ext uri="{FF2B5EF4-FFF2-40B4-BE49-F238E27FC236}">
                <a16:creationId xmlns:a16="http://schemas.microsoft.com/office/drawing/2014/main" id="{8654BCC3-8603-42C1-BDDB-6EBBF0A749B3}"/>
              </a:ext>
            </a:extLst>
          </p:cNvPr>
          <p:cNvSpPr/>
          <p:nvPr/>
        </p:nvSpPr>
        <p:spPr>
          <a:xfrm>
            <a:off x="655241" y="5653186"/>
            <a:ext cx="7195248" cy="529233"/>
          </a:xfrm>
          <a:prstGeom prst="rect">
            <a:avLst/>
          </a:prstGeom>
          <a:noFill/>
          <a:ln/>
        </p:spPr>
        <p:txBody>
          <a:bodyPr wrap="square" lIns="0" tIns="0" rIns="0" bIns="0" rtlCol="0" anchor="t"/>
          <a:lstStyle/>
          <a:p>
            <a:pPr marL="285739" indent="-285739" algn="just">
              <a:lnSpc>
                <a:spcPts val="2083"/>
              </a:lnSpc>
              <a:buSzPct val="100000"/>
              <a:buChar char="•"/>
            </a:pPr>
            <a:r>
              <a:rPr lang="en-US" sz="2400" b="1">
                <a:solidFill>
                  <a:schemeClr val="bg1"/>
                </a:solidFill>
                <a:latin typeface="Calibri (Cuerpo)"/>
                <a:ea typeface="Inter" pitchFamily="34" charset="-122"/>
                <a:cs typeface="Inter" pitchFamily="34" charset="-120"/>
              </a:rPr>
              <a:t>Magnesium</a:t>
            </a:r>
            <a:r>
              <a:rPr lang="en-US" sz="2400">
                <a:solidFill>
                  <a:schemeClr val="bg1"/>
                </a:solidFill>
                <a:latin typeface="Calibri (Cuerpo)"/>
                <a:ea typeface="Inter" pitchFamily="34" charset="-122"/>
                <a:cs typeface="Inter" pitchFamily="34" charset="-120"/>
              </a:rPr>
              <a:t>: Abundant in amaranth leaves, legumes, and whole grains—essential for ATP-dependent enzyme reactions</a:t>
            </a:r>
            <a:endParaRPr lang="en-US" sz="2400">
              <a:solidFill>
                <a:schemeClr val="bg1"/>
              </a:solidFill>
              <a:latin typeface="Calibri (Cuerpo)"/>
            </a:endParaRPr>
          </a:p>
        </p:txBody>
      </p:sp>
      <p:grpSp>
        <p:nvGrpSpPr>
          <p:cNvPr id="17" name="Group 2">
            <a:extLst>
              <a:ext uri="{FF2B5EF4-FFF2-40B4-BE49-F238E27FC236}">
                <a16:creationId xmlns:a16="http://schemas.microsoft.com/office/drawing/2014/main" id="{2ECA50E3-9A3F-4017-90A2-82F41922116C}"/>
              </a:ext>
            </a:extLst>
          </p:cNvPr>
          <p:cNvGrpSpPr/>
          <p:nvPr/>
        </p:nvGrpSpPr>
        <p:grpSpPr>
          <a:xfrm>
            <a:off x="7073898" y="1307623"/>
            <a:ext cx="829974" cy="1620451"/>
            <a:chOff x="0" y="0"/>
            <a:chExt cx="421607" cy="978622"/>
          </a:xfrm>
          <a:solidFill>
            <a:schemeClr val="bg1">
              <a:alpha val="58000"/>
            </a:schemeClr>
          </a:solidFill>
        </p:grpSpPr>
        <p:grpSp>
          <p:nvGrpSpPr>
            <p:cNvPr id="18" name="Graphic 2">
              <a:extLst>
                <a:ext uri="{FF2B5EF4-FFF2-40B4-BE49-F238E27FC236}">
                  <a16:creationId xmlns:a16="http://schemas.microsoft.com/office/drawing/2014/main" id="{52443D12-1C7E-4401-AD26-ACECDEDD671E}"/>
                </a:ext>
              </a:extLst>
            </p:cNvPr>
            <p:cNvGrpSpPr/>
            <p:nvPr/>
          </p:nvGrpSpPr>
          <p:grpSpPr>
            <a:xfrm>
              <a:off x="0" y="32367"/>
              <a:ext cx="421607" cy="535957"/>
              <a:chOff x="0" y="32367"/>
              <a:chExt cx="421607" cy="535957"/>
            </a:xfrm>
            <a:grpFill/>
          </p:grpSpPr>
          <p:sp>
            <p:nvSpPr>
              <p:cNvPr id="26" name="Freeform 844519205">
                <a:extLst>
                  <a:ext uri="{FF2B5EF4-FFF2-40B4-BE49-F238E27FC236}">
                    <a16:creationId xmlns:a16="http://schemas.microsoft.com/office/drawing/2014/main" id="{6EDBDA31-E7F4-4B7A-81B8-7EB48BACE914}"/>
                  </a:ext>
                </a:extLst>
              </p:cNvPr>
              <p:cNvSpPr/>
              <p:nvPr/>
            </p:nvSpPr>
            <p:spPr>
              <a:xfrm>
                <a:off x="0" y="32367"/>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s-ES"/>
              </a:p>
            </p:txBody>
          </p:sp>
          <p:sp>
            <p:nvSpPr>
              <p:cNvPr id="27" name="Freeform 73329246">
                <a:extLst>
                  <a:ext uri="{FF2B5EF4-FFF2-40B4-BE49-F238E27FC236}">
                    <a16:creationId xmlns:a16="http://schemas.microsoft.com/office/drawing/2014/main" id="{75704185-80DA-4AC7-96D4-2BFFE49CC764}"/>
                  </a:ext>
                </a:extLst>
              </p:cNvPr>
              <p:cNvSpPr/>
              <p:nvPr/>
            </p:nvSpPr>
            <p:spPr>
              <a:xfrm>
                <a:off x="225057" y="239896"/>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s-ES"/>
              </a:p>
            </p:txBody>
          </p:sp>
        </p:grpSp>
        <p:grpSp>
          <p:nvGrpSpPr>
            <p:cNvPr id="19" name="Graphic 2">
              <a:extLst>
                <a:ext uri="{FF2B5EF4-FFF2-40B4-BE49-F238E27FC236}">
                  <a16:creationId xmlns:a16="http://schemas.microsoft.com/office/drawing/2014/main" id="{52120BBA-D4FD-44C7-A304-645E8D16C445}"/>
                </a:ext>
              </a:extLst>
            </p:cNvPr>
            <p:cNvGrpSpPr/>
            <p:nvPr/>
          </p:nvGrpSpPr>
          <p:grpSpPr>
            <a:xfrm>
              <a:off x="125282" y="0"/>
              <a:ext cx="126381" cy="222760"/>
              <a:chOff x="125282" y="0"/>
              <a:chExt cx="126381" cy="222760"/>
            </a:xfrm>
            <a:grpFill/>
          </p:grpSpPr>
          <p:sp>
            <p:nvSpPr>
              <p:cNvPr id="22" name="Freeform 2125801831">
                <a:extLst>
                  <a:ext uri="{FF2B5EF4-FFF2-40B4-BE49-F238E27FC236}">
                    <a16:creationId xmlns:a16="http://schemas.microsoft.com/office/drawing/2014/main" id="{B44F7635-56CE-4F5E-896D-13338A4EB1F6}"/>
                  </a:ext>
                </a:extLst>
              </p:cNvPr>
              <p:cNvSpPr/>
              <p:nvPr/>
            </p:nvSpPr>
            <p:spPr>
              <a:xfrm>
                <a:off x="127183" y="198009"/>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s-ES"/>
              </a:p>
            </p:txBody>
          </p:sp>
          <p:sp>
            <p:nvSpPr>
              <p:cNvPr id="23" name="Freeform 822455071">
                <a:extLst>
                  <a:ext uri="{FF2B5EF4-FFF2-40B4-BE49-F238E27FC236}">
                    <a16:creationId xmlns:a16="http://schemas.microsoft.com/office/drawing/2014/main" id="{9C186FB9-88B8-4EF1-8525-C301271DDC86}"/>
                  </a:ext>
                </a:extLst>
              </p:cNvPr>
              <p:cNvSpPr/>
              <p:nvPr/>
            </p:nvSpPr>
            <p:spPr>
              <a:xfrm>
                <a:off x="125282" y="141843"/>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s-ES"/>
              </a:p>
            </p:txBody>
          </p:sp>
          <p:sp>
            <p:nvSpPr>
              <p:cNvPr id="24" name="Freeform 1026143138">
                <a:extLst>
                  <a:ext uri="{FF2B5EF4-FFF2-40B4-BE49-F238E27FC236}">
                    <a16:creationId xmlns:a16="http://schemas.microsoft.com/office/drawing/2014/main" id="{AEB2A9FA-E3A2-48B0-8825-700A247D35F6}"/>
                  </a:ext>
                </a:extLst>
              </p:cNvPr>
              <p:cNvSpPr/>
              <p:nvPr/>
            </p:nvSpPr>
            <p:spPr>
              <a:xfrm>
                <a:off x="143337" y="68542"/>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s-ES"/>
              </a:p>
            </p:txBody>
          </p:sp>
          <p:sp>
            <p:nvSpPr>
              <p:cNvPr id="25" name="Freeform 2059809082">
                <a:extLst>
                  <a:ext uri="{FF2B5EF4-FFF2-40B4-BE49-F238E27FC236}">
                    <a16:creationId xmlns:a16="http://schemas.microsoft.com/office/drawing/2014/main" id="{18FC0793-6911-4519-B984-CB54EB87403B}"/>
                  </a:ext>
                </a:extLst>
              </p:cNvPr>
              <p:cNvSpPr/>
              <p:nvPr/>
            </p:nvSpPr>
            <p:spPr>
              <a:xfrm>
                <a:off x="188948" y="0"/>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s-ES"/>
              </a:p>
            </p:txBody>
          </p:sp>
        </p:grpSp>
        <p:sp>
          <p:nvSpPr>
            <p:cNvPr id="20" name="Freeform 1550387293">
              <a:extLst>
                <a:ext uri="{FF2B5EF4-FFF2-40B4-BE49-F238E27FC236}">
                  <a16:creationId xmlns:a16="http://schemas.microsoft.com/office/drawing/2014/main" id="{3DEE7F7B-1FCA-4045-8FC9-E0F3F5D4F972}"/>
                </a:ext>
              </a:extLst>
            </p:cNvPr>
            <p:cNvSpPr/>
            <p:nvPr/>
          </p:nvSpPr>
          <p:spPr>
            <a:xfrm>
              <a:off x="182297" y="583556"/>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s-ES"/>
            </a:p>
          </p:txBody>
        </p:sp>
        <p:sp>
          <p:nvSpPr>
            <p:cNvPr id="21" name="Freeform 337279883">
              <a:extLst>
                <a:ext uri="{FF2B5EF4-FFF2-40B4-BE49-F238E27FC236}">
                  <a16:creationId xmlns:a16="http://schemas.microsoft.com/office/drawing/2014/main" id="{11162E23-55CA-492A-953A-7E928640F635}"/>
                </a:ext>
              </a:extLst>
            </p:cNvPr>
            <p:cNvSpPr/>
            <p:nvPr/>
          </p:nvSpPr>
          <p:spPr>
            <a:xfrm>
              <a:off x="23607" y="613067"/>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s-E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89854" y="227645"/>
            <a:ext cx="4148534" cy="516732"/>
          </a:xfrm>
          <a:prstGeom prst="rect">
            <a:avLst/>
          </a:prstGeom>
          <a:noFill/>
          <a:ln/>
        </p:spPr>
        <p:txBody>
          <a:bodyPr wrap="none" lIns="0" tIns="0" rIns="0" bIns="0" rtlCol="0" anchor="t"/>
          <a:lstStyle/>
          <a:p>
            <a:pPr>
              <a:lnSpc>
                <a:spcPts val="4042"/>
              </a:lnSpc>
            </a:pPr>
            <a:r>
              <a:rPr lang="en-US" sz="3600" b="1" u="sng">
                <a:solidFill>
                  <a:srgbClr val="92D050"/>
                </a:solidFill>
                <a:ea typeface="Nunito Sans Bold" pitchFamily="34" charset="-122"/>
              </a:rPr>
              <a:t>Phytochemical Power</a:t>
            </a:r>
          </a:p>
        </p:txBody>
      </p:sp>
      <p:sp>
        <p:nvSpPr>
          <p:cNvPr id="12" name="Rectángulo: esquinas redondeadas 11">
            <a:extLst>
              <a:ext uri="{FF2B5EF4-FFF2-40B4-BE49-F238E27FC236}">
                <a16:creationId xmlns:a16="http://schemas.microsoft.com/office/drawing/2014/main" id="{06C0FCE6-A6B2-402F-B8E8-FDF5B77B0111}"/>
              </a:ext>
            </a:extLst>
          </p:cNvPr>
          <p:cNvSpPr/>
          <p:nvPr/>
        </p:nvSpPr>
        <p:spPr>
          <a:xfrm>
            <a:off x="86626" y="848050"/>
            <a:ext cx="11983453" cy="5899259"/>
          </a:xfrm>
          <a:prstGeom prst="roundRect">
            <a:avLst/>
          </a:prstGeom>
          <a:solidFill>
            <a:srgbClr val="2C67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Text 1">
            <a:extLst>
              <a:ext uri="{FF2B5EF4-FFF2-40B4-BE49-F238E27FC236}">
                <a16:creationId xmlns:a16="http://schemas.microsoft.com/office/drawing/2014/main" id="{BD6F0FF8-354C-48F3-BF92-8FE8331D6F4F}"/>
              </a:ext>
            </a:extLst>
          </p:cNvPr>
          <p:cNvSpPr/>
          <p:nvPr/>
        </p:nvSpPr>
        <p:spPr>
          <a:xfrm>
            <a:off x="817855" y="1524855"/>
            <a:ext cx="2067421" cy="258465"/>
          </a:xfrm>
          <a:prstGeom prst="rect">
            <a:avLst/>
          </a:prstGeom>
          <a:noFill/>
          <a:ln/>
        </p:spPr>
        <p:txBody>
          <a:bodyPr wrap="none" lIns="0" tIns="0" rIns="0" bIns="0" rtlCol="0" anchor="t"/>
          <a:lstStyle/>
          <a:p>
            <a:pPr>
              <a:lnSpc>
                <a:spcPts val="2000"/>
              </a:lnSpc>
            </a:pPr>
            <a:r>
              <a:rPr lang="en-US" sz="2400" b="1">
                <a:solidFill>
                  <a:srgbClr val="92D050"/>
                </a:solidFill>
                <a:latin typeface="Calibr cuerpo"/>
                <a:ea typeface="Nunito Sans Bold" pitchFamily="34" charset="-122"/>
              </a:rPr>
              <a:t>Polyphenols</a:t>
            </a:r>
          </a:p>
        </p:txBody>
      </p:sp>
      <p:sp>
        <p:nvSpPr>
          <p:cNvPr id="14" name="Text 2">
            <a:extLst>
              <a:ext uri="{FF2B5EF4-FFF2-40B4-BE49-F238E27FC236}">
                <a16:creationId xmlns:a16="http://schemas.microsoft.com/office/drawing/2014/main" id="{AB7E5761-82CD-4F72-A615-984F43E15EB8}"/>
              </a:ext>
            </a:extLst>
          </p:cNvPr>
          <p:cNvSpPr/>
          <p:nvPr/>
        </p:nvSpPr>
        <p:spPr>
          <a:xfrm>
            <a:off x="661492" y="1924634"/>
            <a:ext cx="2562225" cy="1323082"/>
          </a:xfrm>
          <a:prstGeom prst="rect">
            <a:avLst/>
          </a:prstGeom>
          <a:noFill/>
          <a:ln/>
        </p:spPr>
        <p:txBody>
          <a:bodyPr wrap="square" lIns="0" tIns="0" rIns="0" bIns="0" rtlCol="0" anchor="t"/>
          <a:lstStyle/>
          <a:p>
            <a:pPr>
              <a:lnSpc>
                <a:spcPts val="2083"/>
              </a:lnSpc>
            </a:pPr>
            <a:r>
              <a:rPr lang="en-US" sz="2400">
                <a:solidFill>
                  <a:schemeClr val="bg1"/>
                </a:solidFill>
                <a:latin typeface="Calibr cuerpo"/>
                <a:ea typeface="Inter" pitchFamily="34" charset="-122"/>
                <a:cs typeface="Inter" pitchFamily="34" charset="-120"/>
              </a:rPr>
              <a:t>Quercetin in apples, onions, and berries; epicatechin in green tea and cocoa; ferulic acid in whole grains—influence redox-sensitive signaling cascades</a:t>
            </a:r>
            <a:endParaRPr lang="en-US" sz="2400">
              <a:solidFill>
                <a:schemeClr val="bg1"/>
              </a:solidFill>
              <a:latin typeface="Calibr cuerpo"/>
            </a:endParaRPr>
          </a:p>
        </p:txBody>
      </p:sp>
      <p:sp>
        <p:nvSpPr>
          <p:cNvPr id="15" name="Text 3">
            <a:extLst>
              <a:ext uri="{FF2B5EF4-FFF2-40B4-BE49-F238E27FC236}">
                <a16:creationId xmlns:a16="http://schemas.microsoft.com/office/drawing/2014/main" id="{AD8FED63-CC5D-4FB0-90BB-42CDC6BF730E}"/>
              </a:ext>
            </a:extLst>
          </p:cNvPr>
          <p:cNvSpPr/>
          <p:nvPr/>
        </p:nvSpPr>
        <p:spPr>
          <a:xfrm>
            <a:off x="3586753" y="1524855"/>
            <a:ext cx="2067421" cy="258465"/>
          </a:xfrm>
          <a:prstGeom prst="rect">
            <a:avLst/>
          </a:prstGeom>
          <a:noFill/>
          <a:ln/>
        </p:spPr>
        <p:txBody>
          <a:bodyPr wrap="none" lIns="0" tIns="0" rIns="0" bIns="0" rtlCol="0" anchor="t"/>
          <a:lstStyle/>
          <a:p>
            <a:pPr>
              <a:lnSpc>
                <a:spcPts val="2000"/>
              </a:lnSpc>
            </a:pPr>
            <a:r>
              <a:rPr lang="en-US" sz="2400" b="1">
                <a:solidFill>
                  <a:srgbClr val="92D050"/>
                </a:solidFill>
                <a:latin typeface="Calibr cuerpo"/>
                <a:ea typeface="Nunito Sans Bold" pitchFamily="34" charset="-122"/>
              </a:rPr>
              <a:t>Carotenoids</a:t>
            </a:r>
          </a:p>
        </p:txBody>
      </p:sp>
      <p:sp>
        <p:nvSpPr>
          <p:cNvPr id="16" name="Text 4">
            <a:extLst>
              <a:ext uri="{FF2B5EF4-FFF2-40B4-BE49-F238E27FC236}">
                <a16:creationId xmlns:a16="http://schemas.microsoft.com/office/drawing/2014/main" id="{722BD5E6-7280-4837-969C-B2C17D5402BB}"/>
              </a:ext>
            </a:extLst>
          </p:cNvPr>
          <p:cNvSpPr/>
          <p:nvPr/>
        </p:nvSpPr>
        <p:spPr>
          <a:xfrm>
            <a:off x="3586752" y="1924634"/>
            <a:ext cx="2562225" cy="1587698"/>
          </a:xfrm>
          <a:prstGeom prst="rect">
            <a:avLst/>
          </a:prstGeom>
          <a:noFill/>
          <a:ln/>
        </p:spPr>
        <p:txBody>
          <a:bodyPr wrap="square" lIns="0" tIns="0" rIns="0" bIns="0" rtlCol="0" anchor="t"/>
          <a:lstStyle/>
          <a:p>
            <a:pPr>
              <a:lnSpc>
                <a:spcPts val="2083"/>
              </a:lnSpc>
            </a:pPr>
            <a:r>
              <a:rPr lang="en-US" sz="2400">
                <a:solidFill>
                  <a:schemeClr val="bg1"/>
                </a:solidFill>
                <a:latin typeface="Calibr cuerpo"/>
                <a:ea typeface="Inter" pitchFamily="34" charset="-122"/>
                <a:cs typeface="Inter" pitchFamily="34" charset="-120"/>
              </a:rPr>
              <a:t>β-carotene, lutein, and zeaxanthin in carrots, sweet potatoes, spinach, and kale—support visual function and demonstrate immunomodulatory potential</a:t>
            </a:r>
            <a:endParaRPr lang="en-US" sz="2400">
              <a:solidFill>
                <a:schemeClr val="bg1"/>
              </a:solidFill>
              <a:latin typeface="Calibr cuerpo"/>
            </a:endParaRPr>
          </a:p>
        </p:txBody>
      </p:sp>
      <p:sp>
        <p:nvSpPr>
          <p:cNvPr id="17" name="Text 5">
            <a:extLst>
              <a:ext uri="{FF2B5EF4-FFF2-40B4-BE49-F238E27FC236}">
                <a16:creationId xmlns:a16="http://schemas.microsoft.com/office/drawing/2014/main" id="{63E0CF12-9918-4156-ABD6-492E782C85E4}"/>
              </a:ext>
            </a:extLst>
          </p:cNvPr>
          <p:cNvSpPr/>
          <p:nvPr/>
        </p:nvSpPr>
        <p:spPr>
          <a:xfrm>
            <a:off x="6355650" y="1524855"/>
            <a:ext cx="2067421" cy="258465"/>
          </a:xfrm>
          <a:prstGeom prst="rect">
            <a:avLst/>
          </a:prstGeom>
          <a:noFill/>
          <a:ln/>
        </p:spPr>
        <p:txBody>
          <a:bodyPr wrap="none" lIns="0" tIns="0" rIns="0" bIns="0" rtlCol="0" anchor="t"/>
          <a:lstStyle/>
          <a:p>
            <a:pPr>
              <a:lnSpc>
                <a:spcPts val="2000"/>
              </a:lnSpc>
            </a:pPr>
            <a:r>
              <a:rPr lang="en-US" sz="2400" b="1">
                <a:solidFill>
                  <a:srgbClr val="92D050"/>
                </a:solidFill>
                <a:latin typeface="Calibr cuerpo"/>
                <a:ea typeface="Nunito Sans Bold" pitchFamily="34" charset="-122"/>
              </a:rPr>
              <a:t>Phytosterols</a:t>
            </a:r>
          </a:p>
        </p:txBody>
      </p:sp>
      <p:sp>
        <p:nvSpPr>
          <p:cNvPr id="18" name="Text 6">
            <a:extLst>
              <a:ext uri="{FF2B5EF4-FFF2-40B4-BE49-F238E27FC236}">
                <a16:creationId xmlns:a16="http://schemas.microsoft.com/office/drawing/2014/main" id="{C885F8F2-C746-4950-9890-343C03905CA1}"/>
              </a:ext>
            </a:extLst>
          </p:cNvPr>
          <p:cNvSpPr/>
          <p:nvPr/>
        </p:nvSpPr>
        <p:spPr>
          <a:xfrm>
            <a:off x="6355650" y="1924633"/>
            <a:ext cx="2562225" cy="1323082"/>
          </a:xfrm>
          <a:prstGeom prst="rect">
            <a:avLst/>
          </a:prstGeom>
          <a:noFill/>
          <a:ln/>
        </p:spPr>
        <p:txBody>
          <a:bodyPr wrap="square" lIns="0" tIns="0" rIns="0" bIns="0" rtlCol="0" anchor="t"/>
          <a:lstStyle/>
          <a:p>
            <a:pPr>
              <a:lnSpc>
                <a:spcPts val="2083"/>
              </a:lnSpc>
            </a:pPr>
            <a:r>
              <a:rPr lang="en-US" sz="2400">
                <a:solidFill>
                  <a:schemeClr val="bg1"/>
                </a:solidFill>
                <a:latin typeface="Calibr cuerpo"/>
                <a:ea typeface="Inter" pitchFamily="34" charset="-122"/>
                <a:cs typeface="Inter" pitchFamily="34" charset="-120"/>
              </a:rPr>
              <a:t>Found in cold-pressed oils, seeds, and nuts—interfere with cholesterol absorption, leading to lower plasma LDL-cholesterol levels</a:t>
            </a:r>
            <a:endParaRPr lang="en-US" sz="2400">
              <a:solidFill>
                <a:schemeClr val="bg1"/>
              </a:solidFill>
              <a:latin typeface="Calibr cuerpo"/>
            </a:endParaRPr>
          </a:p>
        </p:txBody>
      </p:sp>
      <p:sp>
        <p:nvSpPr>
          <p:cNvPr id="19" name="Text 7">
            <a:extLst>
              <a:ext uri="{FF2B5EF4-FFF2-40B4-BE49-F238E27FC236}">
                <a16:creationId xmlns:a16="http://schemas.microsoft.com/office/drawing/2014/main" id="{FAFB77B7-20CC-4341-90C3-A688293A2B13}"/>
              </a:ext>
            </a:extLst>
          </p:cNvPr>
          <p:cNvSpPr/>
          <p:nvPr/>
        </p:nvSpPr>
        <p:spPr>
          <a:xfrm>
            <a:off x="9124548" y="1524855"/>
            <a:ext cx="2067421" cy="258465"/>
          </a:xfrm>
          <a:prstGeom prst="rect">
            <a:avLst/>
          </a:prstGeom>
          <a:noFill/>
          <a:ln/>
        </p:spPr>
        <p:txBody>
          <a:bodyPr wrap="none" lIns="0" tIns="0" rIns="0" bIns="0" rtlCol="0" anchor="t"/>
          <a:lstStyle/>
          <a:p>
            <a:pPr>
              <a:lnSpc>
                <a:spcPts val="2000"/>
              </a:lnSpc>
            </a:pPr>
            <a:r>
              <a:rPr lang="en-US" sz="2400" b="1" err="1">
                <a:solidFill>
                  <a:srgbClr val="92D050"/>
                </a:solidFill>
                <a:latin typeface="Calibr cuerpo"/>
                <a:ea typeface="Nunito Sans Bold" pitchFamily="34" charset="-122"/>
              </a:rPr>
              <a:t>Glucosinolates</a:t>
            </a:r>
            <a:endParaRPr lang="en-US" sz="2400" b="1">
              <a:solidFill>
                <a:srgbClr val="92D050"/>
              </a:solidFill>
              <a:latin typeface="Calibr cuerpo"/>
              <a:ea typeface="Nunito Sans Bold" pitchFamily="34" charset="-122"/>
            </a:endParaRPr>
          </a:p>
        </p:txBody>
      </p:sp>
      <p:sp>
        <p:nvSpPr>
          <p:cNvPr id="20" name="Text 8">
            <a:extLst>
              <a:ext uri="{FF2B5EF4-FFF2-40B4-BE49-F238E27FC236}">
                <a16:creationId xmlns:a16="http://schemas.microsoft.com/office/drawing/2014/main" id="{A6164982-F6F4-4D74-B703-75B216A91E72}"/>
              </a:ext>
            </a:extLst>
          </p:cNvPr>
          <p:cNvSpPr/>
          <p:nvPr/>
        </p:nvSpPr>
        <p:spPr>
          <a:xfrm>
            <a:off x="9124548" y="1924633"/>
            <a:ext cx="2562324" cy="1323082"/>
          </a:xfrm>
          <a:prstGeom prst="rect">
            <a:avLst/>
          </a:prstGeom>
          <a:noFill/>
          <a:ln/>
        </p:spPr>
        <p:txBody>
          <a:bodyPr wrap="square" lIns="0" tIns="0" rIns="0" bIns="0" rtlCol="0" anchor="t"/>
          <a:lstStyle/>
          <a:p>
            <a:pPr>
              <a:lnSpc>
                <a:spcPts val="2083"/>
              </a:lnSpc>
            </a:pPr>
            <a:r>
              <a:rPr lang="en-US" sz="2400">
                <a:solidFill>
                  <a:schemeClr val="bg1"/>
                </a:solidFill>
                <a:latin typeface="Calibr cuerpo"/>
                <a:ea typeface="Inter" pitchFamily="34" charset="-122"/>
                <a:cs typeface="Inter" pitchFamily="34" charset="-120"/>
              </a:rPr>
              <a:t>Present in broccoli, Brussels sprouts, and kale—produce bioactive isothiocyanates like sulforaphane with epigenetic effects</a:t>
            </a:r>
            <a:endParaRPr lang="en-US" sz="2400">
              <a:solidFill>
                <a:schemeClr val="bg1"/>
              </a:solidFill>
              <a:latin typeface="Calibr cuerpo"/>
            </a:endParaRPr>
          </a:p>
        </p:txBody>
      </p:sp>
      <p:grpSp>
        <p:nvGrpSpPr>
          <p:cNvPr id="21" name="Group 2">
            <a:extLst>
              <a:ext uri="{FF2B5EF4-FFF2-40B4-BE49-F238E27FC236}">
                <a16:creationId xmlns:a16="http://schemas.microsoft.com/office/drawing/2014/main" id="{A297E35D-3D57-4198-9DB5-10A0C2D3F89D}"/>
              </a:ext>
            </a:extLst>
          </p:cNvPr>
          <p:cNvGrpSpPr/>
          <p:nvPr/>
        </p:nvGrpSpPr>
        <p:grpSpPr>
          <a:xfrm>
            <a:off x="10078234" y="4387289"/>
            <a:ext cx="829974" cy="1620451"/>
            <a:chOff x="0" y="0"/>
            <a:chExt cx="421607" cy="978622"/>
          </a:xfrm>
          <a:solidFill>
            <a:schemeClr val="bg1">
              <a:alpha val="58000"/>
            </a:schemeClr>
          </a:solidFill>
        </p:grpSpPr>
        <p:grpSp>
          <p:nvGrpSpPr>
            <p:cNvPr id="22" name="Graphic 2">
              <a:extLst>
                <a:ext uri="{FF2B5EF4-FFF2-40B4-BE49-F238E27FC236}">
                  <a16:creationId xmlns:a16="http://schemas.microsoft.com/office/drawing/2014/main" id="{F207E87C-9A52-4F2B-8B95-EB9DCD75716E}"/>
                </a:ext>
              </a:extLst>
            </p:cNvPr>
            <p:cNvGrpSpPr/>
            <p:nvPr/>
          </p:nvGrpSpPr>
          <p:grpSpPr>
            <a:xfrm>
              <a:off x="0" y="32367"/>
              <a:ext cx="421607" cy="535957"/>
              <a:chOff x="0" y="32367"/>
              <a:chExt cx="421607" cy="535957"/>
            </a:xfrm>
            <a:grpFill/>
          </p:grpSpPr>
          <p:sp>
            <p:nvSpPr>
              <p:cNvPr id="30" name="Freeform 844519205">
                <a:extLst>
                  <a:ext uri="{FF2B5EF4-FFF2-40B4-BE49-F238E27FC236}">
                    <a16:creationId xmlns:a16="http://schemas.microsoft.com/office/drawing/2014/main" id="{A24D013A-947B-44EF-B22E-D4DCF919BAA9}"/>
                  </a:ext>
                </a:extLst>
              </p:cNvPr>
              <p:cNvSpPr/>
              <p:nvPr/>
            </p:nvSpPr>
            <p:spPr>
              <a:xfrm>
                <a:off x="0" y="32367"/>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s-ES"/>
              </a:p>
            </p:txBody>
          </p:sp>
          <p:sp>
            <p:nvSpPr>
              <p:cNvPr id="31" name="Freeform 73329246">
                <a:extLst>
                  <a:ext uri="{FF2B5EF4-FFF2-40B4-BE49-F238E27FC236}">
                    <a16:creationId xmlns:a16="http://schemas.microsoft.com/office/drawing/2014/main" id="{8F121402-34AB-4678-AC67-866D436012BC}"/>
                  </a:ext>
                </a:extLst>
              </p:cNvPr>
              <p:cNvSpPr/>
              <p:nvPr/>
            </p:nvSpPr>
            <p:spPr>
              <a:xfrm>
                <a:off x="225057" y="239896"/>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s-ES"/>
              </a:p>
            </p:txBody>
          </p:sp>
        </p:grpSp>
        <p:grpSp>
          <p:nvGrpSpPr>
            <p:cNvPr id="23" name="Graphic 2">
              <a:extLst>
                <a:ext uri="{FF2B5EF4-FFF2-40B4-BE49-F238E27FC236}">
                  <a16:creationId xmlns:a16="http://schemas.microsoft.com/office/drawing/2014/main" id="{D00FB494-EB50-4A5D-BEA3-D426C69E23B0}"/>
                </a:ext>
              </a:extLst>
            </p:cNvPr>
            <p:cNvGrpSpPr/>
            <p:nvPr/>
          </p:nvGrpSpPr>
          <p:grpSpPr>
            <a:xfrm>
              <a:off x="125282" y="0"/>
              <a:ext cx="126381" cy="222760"/>
              <a:chOff x="125282" y="0"/>
              <a:chExt cx="126381" cy="222760"/>
            </a:xfrm>
            <a:grpFill/>
          </p:grpSpPr>
          <p:sp>
            <p:nvSpPr>
              <p:cNvPr id="26" name="Freeform 2125801831">
                <a:extLst>
                  <a:ext uri="{FF2B5EF4-FFF2-40B4-BE49-F238E27FC236}">
                    <a16:creationId xmlns:a16="http://schemas.microsoft.com/office/drawing/2014/main" id="{133B1E5D-093E-4DBF-9FE5-E13C9DEF3931}"/>
                  </a:ext>
                </a:extLst>
              </p:cNvPr>
              <p:cNvSpPr/>
              <p:nvPr/>
            </p:nvSpPr>
            <p:spPr>
              <a:xfrm>
                <a:off x="127183" y="198009"/>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s-ES"/>
              </a:p>
            </p:txBody>
          </p:sp>
          <p:sp>
            <p:nvSpPr>
              <p:cNvPr id="27" name="Freeform 822455071">
                <a:extLst>
                  <a:ext uri="{FF2B5EF4-FFF2-40B4-BE49-F238E27FC236}">
                    <a16:creationId xmlns:a16="http://schemas.microsoft.com/office/drawing/2014/main" id="{698F6827-A67F-4BDF-BB3C-B2535BAAC952}"/>
                  </a:ext>
                </a:extLst>
              </p:cNvPr>
              <p:cNvSpPr/>
              <p:nvPr/>
            </p:nvSpPr>
            <p:spPr>
              <a:xfrm>
                <a:off x="125282" y="141843"/>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s-ES"/>
              </a:p>
            </p:txBody>
          </p:sp>
          <p:sp>
            <p:nvSpPr>
              <p:cNvPr id="28" name="Freeform 1026143138">
                <a:extLst>
                  <a:ext uri="{FF2B5EF4-FFF2-40B4-BE49-F238E27FC236}">
                    <a16:creationId xmlns:a16="http://schemas.microsoft.com/office/drawing/2014/main" id="{58163F2D-FA34-445F-8CC8-22CB6DF3CAB4}"/>
                  </a:ext>
                </a:extLst>
              </p:cNvPr>
              <p:cNvSpPr/>
              <p:nvPr/>
            </p:nvSpPr>
            <p:spPr>
              <a:xfrm>
                <a:off x="143337" y="68542"/>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s-ES"/>
              </a:p>
            </p:txBody>
          </p:sp>
          <p:sp>
            <p:nvSpPr>
              <p:cNvPr id="29" name="Freeform 2059809082">
                <a:extLst>
                  <a:ext uri="{FF2B5EF4-FFF2-40B4-BE49-F238E27FC236}">
                    <a16:creationId xmlns:a16="http://schemas.microsoft.com/office/drawing/2014/main" id="{CD58D401-D494-4FFC-BAD2-9F902A6E2DBF}"/>
                  </a:ext>
                </a:extLst>
              </p:cNvPr>
              <p:cNvSpPr/>
              <p:nvPr/>
            </p:nvSpPr>
            <p:spPr>
              <a:xfrm>
                <a:off x="188948" y="0"/>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s-ES"/>
              </a:p>
            </p:txBody>
          </p:sp>
        </p:grpSp>
        <p:sp>
          <p:nvSpPr>
            <p:cNvPr id="24" name="Freeform 1550387293">
              <a:extLst>
                <a:ext uri="{FF2B5EF4-FFF2-40B4-BE49-F238E27FC236}">
                  <a16:creationId xmlns:a16="http://schemas.microsoft.com/office/drawing/2014/main" id="{0B308B8A-F529-4A51-B7CB-55B68A3B0B77}"/>
                </a:ext>
              </a:extLst>
            </p:cNvPr>
            <p:cNvSpPr/>
            <p:nvPr/>
          </p:nvSpPr>
          <p:spPr>
            <a:xfrm>
              <a:off x="182297" y="583556"/>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s-ES"/>
            </a:p>
          </p:txBody>
        </p:sp>
        <p:sp>
          <p:nvSpPr>
            <p:cNvPr id="25" name="Freeform 337279883">
              <a:extLst>
                <a:ext uri="{FF2B5EF4-FFF2-40B4-BE49-F238E27FC236}">
                  <a16:creationId xmlns:a16="http://schemas.microsoft.com/office/drawing/2014/main" id="{097B84A1-6BBD-49B1-89AF-CE2972604B7D}"/>
                </a:ext>
              </a:extLst>
            </p:cNvPr>
            <p:cNvSpPr/>
            <p:nvPr/>
          </p:nvSpPr>
          <p:spPr>
            <a:xfrm>
              <a:off x="23607" y="613067"/>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s-ES"/>
            </a:p>
          </p:txBody>
        </p:sp>
      </p:grpSp>
      <p:sp>
        <p:nvSpPr>
          <p:cNvPr id="32" name="Text 9">
            <a:extLst>
              <a:ext uri="{FF2B5EF4-FFF2-40B4-BE49-F238E27FC236}">
                <a16:creationId xmlns:a16="http://schemas.microsoft.com/office/drawing/2014/main" id="{D3FD6954-B667-4BE1-B126-DD0ADBF6E916}"/>
              </a:ext>
            </a:extLst>
          </p:cNvPr>
          <p:cNvSpPr/>
          <p:nvPr/>
        </p:nvSpPr>
        <p:spPr>
          <a:xfrm>
            <a:off x="3049214" y="4993133"/>
            <a:ext cx="5209920" cy="529233"/>
          </a:xfrm>
          <a:prstGeom prst="rect">
            <a:avLst/>
          </a:prstGeom>
          <a:noFill/>
          <a:ln/>
        </p:spPr>
        <p:txBody>
          <a:bodyPr wrap="square" lIns="0" tIns="0" rIns="0" bIns="0" rtlCol="0" anchor="t"/>
          <a:lstStyle/>
          <a:p>
            <a:pPr algn="just">
              <a:lnSpc>
                <a:spcPts val="2083"/>
              </a:lnSpc>
            </a:pPr>
            <a:r>
              <a:rPr lang="en-US" sz="2400">
                <a:solidFill>
                  <a:schemeClr val="bg1"/>
                </a:solidFill>
                <a:latin typeface="Calibr cuerpo"/>
                <a:ea typeface="Inter" pitchFamily="34" charset="-122"/>
                <a:cs typeface="Inter" pitchFamily="34" charset="-120"/>
              </a:rPr>
              <a:t>At worldwide level, nutritional shift is clearly visible and almost half the population regularly includes plant-based products in their diet—especially women. Innovation in agrifood industry is mandatory to meet consumer demand.</a:t>
            </a:r>
            <a:endParaRPr lang="en-US" sz="2400">
              <a:solidFill>
                <a:schemeClr val="bg1"/>
              </a:solidFill>
              <a:latin typeface="Calibr cuerpo"/>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dd7cb0e-4db2-4ead-b4f2-18c0fbf43376">
      <Terms xmlns="http://schemas.microsoft.com/office/infopath/2007/PartnerControls"/>
    </lcf76f155ced4ddcb4097134ff3c332f>
    <TaxCatchAll xmlns="29269d83-2cf4-4865-81b2-23f25ecdd0c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08EBA720017041A462E1887BBF0A7B" ma:contentTypeVersion="12" ma:contentTypeDescription="Create a new document." ma:contentTypeScope="" ma:versionID="3daa635df37c59414bb289ee8d6b55b3">
  <xsd:schema xmlns:xsd="http://www.w3.org/2001/XMLSchema" xmlns:xs="http://www.w3.org/2001/XMLSchema" xmlns:p="http://schemas.microsoft.com/office/2006/metadata/properties" xmlns:ns2="bdd7cb0e-4db2-4ead-b4f2-18c0fbf43376" xmlns:ns3="29269d83-2cf4-4865-81b2-23f25ecdd0cc" targetNamespace="http://schemas.microsoft.com/office/2006/metadata/properties" ma:root="true" ma:fieldsID="16f8d1d372f853053389406e0781c042" ns2:_="" ns3:_="">
    <xsd:import namespace="bdd7cb0e-4db2-4ead-b4f2-18c0fbf43376"/>
    <xsd:import namespace="29269d83-2cf4-4865-81b2-23f25ecdd0c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d7cb0e-4db2-4ead-b4f2-18c0fbf43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269d83-2cf4-4865-81b2-23f25ecdd0c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4600956-03dd-4879-8eee-39a3a2577d11}" ma:internalName="TaxCatchAll" ma:showField="CatchAllData" ma:web="29269d83-2cf4-4865-81b2-23f25ecdd0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3505DD-DFB1-4504-A479-561B1BDF4450}">
  <ds:schemaRefs>
    <ds:schemaRef ds:uri="29269d83-2cf4-4865-81b2-23f25ecdd0cc"/>
    <ds:schemaRef ds:uri="bdd7cb0e-4db2-4ead-b4f2-18c0fbf433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3825C66-0166-4E35-B0A8-33BC822027E5}">
  <ds:schemaRefs>
    <ds:schemaRef ds:uri="http://schemas.microsoft.com/sharepoint/v3/contenttype/forms"/>
  </ds:schemaRefs>
</ds:datastoreItem>
</file>

<file path=customXml/itemProps3.xml><?xml version="1.0" encoding="utf-8"?>
<ds:datastoreItem xmlns:ds="http://schemas.openxmlformats.org/officeDocument/2006/customXml" ds:itemID="{07418CB7-326D-4A54-A17E-B843CAD04CD4}">
  <ds:schemaRefs>
    <ds:schemaRef ds:uri="29269d83-2cf4-4865-81b2-23f25ecdd0cc"/>
    <ds:schemaRef ds:uri="bdd7cb0e-4db2-4ead-b4f2-18c0fbf43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TotalTime>
  <Words>4282</Words>
  <Application>Microsoft Office PowerPoint</Application>
  <PresentationFormat>Widescreen</PresentationFormat>
  <Paragraphs>497</Paragraphs>
  <Slides>66</Slides>
  <Notes>42</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66</vt:i4>
      </vt:variant>
    </vt:vector>
  </HeadingPairs>
  <TitlesOfParts>
    <vt:vector size="80" baseType="lpstr">
      <vt:lpstr>Aptos</vt:lpstr>
      <vt:lpstr>Arial</vt:lpstr>
      <vt:lpstr>Calibr cuerpo</vt:lpstr>
      <vt:lpstr>Calibri</vt:lpstr>
      <vt:lpstr>Calibri (Cuerpo)</vt:lpstr>
      <vt:lpstr>Calibri cuerpo</vt:lpstr>
      <vt:lpstr>Courier New</vt:lpstr>
      <vt:lpstr>Inter</vt:lpstr>
      <vt:lpstr>Inter Bold</vt:lpstr>
      <vt:lpstr>Montserrat</vt:lpstr>
      <vt:lpstr>Montserrat Light</vt:lpstr>
      <vt:lpstr>Nunito Sans Bold</vt:lpstr>
      <vt:lpstr>Nunito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Lola Gonzalez</cp:lastModifiedBy>
  <cp:revision>3</cp:revision>
  <dcterms:created xsi:type="dcterms:W3CDTF">2020-10-14T13:32:04Z</dcterms:created>
  <dcterms:modified xsi:type="dcterms:W3CDTF">2025-12-19T13:17:29Z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0x0101006508EBA720017041A462E1887BBF0A7B</vt:lpwstr>
  </property>
  <property fmtid="{D5CDD505-2E9C-101B-9397-08002B2CF9AE}" pid="3" name="MediaServiceImageTags">
    <vt:lpwstr/>
  </property>
</Properties>
</file>