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 id="2147483886" r:id="rId5"/>
  </p:sldMasterIdLst>
  <p:notesMasterIdLst>
    <p:notesMasterId r:id="rId53"/>
  </p:notesMasterIdLst>
  <p:handoutMasterIdLst>
    <p:handoutMasterId r:id="rId54"/>
  </p:handoutMasterIdLst>
  <p:sldIdLst>
    <p:sldId id="4345" r:id="rId6"/>
    <p:sldId id="4306" r:id="rId7"/>
    <p:sldId id="4363" r:id="rId8"/>
    <p:sldId id="4323" r:id="rId9"/>
    <p:sldId id="4322" r:id="rId10"/>
    <p:sldId id="4354" r:id="rId11"/>
    <p:sldId id="4342" r:id="rId12"/>
    <p:sldId id="4339" r:id="rId13"/>
    <p:sldId id="4360" r:id="rId14"/>
    <p:sldId id="4359" r:id="rId15"/>
    <p:sldId id="4419" r:id="rId16"/>
    <p:sldId id="4437" r:id="rId17"/>
    <p:sldId id="4410" r:id="rId18"/>
    <p:sldId id="4367" r:id="rId19"/>
    <p:sldId id="4411" r:id="rId20"/>
    <p:sldId id="4438" r:id="rId21"/>
    <p:sldId id="4356" r:id="rId22"/>
    <p:sldId id="4412" r:id="rId23"/>
    <p:sldId id="4371" r:id="rId24"/>
    <p:sldId id="4381" r:id="rId25"/>
    <p:sldId id="4383" r:id="rId26"/>
    <p:sldId id="4421" r:id="rId27"/>
    <p:sldId id="4384" r:id="rId28"/>
    <p:sldId id="4420" r:id="rId29"/>
    <p:sldId id="4385" r:id="rId30"/>
    <p:sldId id="4386" r:id="rId31"/>
    <p:sldId id="4387" r:id="rId32"/>
    <p:sldId id="4390" r:id="rId33"/>
    <p:sldId id="4391" r:id="rId34"/>
    <p:sldId id="4434" r:id="rId35"/>
    <p:sldId id="4435" r:id="rId36"/>
    <p:sldId id="4436" r:id="rId37"/>
    <p:sldId id="4422" r:id="rId38"/>
    <p:sldId id="4397" r:id="rId39"/>
    <p:sldId id="4427" r:id="rId40"/>
    <p:sldId id="4402" r:id="rId41"/>
    <p:sldId id="4404" r:id="rId42"/>
    <p:sldId id="4414" r:id="rId43"/>
    <p:sldId id="4425" r:id="rId44"/>
    <p:sldId id="4406" r:id="rId45"/>
    <p:sldId id="4399" r:id="rId46"/>
    <p:sldId id="4426" r:id="rId47"/>
    <p:sldId id="4415" r:id="rId48"/>
    <p:sldId id="4338" r:id="rId49"/>
    <p:sldId id="4439" r:id="rId50"/>
    <p:sldId id="4358" r:id="rId51"/>
    <p:sldId id="443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DF5C"/>
    <a:srgbClr val="595959"/>
    <a:srgbClr val="518274"/>
    <a:srgbClr val="2C6756"/>
    <a:srgbClr val="75B543"/>
    <a:srgbClr val="00CC99"/>
    <a:srgbClr val="000000"/>
    <a:srgbClr val="005E00"/>
    <a:srgbClr val="009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03A34E-E7F5-12D4-4CAF-D76E66074BAE}" v="37" dt="2025-12-19T13:27:31.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86446"/>
  </p:normalViewPr>
  <p:slideViewPr>
    <p:cSldViewPr snapToGrid="0" snapToObjects="1">
      <p:cViewPr varScale="1">
        <p:scale>
          <a:sx n="82" d="100"/>
          <a:sy n="82" d="100"/>
        </p:scale>
        <p:origin x="46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4" d="100"/>
        <a:sy n="74" d="100"/>
      </p:scale>
      <p:origin x="0" y="0"/>
    </p:cViewPr>
  </p:sorterViewPr>
  <p:notesViewPr>
    <p:cSldViewPr snapToGrid="0" snapToObjects="1">
      <p:cViewPr varScale="1">
        <p:scale>
          <a:sx n="79" d="100"/>
          <a:sy n="79" d="100"/>
        </p:scale>
        <p:origin x="344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la Gonzalez" userId="S::lola_momentumconsulting.ie#ext#@uniag1.onmicrosoft.com::0fc86b2e-d81a-442b-83c5-520abb36fb8a" providerId="AD" clId="Web-{E703A34E-E7F5-12D4-4CAF-D76E66074BAE}"/>
    <pc:docChg chg="addSld delSld modSld sldOrd">
      <pc:chgData name="Lola Gonzalez" userId="S::lola_momentumconsulting.ie#ext#@uniag1.onmicrosoft.com::0fc86b2e-d81a-442b-83c5-520abb36fb8a" providerId="AD" clId="Web-{E703A34E-E7F5-12D4-4CAF-D76E66074BAE}" dt="2025-12-19T13:27:31.449" v="30"/>
      <pc:docMkLst>
        <pc:docMk/>
      </pc:docMkLst>
      <pc:sldChg chg="modSp">
        <pc:chgData name="Lola Gonzalez" userId="S::lola_momentumconsulting.ie#ext#@uniag1.onmicrosoft.com::0fc86b2e-d81a-442b-83c5-520abb36fb8a" providerId="AD" clId="Web-{E703A34E-E7F5-12D4-4CAF-D76E66074BAE}" dt="2025-12-19T13:25:03.976" v="13" actId="1076"/>
        <pc:sldMkLst>
          <pc:docMk/>
          <pc:sldMk cId="30286005" sldId="4306"/>
        </pc:sldMkLst>
        <pc:spChg chg="mod">
          <ac:chgData name="Lola Gonzalez" userId="S::lola_momentumconsulting.ie#ext#@uniag1.onmicrosoft.com::0fc86b2e-d81a-442b-83c5-520abb36fb8a" providerId="AD" clId="Web-{E703A34E-E7F5-12D4-4CAF-D76E66074BAE}" dt="2025-12-19T13:25:03.976" v="13" actId="1076"/>
          <ac:spMkLst>
            <pc:docMk/>
            <pc:sldMk cId="30286005" sldId="4306"/>
            <ac:spMk id="26" creationId="{AF2A8952-1670-2F4B-B3F8-033CA2659F15}"/>
          </ac:spMkLst>
        </pc:spChg>
      </pc:sldChg>
      <pc:sldChg chg="ord">
        <pc:chgData name="Lola Gonzalez" userId="S::lola_momentumconsulting.ie#ext#@uniag1.onmicrosoft.com::0fc86b2e-d81a-442b-83c5-520abb36fb8a" providerId="AD" clId="Web-{E703A34E-E7F5-12D4-4CAF-D76E66074BAE}" dt="2025-12-19T13:26:34.479" v="25"/>
        <pc:sldMkLst>
          <pc:docMk/>
          <pc:sldMk cId="315668921" sldId="4342"/>
        </pc:sldMkLst>
      </pc:sldChg>
      <pc:sldChg chg="modSp">
        <pc:chgData name="Lola Gonzalez" userId="S::lola_momentumconsulting.ie#ext#@uniag1.onmicrosoft.com::0fc86b2e-d81a-442b-83c5-520abb36fb8a" providerId="AD" clId="Web-{E703A34E-E7F5-12D4-4CAF-D76E66074BAE}" dt="2025-12-19T13:24:45.147" v="12" actId="1076"/>
        <pc:sldMkLst>
          <pc:docMk/>
          <pc:sldMk cId="1729088542" sldId="4345"/>
        </pc:sldMkLst>
        <pc:spChg chg="mod">
          <ac:chgData name="Lola Gonzalez" userId="S::lola_momentumconsulting.ie#ext#@uniag1.onmicrosoft.com::0fc86b2e-d81a-442b-83c5-520abb36fb8a" providerId="AD" clId="Web-{E703A34E-E7F5-12D4-4CAF-D76E66074BAE}" dt="2025-12-19T13:24:36.209" v="11" actId="1076"/>
          <ac:spMkLst>
            <pc:docMk/>
            <pc:sldMk cId="1729088542" sldId="4345"/>
            <ac:spMk id="8" creationId="{3EDF8C6B-55A9-52F6-2741-EB34E8518115}"/>
          </ac:spMkLst>
        </pc:spChg>
        <pc:spChg chg="mod">
          <ac:chgData name="Lola Gonzalez" userId="S::lola_momentumconsulting.ie#ext#@uniag1.onmicrosoft.com::0fc86b2e-d81a-442b-83c5-520abb36fb8a" providerId="AD" clId="Web-{E703A34E-E7F5-12D4-4CAF-D76E66074BAE}" dt="2025-12-19T13:24:45.147" v="12" actId="1076"/>
          <ac:spMkLst>
            <pc:docMk/>
            <pc:sldMk cId="1729088542" sldId="4345"/>
            <ac:spMk id="12" creationId="{AEE7CF5C-DCAA-C7F3-198B-9BAD4D959055}"/>
          </ac:spMkLst>
        </pc:spChg>
      </pc:sldChg>
      <pc:sldChg chg="ord">
        <pc:chgData name="Lola Gonzalez" userId="S::lola_momentumconsulting.ie#ext#@uniag1.onmicrosoft.com::0fc86b2e-d81a-442b-83c5-520abb36fb8a" providerId="AD" clId="Web-{E703A34E-E7F5-12D4-4CAF-D76E66074BAE}" dt="2025-12-19T13:26:26.400" v="24"/>
        <pc:sldMkLst>
          <pc:docMk/>
          <pc:sldMk cId="978871771" sldId="4354"/>
        </pc:sldMkLst>
      </pc:sldChg>
      <pc:sldChg chg="modSp">
        <pc:chgData name="Lola Gonzalez" userId="S::lola_momentumconsulting.ie#ext#@uniag1.onmicrosoft.com::0fc86b2e-d81a-442b-83c5-520abb36fb8a" providerId="AD" clId="Web-{E703A34E-E7F5-12D4-4CAF-D76E66074BAE}" dt="2025-12-19T13:25:40.727" v="22" actId="1076"/>
        <pc:sldMkLst>
          <pc:docMk/>
          <pc:sldMk cId="3522149923" sldId="4363"/>
        </pc:sldMkLst>
        <pc:spChg chg="mod">
          <ac:chgData name="Lola Gonzalez" userId="S::lola_momentumconsulting.ie#ext#@uniag1.onmicrosoft.com::0fc86b2e-d81a-442b-83c5-520abb36fb8a" providerId="AD" clId="Web-{E703A34E-E7F5-12D4-4CAF-D76E66074BAE}" dt="2025-12-19T13:25:40.727" v="22" actId="1076"/>
          <ac:spMkLst>
            <pc:docMk/>
            <pc:sldMk cId="3522149923" sldId="4363"/>
            <ac:spMk id="19" creationId="{EED24C99-F563-6088-8CAA-A7E86E5AA2CA}"/>
          </ac:spMkLst>
        </pc:spChg>
      </pc:sldChg>
      <pc:sldChg chg="del">
        <pc:chgData name="Lola Gonzalez" userId="S::lola_momentumconsulting.ie#ext#@uniag1.onmicrosoft.com::0fc86b2e-d81a-442b-83c5-520abb36fb8a" providerId="AD" clId="Web-{E703A34E-E7F5-12D4-4CAF-D76E66074BAE}" dt="2025-12-19T13:26:21.322" v="23"/>
        <pc:sldMkLst>
          <pc:docMk/>
          <pc:sldMk cId="3053501757" sldId="4416"/>
        </pc:sldMkLst>
      </pc:sldChg>
      <pc:sldChg chg="add del replId">
        <pc:chgData name="Lola Gonzalez" userId="S::lola_momentumconsulting.ie#ext#@uniag1.onmicrosoft.com::0fc86b2e-d81a-442b-83c5-520abb36fb8a" providerId="AD" clId="Web-{E703A34E-E7F5-12D4-4CAF-D76E66074BAE}" dt="2025-12-19T13:27:31.449" v="30"/>
        <pc:sldMkLst>
          <pc:docMk/>
          <pc:sldMk cId="1199787151" sldId="4439"/>
        </pc:sldMkLst>
      </pc:sldChg>
      <pc:sldChg chg="del">
        <pc:chgData name="Lola Gonzalez" userId="S::lola_momentumconsulting.ie#ext#@uniag1.onmicrosoft.com::0fc86b2e-d81a-442b-83c5-520abb36fb8a" providerId="AD" clId="Web-{E703A34E-E7F5-12D4-4CAF-D76E66074BAE}" dt="2025-12-19T13:27:14.589" v="26"/>
        <pc:sldMkLst>
          <pc:docMk/>
          <pc:sldMk cId="2447776529" sldId="4439"/>
        </pc:sldMkLst>
      </pc:sldChg>
      <pc:sldChg chg="del">
        <pc:chgData name="Lola Gonzalez" userId="S::lola_momentumconsulting.ie#ext#@uniag1.onmicrosoft.com::0fc86b2e-d81a-442b-83c5-520abb36fb8a" providerId="AD" clId="Web-{E703A34E-E7F5-12D4-4CAF-D76E66074BAE}" dt="2025-12-19T13:27:17.042" v="27"/>
        <pc:sldMkLst>
          <pc:docMk/>
          <pc:sldMk cId="3515560202" sldId="4440"/>
        </pc:sldMkLst>
      </pc:sldChg>
      <pc:sldChg chg="del">
        <pc:chgData name="Lola Gonzalez" userId="S::lola_momentumconsulting.ie#ext#@uniag1.onmicrosoft.com::0fc86b2e-d81a-442b-83c5-520abb36fb8a" providerId="AD" clId="Web-{E703A34E-E7F5-12D4-4CAF-D76E66074BAE}" dt="2025-12-19T13:27:19.402" v="28"/>
        <pc:sldMkLst>
          <pc:docMk/>
          <pc:sldMk cId="2337500213" sldId="444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597A7A-3211-A271-2548-6AC8B09A18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8A50ED-1031-85F4-E6BB-66DF23A40B8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71867D-3A55-714C-8966-73499EC94494}" type="datetimeFigureOut">
              <a:rPr lang="en-US" smtClean="0"/>
              <a:t>12/19/2025</a:t>
            </a:fld>
            <a:endParaRPr lang="en-US"/>
          </a:p>
        </p:txBody>
      </p:sp>
      <p:sp>
        <p:nvSpPr>
          <p:cNvPr id="4" name="Footer Placeholder 3">
            <a:extLst>
              <a:ext uri="{FF2B5EF4-FFF2-40B4-BE49-F238E27FC236}">
                <a16:creationId xmlns:a16="http://schemas.microsoft.com/office/drawing/2014/main" id="{57C83080-7EE5-0B71-B8FF-624D8FE262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1E97694-97BA-948A-A37E-3D2C54FE69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745810-0676-6A4F-8EE7-F3BEF003DE48}" type="slidenum">
              <a:rPr lang="en-US" smtClean="0"/>
              <a:t>‹#›</a:t>
            </a:fld>
            <a:endParaRPr lang="en-US"/>
          </a:p>
        </p:txBody>
      </p:sp>
    </p:spTree>
    <p:extLst>
      <p:ext uri="{BB962C8B-B14F-4D97-AF65-F5344CB8AC3E}">
        <p14:creationId xmlns:p14="http://schemas.microsoft.com/office/powerpoint/2010/main" val="2312401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&lt;a </a:t>
            </a:r>
            <a:r>
              <a:rPr lang="en-US" dirty="0" err="1">
                <a:solidFill>
                  <a:schemeClr val="bg1"/>
                </a:solidFill>
              </a:rPr>
              <a:t>href</a:t>
            </a:r>
            <a:r>
              <a:rPr lang="en-US" dirty="0">
                <a:solidFill>
                  <a:schemeClr val="bg1"/>
                </a:solidFill>
              </a:rPr>
              <a:t>="https://www.flaticon.com/free-icons/localization" title="localization icons"&gt;Localization icons created by Us and Up - </a:t>
            </a:r>
            <a:r>
              <a:rPr lang="en-US" dirty="0" err="1">
                <a:solidFill>
                  <a:schemeClr val="bg1"/>
                </a:solidFill>
              </a:rPr>
              <a:t>Flaticon</a:t>
            </a:r>
            <a:r>
              <a:rPr lang="en-US" dirty="0">
                <a:solidFill>
                  <a:schemeClr val="bg1"/>
                </a:solidFill>
              </a:rPr>
              <a:t>&lt;/a&gt;</a:t>
            </a:r>
            <a:endParaRPr lang="en-GB" dirty="0">
              <a:solidFill>
                <a:schemeClr val="bg1"/>
              </a:solidFill>
            </a:endParaRPr>
          </a:p>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731701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E9D1F-4F37-0ED1-9BD4-70CD8D00A1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E0F027-C450-27F5-CDEB-70B3529704C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FAEDE41-E7E8-CFDC-A799-08BC50CBB3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BCEA1C-94C7-293F-88D4-B24C012F22FF}"/>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450219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2189242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22E13-B692-E176-129E-42339BE3E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D4160-A78C-129C-2885-BC7D25585FF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4AA1394-74D7-C27D-4535-C71EC3E477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9BB23F-936B-175E-C2D4-C5FB182131FE}"/>
              </a:ext>
            </a:extLst>
          </p:cNvPr>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309321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&lt;a </a:t>
            </a:r>
            <a:r>
              <a:rPr lang="en-US" dirty="0" err="1">
                <a:solidFill>
                  <a:srgbClr val="FFFFFF"/>
                </a:solidFill>
              </a:rPr>
              <a:t>href</a:t>
            </a:r>
            <a:r>
              <a:rPr lang="en-US" dirty="0">
                <a:solidFill>
                  <a:srgbClr val="FFFFFF"/>
                </a:solidFill>
              </a:rPr>
              <a:t>="https://www.flaticon.com/free-icons/denmark" title="</a:t>
            </a:r>
            <a:r>
              <a:rPr lang="en-US" dirty="0" err="1">
                <a:solidFill>
                  <a:srgbClr val="FFFFFF"/>
                </a:solidFill>
              </a:rPr>
              <a:t>denmark</a:t>
            </a:r>
            <a:r>
              <a:rPr lang="en-US" dirty="0">
                <a:solidFill>
                  <a:srgbClr val="FFFFFF"/>
                </a:solidFill>
              </a:rPr>
              <a:t> icons"&gt;Denmark icons created by </a:t>
            </a:r>
            <a:r>
              <a:rPr lang="en-US" dirty="0" err="1">
                <a:solidFill>
                  <a:srgbClr val="FFFFFF"/>
                </a:solidFill>
              </a:rPr>
              <a:t>GeekClick</a:t>
            </a:r>
            <a:r>
              <a:rPr lang="en-US" dirty="0">
                <a:solidFill>
                  <a:srgbClr val="FFFFFF"/>
                </a:solidFill>
              </a:rPr>
              <a:t> - </a:t>
            </a:r>
            <a:r>
              <a:rPr lang="en-US" dirty="0" err="1">
                <a:solidFill>
                  <a:srgbClr val="FFFFFF"/>
                </a:solidFill>
              </a:rPr>
              <a:t>Flaticon</a:t>
            </a:r>
            <a:r>
              <a:rPr lang="en-US" dirty="0">
                <a:solidFill>
                  <a:srgbClr val="FFFFFF"/>
                </a:solidFill>
              </a:rPr>
              <a:t>&lt;/a&gt;</a:t>
            </a:r>
            <a:endParaRPr lang="en-GB" dirty="0">
              <a:solidFill>
                <a:srgbClr val="FFFFFF"/>
              </a:solidFill>
            </a:endParaRPr>
          </a:p>
          <a:p>
            <a:endParaRPr lang="en-IE" dirty="0"/>
          </a:p>
        </p:txBody>
      </p:sp>
      <p:sp>
        <p:nvSpPr>
          <p:cNvPr id="4" name="Slide Number Placeholder 3"/>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2121049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FD707-29A9-E26E-D8B4-D831A507EB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545111-3B98-B6CA-057C-4693CBF7045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0483EAA-5138-1D43-BCD8-E90D15E5F1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&lt;a </a:t>
            </a:r>
            <a:r>
              <a:rPr lang="en-US" dirty="0" err="1">
                <a:solidFill>
                  <a:srgbClr val="FFFFFF"/>
                </a:solidFill>
              </a:rPr>
              <a:t>href</a:t>
            </a:r>
            <a:r>
              <a:rPr lang="en-US" dirty="0">
                <a:solidFill>
                  <a:srgbClr val="FFFFFF"/>
                </a:solidFill>
              </a:rPr>
              <a:t>="https://www.flaticon.com/free-icons/denmark" title="</a:t>
            </a:r>
            <a:r>
              <a:rPr lang="en-US" dirty="0" err="1">
                <a:solidFill>
                  <a:srgbClr val="FFFFFF"/>
                </a:solidFill>
              </a:rPr>
              <a:t>denmark</a:t>
            </a:r>
            <a:r>
              <a:rPr lang="en-US" dirty="0">
                <a:solidFill>
                  <a:srgbClr val="FFFFFF"/>
                </a:solidFill>
              </a:rPr>
              <a:t> icons"&gt;Denmark icons created by </a:t>
            </a:r>
            <a:r>
              <a:rPr lang="en-US" dirty="0" err="1">
                <a:solidFill>
                  <a:srgbClr val="FFFFFF"/>
                </a:solidFill>
              </a:rPr>
              <a:t>GeekClick</a:t>
            </a:r>
            <a:r>
              <a:rPr lang="en-US" dirty="0">
                <a:solidFill>
                  <a:srgbClr val="FFFFFF"/>
                </a:solidFill>
              </a:rPr>
              <a:t> - </a:t>
            </a:r>
            <a:r>
              <a:rPr lang="en-US" dirty="0" err="1">
                <a:solidFill>
                  <a:srgbClr val="FFFFFF"/>
                </a:solidFill>
              </a:rPr>
              <a:t>Flaticon</a:t>
            </a:r>
            <a:r>
              <a:rPr lang="en-US" dirty="0">
                <a:solidFill>
                  <a:srgbClr val="FFFFFF"/>
                </a:solidFill>
              </a:rPr>
              <a:t>&lt;/a&gt;</a:t>
            </a:r>
            <a:endParaRPr lang="en-GB" dirty="0">
              <a:solidFill>
                <a:srgbClr val="FFFFFF"/>
              </a:solidFill>
            </a:endParaRPr>
          </a:p>
          <a:p>
            <a:endParaRPr lang="en-IE" dirty="0"/>
          </a:p>
        </p:txBody>
      </p:sp>
      <p:sp>
        <p:nvSpPr>
          <p:cNvPr id="4" name="Slide Number Placeholder 3">
            <a:extLst>
              <a:ext uri="{FF2B5EF4-FFF2-40B4-BE49-F238E27FC236}">
                <a16:creationId xmlns:a16="http://schemas.microsoft.com/office/drawing/2014/main" id="{5983FEB2-524E-AAF5-43CB-C78F4631E2F8}"/>
              </a:ext>
            </a:extLst>
          </p:cNvPr>
          <p:cNvSpPr>
            <a:spLocks noGrp="1"/>
          </p:cNvSpPr>
          <p:nvPr>
            <p:ph type="sldNum" sz="quarter" idx="5"/>
          </p:nvPr>
        </p:nvSpPr>
        <p:spPr/>
        <p:txBody>
          <a:bodyPr/>
          <a:lstStyle/>
          <a:p>
            <a:fld id="{4BE5DE82-CF29-044D-9158-06A811149881}" type="slidenum">
              <a:rPr lang="en-US" smtClean="0"/>
              <a:t>30</a:t>
            </a:fld>
            <a:endParaRPr lang="en-US"/>
          </a:p>
        </p:txBody>
      </p:sp>
    </p:spTree>
    <p:extLst>
      <p:ext uri="{BB962C8B-B14F-4D97-AF65-F5344CB8AC3E}">
        <p14:creationId xmlns:p14="http://schemas.microsoft.com/office/powerpoint/2010/main" val="3145205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E0437-1E95-6333-49EB-143880F2B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DDDDE-0AAB-399A-560B-7F11928C8E9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9685E31-EA4B-C0D4-E01B-4F648FD5CA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&lt;a </a:t>
            </a:r>
            <a:r>
              <a:rPr lang="en-US" dirty="0" err="1">
                <a:solidFill>
                  <a:srgbClr val="FFFFFF"/>
                </a:solidFill>
              </a:rPr>
              <a:t>href</a:t>
            </a:r>
            <a:r>
              <a:rPr lang="en-US" dirty="0">
                <a:solidFill>
                  <a:srgbClr val="FFFFFF"/>
                </a:solidFill>
              </a:rPr>
              <a:t>="https://www.flaticon.com/free-icons/denmark" title="</a:t>
            </a:r>
            <a:r>
              <a:rPr lang="en-US" dirty="0" err="1">
                <a:solidFill>
                  <a:srgbClr val="FFFFFF"/>
                </a:solidFill>
              </a:rPr>
              <a:t>denmark</a:t>
            </a:r>
            <a:r>
              <a:rPr lang="en-US" dirty="0">
                <a:solidFill>
                  <a:srgbClr val="FFFFFF"/>
                </a:solidFill>
              </a:rPr>
              <a:t> icons"&gt;Denmark icons created by </a:t>
            </a:r>
            <a:r>
              <a:rPr lang="en-US" dirty="0" err="1">
                <a:solidFill>
                  <a:srgbClr val="FFFFFF"/>
                </a:solidFill>
              </a:rPr>
              <a:t>GeekClick</a:t>
            </a:r>
            <a:r>
              <a:rPr lang="en-US" dirty="0">
                <a:solidFill>
                  <a:srgbClr val="FFFFFF"/>
                </a:solidFill>
              </a:rPr>
              <a:t> - </a:t>
            </a:r>
            <a:r>
              <a:rPr lang="en-US" dirty="0" err="1">
                <a:solidFill>
                  <a:srgbClr val="FFFFFF"/>
                </a:solidFill>
              </a:rPr>
              <a:t>Flaticon</a:t>
            </a:r>
            <a:r>
              <a:rPr lang="en-US" dirty="0">
                <a:solidFill>
                  <a:srgbClr val="FFFFFF"/>
                </a:solidFill>
              </a:rPr>
              <a:t>&lt;/a&gt;</a:t>
            </a:r>
            <a:endParaRPr lang="en-GB" dirty="0">
              <a:solidFill>
                <a:srgbClr val="FFFFFF"/>
              </a:solidFill>
            </a:endParaRPr>
          </a:p>
          <a:p>
            <a:endParaRPr lang="en-IE" dirty="0"/>
          </a:p>
        </p:txBody>
      </p:sp>
      <p:sp>
        <p:nvSpPr>
          <p:cNvPr id="4" name="Slide Number Placeholder 3">
            <a:extLst>
              <a:ext uri="{FF2B5EF4-FFF2-40B4-BE49-F238E27FC236}">
                <a16:creationId xmlns:a16="http://schemas.microsoft.com/office/drawing/2014/main" id="{AED1EDC9-0ABA-8698-1EB0-53A96CA7F66B}"/>
              </a:ext>
            </a:extLst>
          </p:cNvPr>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1188613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BCB04-6FAC-5824-9F83-462AC84A9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C6F1B2-3271-6D1A-F2DD-4955CCAF149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00D043E-F6AD-C036-520D-50714D623BB5}"/>
              </a:ext>
            </a:extLst>
          </p:cNvPr>
          <p:cNvSpPr>
            <a:spLocks noGrp="1"/>
          </p:cNvSpPr>
          <p:nvPr>
            <p:ph type="body" idx="1"/>
          </p:nvPr>
        </p:nvSpPr>
        <p:spPr/>
        <p:txBody>
          <a:bodyPr/>
          <a:lstStyle/>
          <a:p>
            <a:pPr marL="0" indent="0">
              <a:spcBef>
                <a:spcPts val="0"/>
              </a:spcBef>
            </a:pPr>
            <a:r>
              <a:rPr lang="en-US" sz="1200" dirty="0">
                <a:solidFill>
                  <a:schemeClr val="tx1"/>
                </a:solidFill>
              </a:rPr>
              <a:t>&lt;a </a:t>
            </a:r>
            <a:r>
              <a:rPr lang="en-US" sz="1200" dirty="0" err="1">
                <a:solidFill>
                  <a:schemeClr val="tx1"/>
                </a:solidFill>
              </a:rPr>
              <a:t>href</a:t>
            </a:r>
            <a:r>
              <a:rPr lang="en-US" sz="1200" dirty="0">
                <a:solidFill>
                  <a:schemeClr val="tx1"/>
                </a:solidFill>
              </a:rPr>
              <a:t>="https:/</a:t>
            </a:r>
          </a:p>
          <a:p>
            <a:pPr marL="0" indent="0">
              <a:spcBef>
                <a:spcPts val="0"/>
              </a:spcBef>
            </a:pPr>
            <a:r>
              <a:rPr lang="en-US" sz="1200" dirty="0">
                <a:solidFill>
                  <a:schemeClr val="tx1"/>
                </a:solidFill>
              </a:rPr>
              <a:t>/www.flaticon.com/free-icons/slovakia" title="</a:t>
            </a:r>
            <a:r>
              <a:rPr lang="en-US" sz="1200" dirty="0" err="1">
                <a:solidFill>
                  <a:schemeClr val="tx1"/>
                </a:solidFill>
              </a:rPr>
              <a:t>slovakia</a:t>
            </a:r>
            <a:r>
              <a:rPr lang="en-US" sz="1200" dirty="0">
                <a:solidFill>
                  <a:schemeClr val="tx1"/>
                </a:solidFill>
              </a:rPr>
              <a:t> icons"&gt;Slovakia icons created by </a:t>
            </a:r>
            <a:r>
              <a:rPr lang="en-US" sz="1200" dirty="0" err="1">
                <a:solidFill>
                  <a:schemeClr val="tx1"/>
                </a:solidFill>
              </a:rPr>
              <a:t>Kathelynnexx</a:t>
            </a:r>
            <a:r>
              <a:rPr lang="en-US" sz="1200" dirty="0">
                <a:solidFill>
                  <a:schemeClr val="tx1"/>
                </a:solidFill>
              </a:rPr>
              <a:t> - </a:t>
            </a:r>
            <a:r>
              <a:rPr lang="en-US" sz="1200" dirty="0" err="1">
                <a:solidFill>
                  <a:schemeClr val="tx1"/>
                </a:solidFill>
              </a:rPr>
              <a:t>Flaticon</a:t>
            </a:r>
            <a:r>
              <a:rPr lang="en-US" sz="1200" dirty="0">
                <a:solidFill>
                  <a:schemeClr val="tx1"/>
                </a:solidFill>
              </a:rPr>
              <a:t>&lt;/a&gt;</a:t>
            </a:r>
          </a:p>
          <a:p>
            <a:endParaRPr lang="en-IE" dirty="0"/>
          </a:p>
        </p:txBody>
      </p:sp>
      <p:sp>
        <p:nvSpPr>
          <p:cNvPr id="4" name="Slide Number Placeholder 3">
            <a:extLst>
              <a:ext uri="{FF2B5EF4-FFF2-40B4-BE49-F238E27FC236}">
                <a16:creationId xmlns:a16="http://schemas.microsoft.com/office/drawing/2014/main" id="{3854D3A6-D94A-15D1-BC3B-09C9550AFC31}"/>
              </a:ext>
            </a:extLst>
          </p:cNvPr>
          <p:cNvSpPr>
            <a:spLocks noGrp="1"/>
          </p:cNvSpPr>
          <p:nvPr>
            <p:ph type="sldNum" sz="quarter" idx="5"/>
          </p:nvPr>
        </p:nvSpPr>
        <p:spPr/>
        <p:txBody>
          <a:bodyPr/>
          <a:lstStyle/>
          <a:p>
            <a:fld id="{4BE5DE82-CF29-044D-9158-06A811149881}" type="slidenum">
              <a:rPr lang="en-US" smtClean="0"/>
              <a:t>32</a:t>
            </a:fld>
            <a:endParaRPr lang="en-US"/>
          </a:p>
        </p:txBody>
      </p:sp>
    </p:spTree>
    <p:extLst>
      <p:ext uri="{BB962C8B-B14F-4D97-AF65-F5344CB8AC3E}">
        <p14:creationId xmlns:p14="http://schemas.microsoft.com/office/powerpoint/2010/main" val="4037633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1009284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49B6C-F64D-1467-B713-28B3587DA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46A1A-9948-94F4-95CC-ED84633CA38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ECAC38F-3B14-052C-39EF-8C77C1DA59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BE9585-F653-723A-C622-5E32C35C6C59}"/>
              </a:ext>
            </a:extLst>
          </p:cNvPr>
          <p:cNvSpPr>
            <a:spLocks noGrp="1"/>
          </p:cNvSpPr>
          <p:nvPr>
            <p:ph type="sldNum" sz="quarter" idx="5"/>
          </p:nvPr>
        </p:nvSpPr>
        <p:spPr/>
        <p:txBody>
          <a:bodyPr/>
          <a:lstStyle/>
          <a:p>
            <a:fld id="{4BE5DE82-CF29-044D-9158-06A811149881}" type="slidenum">
              <a:rPr lang="en-US" smtClean="0"/>
              <a:t>36</a:t>
            </a:fld>
            <a:endParaRPr lang="en-US"/>
          </a:p>
        </p:txBody>
      </p:sp>
    </p:spTree>
    <p:extLst>
      <p:ext uri="{BB962C8B-B14F-4D97-AF65-F5344CB8AC3E}">
        <p14:creationId xmlns:p14="http://schemas.microsoft.com/office/powerpoint/2010/main" val="3512550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871A2-3B82-5BA4-D005-0B0815A6BE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56AC0-9FE3-CA76-05EC-0E606DE75B8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635836E-F451-2311-E909-9462E9317F31}"/>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5592A75E-917D-5317-2037-94279321953A}"/>
              </a:ext>
            </a:extLst>
          </p:cNvPr>
          <p:cNvSpPr>
            <a:spLocks noGrp="1"/>
          </p:cNvSpPr>
          <p:nvPr>
            <p:ph type="sldNum" sz="quarter" idx="5"/>
          </p:nvPr>
        </p:nvSpPr>
        <p:spPr/>
        <p:txBody>
          <a:bodyPr/>
          <a:lstStyle/>
          <a:p>
            <a:fld id="{4BE5DE82-CF29-044D-9158-06A811149881}" type="slidenum">
              <a:rPr lang="en-US" smtClean="0"/>
              <a:t>37</a:t>
            </a:fld>
            <a:endParaRPr lang="en-US"/>
          </a:p>
        </p:txBody>
      </p:sp>
    </p:spTree>
    <p:extLst>
      <p:ext uri="{BB962C8B-B14F-4D97-AF65-F5344CB8AC3E}">
        <p14:creationId xmlns:p14="http://schemas.microsoft.com/office/powerpoint/2010/main" val="2700502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BEFBB-5445-D7EB-FC89-DA2BC831FE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99D85-8B41-D5BC-CED3-69E0D3056C7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5560360-E990-8720-5DBD-5ACF3BDBDC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E16316-D982-246B-2BA9-DF87DFB4C55A}"/>
              </a:ext>
            </a:extLst>
          </p:cNvPr>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580677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AEF32-4E05-0FAF-0781-D4874AB6B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78C49-C112-E568-3932-32F0212D09F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C253B4D-A53A-147C-D463-AAAF77680C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E04C03-E667-18F7-91D0-240ED5FD9903}"/>
              </a:ext>
            </a:extLst>
          </p:cNvPr>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1951828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1036395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1658129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&lt;a </a:t>
            </a:r>
            <a:r>
              <a:rPr lang="en-US" dirty="0" err="1">
                <a:solidFill>
                  <a:schemeClr val="bg1"/>
                </a:solidFill>
              </a:rPr>
              <a:t>href</a:t>
            </a:r>
            <a:r>
              <a:rPr lang="en-US" dirty="0">
                <a:solidFill>
                  <a:schemeClr val="bg1"/>
                </a:solidFill>
              </a:rPr>
              <a:t>="https://www.flaticon.com/free-icons/localization" title="localization icons"&gt;Localization icons created by Pop Vectors - </a:t>
            </a:r>
            <a:r>
              <a:rPr lang="en-US" dirty="0" err="1">
                <a:solidFill>
                  <a:schemeClr val="bg1"/>
                </a:solidFill>
              </a:rPr>
              <a:t>Flaticon</a:t>
            </a:r>
            <a:r>
              <a:rPr lang="en-US" dirty="0">
                <a:solidFill>
                  <a:schemeClr val="bg1"/>
                </a:solidFill>
              </a:rPr>
              <a:t>&lt;/a&gt;</a:t>
            </a:r>
            <a:endParaRPr lang="en-GB" dirty="0">
              <a:solidFill>
                <a:schemeClr val="bg1"/>
              </a:solidFill>
            </a:endParaRPr>
          </a:p>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2917278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E777E-834D-941B-BBEB-E2D198230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E391B7-5DFB-2DF0-9E1C-2BBD1B02DD7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3437E97-61F4-F1E1-D259-4E4694BA83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751038-BC22-DD7F-EDAD-F29B5E540870}"/>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4247734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Plant Power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0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442941" y="1353243"/>
            <a:ext cx="11371107" cy="465305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2C675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32688" y="189544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1" i="0">
                <a:solidFill>
                  <a:srgbClr val="75B543"/>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2C6756"/>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270782" y="926436"/>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270781" y="2849569"/>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286279" y="4713366"/>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2" name="Group 1">
            <a:extLst>
              <a:ext uri="{FF2B5EF4-FFF2-40B4-BE49-F238E27FC236}">
                <a16:creationId xmlns:a16="http://schemas.microsoft.com/office/drawing/2014/main" id="{3907B889-B445-BA14-51DF-F25B8EE3061C}"/>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to/Text Slide 0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0" y="-26994"/>
            <a:ext cx="6831849"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2C6756"/>
          </a:solidFill>
          <a:ln w="3060" cap="flat">
            <a:noFill/>
            <a:prstDash val="solid"/>
            <a:miter/>
          </a:ln>
        </p:spPr>
        <p:txBody>
          <a:bodyPr rtlCol="0" anchor="ctr"/>
          <a:lstStyle/>
          <a:p>
            <a:endParaRPr lang="en-US"/>
          </a:p>
        </p:txBody>
      </p:sp>
      <p:sp>
        <p:nvSpPr>
          <p:cNvPr id="9" name="Text Placeholder 17">
            <a:extLst>
              <a:ext uri="{FF2B5EF4-FFF2-40B4-BE49-F238E27FC236}">
                <a16:creationId xmlns:a16="http://schemas.microsoft.com/office/drawing/2014/main" id="{622A68D1-5AE8-7E11-DA82-9C790C552E8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265F5D38-61FD-055C-33C8-7A819EDCE1A0}"/>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12" name="Picture Placeholder 11">
            <a:extLst>
              <a:ext uri="{FF2B5EF4-FFF2-40B4-BE49-F238E27FC236}">
                <a16:creationId xmlns:a16="http://schemas.microsoft.com/office/drawing/2014/main" id="{BB8B1D65-693D-B390-4709-B8CB2911BA99}"/>
              </a:ext>
            </a:extLst>
          </p:cNvPr>
          <p:cNvSpPr>
            <a:spLocks noGrp="1"/>
          </p:cNvSpPr>
          <p:nvPr>
            <p:ph type="pic" sz="quarter" idx="42"/>
          </p:nvPr>
        </p:nvSpPr>
        <p:spPr>
          <a:xfrm>
            <a:off x="6426634" y="555663"/>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248797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333744" y="0"/>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6" name="Text Placeholder 17">
            <a:extLst>
              <a:ext uri="{FF2B5EF4-FFF2-40B4-BE49-F238E27FC236}">
                <a16:creationId xmlns:a16="http://schemas.microsoft.com/office/drawing/2014/main" id="{F2B89A3E-4C54-D5A9-474C-29813C5BD4C6}"/>
              </a:ext>
            </a:extLst>
          </p:cNvPr>
          <p:cNvSpPr>
            <a:spLocks noGrp="1"/>
          </p:cNvSpPr>
          <p:nvPr>
            <p:ph type="body" sz="quarter" idx="18" hasCustomPrompt="1"/>
          </p:nvPr>
        </p:nvSpPr>
        <p:spPr>
          <a:xfrm>
            <a:off x="856356" y="2428158"/>
            <a:ext cx="4867011"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 name="Text Placeholder 23">
            <a:extLst>
              <a:ext uri="{FF2B5EF4-FFF2-40B4-BE49-F238E27FC236}">
                <a16:creationId xmlns:a16="http://schemas.microsoft.com/office/drawing/2014/main" id="{99A41E16-FF66-BABE-7492-FC7CDD63E15B}"/>
              </a:ext>
            </a:extLst>
          </p:cNvPr>
          <p:cNvSpPr>
            <a:spLocks noGrp="1"/>
          </p:cNvSpPr>
          <p:nvPr>
            <p:ph type="body" sz="quarter" idx="16" hasCustomPrompt="1"/>
          </p:nvPr>
        </p:nvSpPr>
        <p:spPr>
          <a:xfrm>
            <a:off x="856357" y="999099"/>
            <a:ext cx="4990998" cy="992652"/>
          </a:xfrm>
          <a:prstGeom prst="rect">
            <a:avLst/>
          </a:prstGeom>
        </p:spPr>
        <p:txBody>
          <a:bodyPr>
            <a:noAutofit/>
          </a:bodyPr>
          <a:lstStyle>
            <a:lvl1pPr marL="0" indent="0" algn="l">
              <a:buNone/>
              <a:defRPr sz="3600" b="1" i="0">
                <a:solidFill>
                  <a:srgbClr val="75B543"/>
                </a:solidFill>
                <a:latin typeface="+mn-lt"/>
              </a:defRPr>
            </a:lvl1pPr>
          </a:lstStyle>
          <a:p>
            <a:pPr lvl="0"/>
            <a:r>
              <a:rPr lang="en-US" dirty="0"/>
              <a:t>Heading</a:t>
            </a:r>
          </a:p>
        </p:txBody>
      </p:sp>
    </p:spTree>
    <p:extLst>
      <p:ext uri="{BB962C8B-B14F-4D97-AF65-F5344CB8AC3E}">
        <p14:creationId xmlns:p14="http://schemas.microsoft.com/office/powerpoint/2010/main" val="6493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8EE16AB-BFF7-CBC5-6211-765BCE6776F1}"/>
              </a:ext>
            </a:extLst>
          </p:cNvPr>
          <p:cNvGrpSpPr/>
          <p:nvPr userDrawn="1"/>
        </p:nvGrpSpPr>
        <p:grpSpPr>
          <a:xfrm>
            <a:off x="10236899" y="164593"/>
            <a:ext cx="1638786" cy="3803904"/>
            <a:chOff x="4413794" y="4725223"/>
            <a:chExt cx="421607" cy="978622"/>
          </a:xfrm>
        </p:grpSpPr>
        <p:grpSp>
          <p:nvGrpSpPr>
            <p:cNvPr id="5" name="Graphic 2">
              <a:extLst>
                <a:ext uri="{FF2B5EF4-FFF2-40B4-BE49-F238E27FC236}">
                  <a16:creationId xmlns:a16="http://schemas.microsoft.com/office/drawing/2014/main" id="{8C730DED-AE4A-61F2-3769-DE260BA404B0}"/>
                </a:ext>
              </a:extLst>
            </p:cNvPr>
            <p:cNvGrpSpPr/>
            <p:nvPr/>
          </p:nvGrpSpPr>
          <p:grpSpPr>
            <a:xfrm>
              <a:off x="4413794" y="4757590"/>
              <a:ext cx="421607" cy="535957"/>
              <a:chOff x="4413794" y="4757590"/>
              <a:chExt cx="421607" cy="535957"/>
            </a:xfrm>
            <a:solidFill>
              <a:srgbClr val="75B543"/>
            </a:solidFill>
          </p:grpSpPr>
          <p:sp>
            <p:nvSpPr>
              <p:cNvPr id="19" name="Freeform 18">
                <a:extLst>
                  <a:ext uri="{FF2B5EF4-FFF2-40B4-BE49-F238E27FC236}">
                    <a16:creationId xmlns:a16="http://schemas.microsoft.com/office/drawing/2014/main" id="{ECE06773-925A-B0EE-566A-D51A79AF53E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62B808C-3817-D6D4-D03F-E3C6E1204D72}"/>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ECD548FD-9E05-5F71-98D8-9E1B09188BF3}"/>
                </a:ext>
              </a:extLst>
            </p:cNvPr>
            <p:cNvGrpSpPr/>
            <p:nvPr/>
          </p:nvGrpSpPr>
          <p:grpSpPr>
            <a:xfrm>
              <a:off x="4539076" y="4725223"/>
              <a:ext cx="126381" cy="222760"/>
              <a:chOff x="4539076" y="4725223"/>
              <a:chExt cx="126381" cy="222760"/>
            </a:xfrm>
            <a:solidFill>
              <a:srgbClr val="81CCB2"/>
            </a:solidFill>
          </p:grpSpPr>
          <p:sp>
            <p:nvSpPr>
              <p:cNvPr id="15" name="Freeform 14">
                <a:extLst>
                  <a:ext uri="{FF2B5EF4-FFF2-40B4-BE49-F238E27FC236}">
                    <a16:creationId xmlns:a16="http://schemas.microsoft.com/office/drawing/2014/main" id="{75154C87-A2B3-6296-808F-D91034A59A4D}"/>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370AB55-FBD3-FB6D-CEE7-934134DAD82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3764E88-D41A-824E-9F06-8D23F5C0AAB6}"/>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EFDB6ED-9CD8-E95E-04A1-D592BD276A0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66079BC4-A799-0902-25B3-18CB5800F686}"/>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3CBD470-5F0C-8576-C84D-C616B6F4D103}"/>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US"/>
            </a:p>
          </p:txBody>
        </p:sp>
      </p:gr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 name="Text Placeholder 17">
            <a:extLst>
              <a:ext uri="{FF2B5EF4-FFF2-40B4-BE49-F238E27FC236}">
                <a16:creationId xmlns:a16="http://schemas.microsoft.com/office/drawing/2014/main" id="{3864577F-1943-D509-E782-7256A6A3A7D9}"/>
              </a:ext>
            </a:extLst>
          </p:cNvPr>
          <p:cNvSpPr>
            <a:spLocks noGrp="1"/>
          </p:cNvSpPr>
          <p:nvPr>
            <p:ph type="body" sz="quarter" idx="18" hasCustomPrompt="1"/>
          </p:nvPr>
        </p:nvSpPr>
        <p:spPr>
          <a:xfrm>
            <a:off x="835671" y="2319301"/>
            <a:ext cx="5418825"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B6CCAE4E-58FE-018D-346A-9BC3F912E5E0}"/>
              </a:ext>
            </a:extLst>
          </p:cNvPr>
          <p:cNvSpPr>
            <a:spLocks noGrp="1"/>
          </p:cNvSpPr>
          <p:nvPr>
            <p:ph type="body" sz="quarter" idx="16" hasCustomPrompt="1"/>
          </p:nvPr>
        </p:nvSpPr>
        <p:spPr>
          <a:xfrm>
            <a:off x="835671" y="1104338"/>
            <a:ext cx="5332964" cy="992652"/>
          </a:xfrm>
          <a:prstGeom prst="rect">
            <a:avLst/>
          </a:prstGeom>
        </p:spPr>
        <p:txBody>
          <a:bodyPr>
            <a:noAutofit/>
          </a:bodyPr>
          <a:lstStyle>
            <a:lvl1pPr marL="0" indent="0" algn="l">
              <a:buNone/>
              <a:defRPr sz="3600" b="1" i="0">
                <a:solidFill>
                  <a:srgbClr val="75B543"/>
                </a:solidFill>
                <a:latin typeface="+mn-lt"/>
              </a:defRPr>
            </a:lvl1pPr>
          </a:lstStyle>
          <a:p>
            <a:pPr lvl="0"/>
            <a:r>
              <a:rPr lang="en-US" dirty="0"/>
              <a:t>Heading</a:t>
            </a:r>
          </a:p>
        </p:txBody>
      </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319301"/>
            <a:ext cx="7215652"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101321" cy="992652"/>
          </a:xfrm>
          <a:prstGeom prst="rect">
            <a:avLst/>
          </a:prstGeom>
        </p:spPr>
        <p:txBody>
          <a:bodyPr>
            <a:noAutofit/>
          </a:bodyPr>
          <a:lstStyle>
            <a:lvl1pPr marL="0" indent="0" algn="l">
              <a:buNone/>
              <a:defRPr sz="3600" b="1" i="0">
                <a:solidFill>
                  <a:srgbClr val="75B543"/>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4CA09265-0D77-D495-F471-C32C09E33903}"/>
              </a:ext>
            </a:extLst>
          </p:cNvPr>
          <p:cNvGrpSpPr/>
          <p:nvPr userDrawn="1"/>
        </p:nvGrpSpPr>
        <p:grpSpPr>
          <a:xfrm>
            <a:off x="10236899" y="164589"/>
            <a:ext cx="1638786" cy="2209075"/>
            <a:chOff x="4413794" y="4725223"/>
            <a:chExt cx="421607" cy="568324"/>
          </a:xfrm>
        </p:grpSpPr>
        <p:grpSp>
          <p:nvGrpSpPr>
            <p:cNvPr id="3" name="Graphic 2">
              <a:extLst>
                <a:ext uri="{FF2B5EF4-FFF2-40B4-BE49-F238E27FC236}">
                  <a16:creationId xmlns:a16="http://schemas.microsoft.com/office/drawing/2014/main" id="{D33DB547-18AA-05B4-B318-A73AC40F69E2}"/>
                </a:ext>
              </a:extLst>
            </p:cNvPr>
            <p:cNvGrpSpPr/>
            <p:nvPr/>
          </p:nvGrpSpPr>
          <p:grpSpPr>
            <a:xfrm>
              <a:off x="4413794" y="4757590"/>
              <a:ext cx="421607" cy="535957"/>
              <a:chOff x="4413794" y="4757590"/>
              <a:chExt cx="421607" cy="535957"/>
            </a:xfrm>
            <a:solidFill>
              <a:srgbClr val="75B543"/>
            </a:solidFill>
          </p:grpSpPr>
          <p:sp>
            <p:nvSpPr>
              <p:cNvPr id="11" name="Freeform 10">
                <a:extLst>
                  <a:ext uri="{FF2B5EF4-FFF2-40B4-BE49-F238E27FC236}">
                    <a16:creationId xmlns:a16="http://schemas.microsoft.com/office/drawing/2014/main" id="{FB8D5E10-B25D-5789-08B0-408ED409A203}"/>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413562-EEEB-0F00-D256-7F6CDDBF220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4" name="Graphic 2">
              <a:extLst>
                <a:ext uri="{FF2B5EF4-FFF2-40B4-BE49-F238E27FC236}">
                  <a16:creationId xmlns:a16="http://schemas.microsoft.com/office/drawing/2014/main" id="{AC03E805-3016-824B-BEBC-F9866A416494}"/>
                </a:ext>
              </a:extLst>
            </p:cNvPr>
            <p:cNvGrpSpPr/>
            <p:nvPr/>
          </p:nvGrpSpPr>
          <p:grpSpPr>
            <a:xfrm>
              <a:off x="4539076" y="4725223"/>
              <a:ext cx="126381" cy="222760"/>
              <a:chOff x="4539076" y="4725223"/>
              <a:chExt cx="126381" cy="222760"/>
            </a:xfrm>
            <a:solidFill>
              <a:srgbClr val="81CCB2"/>
            </a:solidFill>
          </p:grpSpPr>
          <p:sp>
            <p:nvSpPr>
              <p:cNvPr id="7" name="Freeform 6">
                <a:extLst>
                  <a:ext uri="{FF2B5EF4-FFF2-40B4-BE49-F238E27FC236}">
                    <a16:creationId xmlns:a16="http://schemas.microsoft.com/office/drawing/2014/main" id="{A492CE0E-E1FF-9BEA-21B8-C7CE8CE8906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F0645E4-645D-B7F2-6B03-DD44E434B425}"/>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0114582-B200-7273-6366-C3DB48874D21}"/>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A16F48A-F58D-8DF6-1264-43983A4788B2}"/>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grpSp>
      <p:pic>
        <p:nvPicPr>
          <p:cNvPr id="15" name="Picture 14" descr="iPhone6_mockup_front_white.png">
            <a:extLst>
              <a:ext uri="{FF2B5EF4-FFF2-40B4-BE49-F238E27FC236}">
                <a16:creationId xmlns:a16="http://schemas.microsoft.com/office/drawing/2014/main" id="{D17DCA28-D898-0F70-60E9-F33A7FA38D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3154" y="453836"/>
            <a:ext cx="4094254" cy="6404164"/>
          </a:xfrm>
          <a:prstGeom prst="rect">
            <a:avLst/>
          </a:prstGeom>
        </p:spPr>
      </p:pic>
      <p:sp>
        <p:nvSpPr>
          <p:cNvPr id="17" name="Picture Placeholder 17">
            <a:extLst>
              <a:ext uri="{FF2B5EF4-FFF2-40B4-BE49-F238E27FC236}">
                <a16:creationId xmlns:a16="http://schemas.microsoft.com/office/drawing/2014/main" id="{9EC03C65-C18C-B770-7BB4-A4DA9DC96F22}"/>
              </a:ext>
            </a:extLst>
          </p:cNvPr>
          <p:cNvSpPr>
            <a:spLocks noGrp="1"/>
          </p:cNvSpPr>
          <p:nvPr>
            <p:ph type="pic" sz="quarter" idx="10"/>
          </p:nvPr>
        </p:nvSpPr>
        <p:spPr>
          <a:xfrm>
            <a:off x="8747610" y="1473613"/>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2430532"/>
            <a:ext cx="11356551" cy="306978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2C675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69827" y="3830826"/>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a:t>
            </a:r>
            <a:r>
              <a:rPr lang="en-US" dirty="0" err="1"/>
              <a:t>Questionas</a:t>
            </a:r>
            <a:r>
              <a:rPr lang="en-US" dirty="0"/>
              <a:t>?</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69827" y="3021250"/>
            <a:ext cx="4845757"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dirty="0"/>
              <a:t>Thank You</a:t>
            </a:r>
          </a:p>
        </p:txBody>
      </p:sp>
      <p:sp>
        <p:nvSpPr>
          <p:cNvPr id="199" name="Freeform 198">
            <a:extLst>
              <a:ext uri="{FF2B5EF4-FFF2-40B4-BE49-F238E27FC236}">
                <a16:creationId xmlns:a16="http://schemas.microsoft.com/office/drawing/2014/main" id="{B3373C8E-B134-D9FC-5B31-DCF206000F0A}"/>
              </a:ext>
            </a:extLst>
          </p:cNvPr>
          <p:cNvSpPr/>
          <p:nvPr userDrawn="1"/>
        </p:nvSpPr>
        <p:spPr>
          <a:xfrm rot="10800000">
            <a:off x="0" y="4973821"/>
            <a:ext cx="4909076" cy="727928"/>
          </a:xfrm>
          <a:custGeom>
            <a:avLst/>
            <a:gdLst>
              <a:gd name="connsiteX0" fmla="*/ 4909076 w 4909076"/>
              <a:gd name="connsiteY0" fmla="*/ 727928 h 727928"/>
              <a:gd name="connsiteX1" fmla="*/ 393787 w 4909076"/>
              <a:gd name="connsiteY1" fmla="*/ 727928 h 727928"/>
              <a:gd name="connsiteX2" fmla="*/ 0 w 4909076"/>
              <a:gd name="connsiteY2" fmla="*/ 334050 h 727928"/>
              <a:gd name="connsiteX3" fmla="*/ 0 w 4909076"/>
              <a:gd name="connsiteY3" fmla="*/ 0 h 727928"/>
              <a:gd name="connsiteX4" fmla="*/ 4909076 w 4909076"/>
              <a:gd name="connsiteY4" fmla="*/ 0 h 727928"/>
              <a:gd name="connsiteX5" fmla="*/ 4909076 w 4909076"/>
              <a:gd name="connsiteY5"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076" h="727928">
                <a:moveTo>
                  <a:pt x="4909076" y="727928"/>
                </a:moveTo>
                <a:lnTo>
                  <a:pt x="393787" y="727928"/>
                </a:lnTo>
                <a:cubicBezTo>
                  <a:pt x="176954" y="727928"/>
                  <a:pt x="0" y="550932"/>
                  <a:pt x="0" y="334050"/>
                </a:cubicBezTo>
                <a:lnTo>
                  <a:pt x="0" y="0"/>
                </a:lnTo>
                <a:lnTo>
                  <a:pt x="4909076" y="0"/>
                </a:lnTo>
                <a:lnTo>
                  <a:pt x="4909076" y="727928"/>
                </a:lnTo>
                <a:close/>
              </a:path>
            </a:pathLst>
          </a:custGeom>
          <a:solidFill>
            <a:srgbClr val="75B543"/>
          </a:solidFill>
          <a:ln w="24491" cap="flat">
            <a:noFill/>
            <a:prstDash val="solid"/>
            <a:miter/>
          </a:ln>
        </p:spPr>
        <p:txBody>
          <a:bodyPr wrap="square" rtlCol="0" anchor="ctr">
            <a:noAutofit/>
          </a:bodyPr>
          <a:lstStyle/>
          <a:p>
            <a:endParaRPr lang="en-US" dirty="0"/>
          </a:p>
        </p:txBody>
      </p:sp>
      <p:sp>
        <p:nvSpPr>
          <p:cNvPr id="202" name="Text Placeholder 23">
            <a:extLst>
              <a:ext uri="{FF2B5EF4-FFF2-40B4-BE49-F238E27FC236}">
                <a16:creationId xmlns:a16="http://schemas.microsoft.com/office/drawing/2014/main" id="{8C2F8A31-621F-7CB6-4E35-9FC69E7E5147}"/>
              </a:ext>
            </a:extLst>
          </p:cNvPr>
          <p:cNvSpPr>
            <a:spLocks noGrp="1"/>
          </p:cNvSpPr>
          <p:nvPr>
            <p:ph type="body" sz="quarter" idx="21" hasCustomPrompt="1"/>
          </p:nvPr>
        </p:nvSpPr>
        <p:spPr>
          <a:xfrm>
            <a:off x="836161" y="499829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err="1"/>
              <a:t>www.website.eu</a:t>
            </a:r>
            <a:endParaRPr lang="en-US" dirty="0"/>
          </a:p>
        </p:txBody>
      </p:sp>
      <p:pic>
        <p:nvPicPr>
          <p:cNvPr id="2" name="Picture 1">
            <a:extLst>
              <a:ext uri="{FF2B5EF4-FFF2-40B4-BE49-F238E27FC236}">
                <a16:creationId xmlns:a16="http://schemas.microsoft.com/office/drawing/2014/main" id="{FD9669D4-D778-09EA-A223-BBD94C4541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3423" y="184427"/>
            <a:ext cx="3347109" cy="1980629"/>
          </a:xfrm>
          <a:prstGeom prst="rect">
            <a:avLst/>
          </a:prstGeom>
        </p:spPr>
      </p:pic>
      <p:pic>
        <p:nvPicPr>
          <p:cNvPr id="3" name="Picture 2" descr="Co-funded by the European Union logo in png for web usage">
            <a:extLst>
              <a:ext uri="{FF2B5EF4-FFF2-40B4-BE49-F238E27FC236}">
                <a16:creationId xmlns:a16="http://schemas.microsoft.com/office/drawing/2014/main" id="{287DD4A6-00FF-C1BD-5E67-D173B7EE588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09983" y="6007313"/>
            <a:ext cx="2160286" cy="451290"/>
          </a:xfrm>
          <a:prstGeom prst="rect">
            <a:avLst/>
          </a:prstGeom>
          <a:noFill/>
          <a:ln>
            <a:noFill/>
          </a:ln>
        </p:spPr>
      </p:pic>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Plant Power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3953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127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78" name="Freeform 177">
            <a:extLst>
              <a:ext uri="{FF2B5EF4-FFF2-40B4-BE49-F238E27FC236}">
                <a16:creationId xmlns:a16="http://schemas.microsoft.com/office/drawing/2014/main" id="{D3659C8F-DA1E-110E-3A20-DD6AD07FC5C5}"/>
              </a:ext>
            </a:extLst>
          </p:cNvPr>
          <p:cNvSpPr/>
          <p:nvPr userDrawn="1"/>
        </p:nvSpPr>
        <p:spPr>
          <a:xfrm>
            <a:off x="0" y="2979174"/>
            <a:ext cx="12172692" cy="290804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C6756"/>
          </a:solidFill>
          <a:ln w="30808" cap="flat">
            <a:noFill/>
            <a:prstDash val="solid"/>
            <a:miter/>
          </a:ln>
        </p:spPr>
        <p:txBody>
          <a:bodyPr rtlCol="0" anchor="ctr"/>
          <a:lstStyle/>
          <a:p>
            <a:endParaRPr lang="en-US" sz="2069"/>
          </a:p>
        </p:txBody>
      </p:sp>
      <p:sp>
        <p:nvSpPr>
          <p:cNvPr id="179" name="Text Placeholder 32">
            <a:extLst>
              <a:ext uri="{FF2B5EF4-FFF2-40B4-BE49-F238E27FC236}">
                <a16:creationId xmlns:a16="http://schemas.microsoft.com/office/drawing/2014/main" id="{8203FC12-B9A3-8C1B-21A1-30DB322BD123}"/>
              </a:ext>
            </a:extLst>
          </p:cNvPr>
          <p:cNvSpPr>
            <a:spLocks noGrp="1"/>
          </p:cNvSpPr>
          <p:nvPr>
            <p:ph type="body" sz="quarter" idx="16" hasCustomPrompt="1"/>
          </p:nvPr>
        </p:nvSpPr>
        <p:spPr>
          <a:xfrm>
            <a:off x="576692" y="4062591"/>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Heading</a:t>
            </a:r>
            <a:endParaRPr lang="en-US" dirty="0"/>
          </a:p>
        </p:txBody>
      </p:sp>
      <p:sp>
        <p:nvSpPr>
          <p:cNvPr id="180" name="Text Placeholder 32">
            <a:extLst>
              <a:ext uri="{FF2B5EF4-FFF2-40B4-BE49-F238E27FC236}">
                <a16:creationId xmlns:a16="http://schemas.microsoft.com/office/drawing/2014/main" id="{61D4901D-361C-9AFB-6BA3-9AB62FC92669}"/>
              </a:ext>
            </a:extLst>
          </p:cNvPr>
          <p:cNvSpPr>
            <a:spLocks noGrp="1"/>
          </p:cNvSpPr>
          <p:nvPr>
            <p:ph type="body" sz="quarter" idx="19" hasCustomPrompt="1"/>
          </p:nvPr>
        </p:nvSpPr>
        <p:spPr>
          <a:xfrm>
            <a:off x="576692" y="3372128"/>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181" name="Freeform 180">
            <a:extLst>
              <a:ext uri="{FF2B5EF4-FFF2-40B4-BE49-F238E27FC236}">
                <a16:creationId xmlns:a16="http://schemas.microsoft.com/office/drawing/2014/main" id="{8BAF0647-3D6F-E695-EE86-F4B5B620E413}"/>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sp>
        <p:nvSpPr>
          <p:cNvPr id="247" name="Freeform 246">
            <a:extLst>
              <a:ext uri="{FF2B5EF4-FFF2-40B4-BE49-F238E27FC236}">
                <a16:creationId xmlns:a16="http://schemas.microsoft.com/office/drawing/2014/main" id="{1EED751A-33EA-AE70-AB49-9A5755AB268D}"/>
              </a:ext>
            </a:extLst>
          </p:cNvPr>
          <p:cNvSpPr/>
          <p:nvPr userDrawn="1"/>
        </p:nvSpPr>
        <p:spPr>
          <a:xfrm rot="10800000" flipH="1">
            <a:off x="7273270" y="5618470"/>
            <a:ext cx="4909076" cy="727928"/>
          </a:xfrm>
          <a:custGeom>
            <a:avLst/>
            <a:gdLst>
              <a:gd name="connsiteX0" fmla="*/ 4909076 w 4909076"/>
              <a:gd name="connsiteY0" fmla="*/ 727928 h 727928"/>
              <a:gd name="connsiteX1" fmla="*/ 393787 w 4909076"/>
              <a:gd name="connsiteY1" fmla="*/ 727928 h 727928"/>
              <a:gd name="connsiteX2" fmla="*/ 0 w 4909076"/>
              <a:gd name="connsiteY2" fmla="*/ 334050 h 727928"/>
              <a:gd name="connsiteX3" fmla="*/ 0 w 4909076"/>
              <a:gd name="connsiteY3" fmla="*/ 0 h 727928"/>
              <a:gd name="connsiteX4" fmla="*/ 4909076 w 4909076"/>
              <a:gd name="connsiteY4" fmla="*/ 0 h 727928"/>
              <a:gd name="connsiteX5" fmla="*/ 4909076 w 4909076"/>
              <a:gd name="connsiteY5"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076" h="727928">
                <a:moveTo>
                  <a:pt x="4909076" y="727928"/>
                </a:moveTo>
                <a:lnTo>
                  <a:pt x="393787" y="727928"/>
                </a:lnTo>
                <a:cubicBezTo>
                  <a:pt x="176954" y="727928"/>
                  <a:pt x="0" y="550932"/>
                  <a:pt x="0" y="334050"/>
                </a:cubicBezTo>
                <a:lnTo>
                  <a:pt x="0" y="0"/>
                </a:lnTo>
                <a:lnTo>
                  <a:pt x="4909076" y="0"/>
                </a:lnTo>
                <a:lnTo>
                  <a:pt x="4909076" y="727928"/>
                </a:lnTo>
                <a:close/>
              </a:path>
            </a:pathLst>
          </a:custGeom>
          <a:solidFill>
            <a:srgbClr val="75B543"/>
          </a:solidFill>
          <a:ln w="24491" cap="flat">
            <a:noFill/>
            <a:prstDash val="solid"/>
            <a:miter/>
          </a:ln>
        </p:spPr>
        <p:txBody>
          <a:bodyPr wrap="square" rtlCol="0" anchor="ctr">
            <a:noAutofit/>
          </a:bodyPr>
          <a:lstStyle/>
          <a:p>
            <a:endParaRPr lang="en-US" dirty="0"/>
          </a:p>
        </p:txBody>
      </p:sp>
      <p:sp>
        <p:nvSpPr>
          <p:cNvPr id="248" name="Text Placeholder 23">
            <a:extLst>
              <a:ext uri="{FF2B5EF4-FFF2-40B4-BE49-F238E27FC236}">
                <a16:creationId xmlns:a16="http://schemas.microsoft.com/office/drawing/2014/main" id="{1BB11152-FCB2-DA1E-101A-E06B72B90574}"/>
              </a:ext>
            </a:extLst>
          </p:cNvPr>
          <p:cNvSpPr>
            <a:spLocks noGrp="1"/>
          </p:cNvSpPr>
          <p:nvPr>
            <p:ph type="body" sz="quarter" idx="21" hasCustomPrompt="1"/>
          </p:nvPr>
        </p:nvSpPr>
        <p:spPr>
          <a:xfrm>
            <a:off x="7924800" y="5642940"/>
            <a:ext cx="3380117"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err="1"/>
              <a:t>www.website.eu</a:t>
            </a:r>
            <a:endParaRPr lang="en-US" dirty="0"/>
          </a:p>
        </p:txBody>
      </p:sp>
      <p:sp>
        <p:nvSpPr>
          <p:cNvPr id="250" name="Picture Placeholder 249">
            <a:extLst>
              <a:ext uri="{FF2B5EF4-FFF2-40B4-BE49-F238E27FC236}">
                <a16:creationId xmlns:a16="http://schemas.microsoft.com/office/drawing/2014/main" id="{8000CB52-794F-2941-4571-7437B39F9460}"/>
              </a:ext>
            </a:extLst>
          </p:cNvPr>
          <p:cNvSpPr>
            <a:spLocks noGrp="1"/>
          </p:cNvSpPr>
          <p:nvPr>
            <p:ph type="pic" sz="quarter" idx="43"/>
          </p:nvPr>
        </p:nvSpPr>
        <p:spPr>
          <a:xfrm>
            <a:off x="4684644" y="474951"/>
            <a:ext cx="7149849" cy="4704418"/>
          </a:xfrm>
          <a:custGeom>
            <a:avLst/>
            <a:gdLst>
              <a:gd name="connsiteX0" fmla="*/ 0 w 7149849"/>
              <a:gd name="connsiteY0" fmla="*/ 0 h 4704418"/>
              <a:gd name="connsiteX1" fmla="*/ 1910205 w 7149849"/>
              <a:gd name="connsiteY1" fmla="*/ 0 h 4704418"/>
              <a:gd name="connsiteX2" fmla="*/ 4328540 w 7149849"/>
              <a:gd name="connsiteY2" fmla="*/ 0 h 4704418"/>
              <a:gd name="connsiteX3" fmla="*/ 6238745 w 7149849"/>
              <a:gd name="connsiteY3" fmla="*/ 0 h 4704418"/>
              <a:gd name="connsiteX4" fmla="*/ 7149849 w 7149849"/>
              <a:gd name="connsiteY4" fmla="*/ 910842 h 4704418"/>
              <a:gd name="connsiteX5" fmla="*/ 7149849 w 7149849"/>
              <a:gd name="connsiteY5" fmla="*/ 4704418 h 4704418"/>
              <a:gd name="connsiteX6" fmla="*/ 5239644 w 7149849"/>
              <a:gd name="connsiteY6" fmla="*/ 4704418 h 4704418"/>
              <a:gd name="connsiteX7" fmla="*/ 3248091 w 7149849"/>
              <a:gd name="connsiteY7" fmla="*/ 4704418 h 4704418"/>
              <a:gd name="connsiteX8" fmla="*/ 1337886 w 7149849"/>
              <a:gd name="connsiteY8" fmla="*/ 4704418 h 4704418"/>
              <a:gd name="connsiteX9" fmla="*/ 0 w 7149849"/>
              <a:gd name="connsiteY9"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9849" h="4704418">
                <a:moveTo>
                  <a:pt x="0" y="0"/>
                </a:moveTo>
                <a:lnTo>
                  <a:pt x="1910205" y="0"/>
                </a:lnTo>
                <a:lnTo>
                  <a:pt x="4328540" y="0"/>
                </a:lnTo>
                <a:lnTo>
                  <a:pt x="6238745" y="0"/>
                </a:lnTo>
                <a:cubicBezTo>
                  <a:pt x="6742252" y="0"/>
                  <a:pt x="7149849" y="407482"/>
                  <a:pt x="7149849" y="910842"/>
                </a:cubicBezTo>
                <a:lnTo>
                  <a:pt x="7149849" y="4704418"/>
                </a:lnTo>
                <a:lnTo>
                  <a:pt x="5239644" y="4704418"/>
                </a:lnTo>
                <a:lnTo>
                  <a:pt x="3248091" y="4704418"/>
                </a:lnTo>
                <a:lnTo>
                  <a:pt x="1337886" y="4704418"/>
                </a:lnTo>
                <a:cubicBezTo>
                  <a:pt x="599412" y="4704418"/>
                  <a:pt x="0" y="4105181"/>
                  <a:pt x="0" y="3366919"/>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10" name="Picture 9">
            <a:extLst>
              <a:ext uri="{FF2B5EF4-FFF2-40B4-BE49-F238E27FC236}">
                <a16:creationId xmlns:a16="http://schemas.microsoft.com/office/drawing/2014/main" id="{49D5D8A3-A727-188D-F460-1B7D421414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207" y="696491"/>
            <a:ext cx="3347109" cy="1980629"/>
          </a:xfrm>
          <a:prstGeom prst="rect">
            <a:avLst/>
          </a:prstGeom>
        </p:spPr>
      </p:pic>
      <p:pic>
        <p:nvPicPr>
          <p:cNvPr id="11" name="Picture 10" descr="Co-funded by the European Union logo in png for web usage">
            <a:extLst>
              <a:ext uri="{FF2B5EF4-FFF2-40B4-BE49-F238E27FC236}">
                <a16:creationId xmlns:a16="http://schemas.microsoft.com/office/drawing/2014/main" id="{A3226830-302F-FC02-E0D0-B6CB9EE6589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09983" y="6135329"/>
            <a:ext cx="2160286" cy="451290"/>
          </a:xfrm>
          <a:prstGeom prst="rect">
            <a:avLst/>
          </a:prstGeom>
          <a:noFill/>
          <a:ln>
            <a:noFill/>
          </a:ln>
        </p:spPr>
      </p:pic>
    </p:spTree>
    <p:extLst>
      <p:ext uri="{BB962C8B-B14F-4D97-AF65-F5344CB8AC3E}">
        <p14:creationId xmlns:p14="http://schemas.microsoft.com/office/powerpoint/2010/main" val="3614292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over 02">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87F24B20-27F3-C930-6EBF-80078E1382DA}"/>
              </a:ext>
            </a:extLst>
          </p:cNvPr>
          <p:cNvSpPr/>
          <p:nvPr userDrawn="1"/>
        </p:nvSpPr>
        <p:spPr>
          <a:xfrm>
            <a:off x="6260333" y="-32375"/>
            <a:ext cx="4901408" cy="405101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dirty="0">
              <a:latin typeface="Calibri" panose="020F0502020204030204" pitchFamily="34" charset="0"/>
            </a:endParaRPr>
          </a:p>
        </p:txBody>
      </p:sp>
      <p:sp>
        <p:nvSpPr>
          <p:cNvPr id="19" name="Freeform 18">
            <a:extLst>
              <a:ext uri="{FF2B5EF4-FFF2-40B4-BE49-F238E27FC236}">
                <a16:creationId xmlns:a16="http://schemas.microsoft.com/office/drawing/2014/main" id="{A2F0C3ED-C712-B4F8-97F1-08D27DB642AE}"/>
              </a:ext>
            </a:extLst>
          </p:cNvPr>
          <p:cNvSpPr/>
          <p:nvPr userDrawn="1"/>
        </p:nvSpPr>
        <p:spPr>
          <a:xfrm rot="10800000" flipH="1">
            <a:off x="7282924" y="5485734"/>
            <a:ext cx="4909076" cy="727928"/>
          </a:xfrm>
          <a:custGeom>
            <a:avLst/>
            <a:gdLst>
              <a:gd name="connsiteX0" fmla="*/ 4909076 w 4909076"/>
              <a:gd name="connsiteY0" fmla="*/ 727928 h 727928"/>
              <a:gd name="connsiteX1" fmla="*/ 393787 w 4909076"/>
              <a:gd name="connsiteY1" fmla="*/ 727928 h 727928"/>
              <a:gd name="connsiteX2" fmla="*/ 0 w 4909076"/>
              <a:gd name="connsiteY2" fmla="*/ 334050 h 727928"/>
              <a:gd name="connsiteX3" fmla="*/ 0 w 4909076"/>
              <a:gd name="connsiteY3" fmla="*/ 0 h 727928"/>
              <a:gd name="connsiteX4" fmla="*/ 4909076 w 4909076"/>
              <a:gd name="connsiteY4" fmla="*/ 0 h 727928"/>
              <a:gd name="connsiteX5" fmla="*/ 4909076 w 4909076"/>
              <a:gd name="connsiteY5"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076" h="727928">
                <a:moveTo>
                  <a:pt x="4909076" y="727928"/>
                </a:moveTo>
                <a:lnTo>
                  <a:pt x="393787" y="727928"/>
                </a:lnTo>
                <a:cubicBezTo>
                  <a:pt x="176954" y="727928"/>
                  <a:pt x="0" y="550932"/>
                  <a:pt x="0" y="334050"/>
                </a:cubicBezTo>
                <a:lnTo>
                  <a:pt x="0" y="0"/>
                </a:lnTo>
                <a:lnTo>
                  <a:pt x="4909076" y="0"/>
                </a:lnTo>
                <a:lnTo>
                  <a:pt x="4909076" y="727928"/>
                </a:lnTo>
                <a:close/>
              </a:path>
            </a:pathLst>
          </a:custGeom>
          <a:solidFill>
            <a:srgbClr val="75B543"/>
          </a:solidFill>
          <a:ln w="24491" cap="flat">
            <a:noFill/>
            <a:prstDash val="solid"/>
            <a:miter/>
          </a:ln>
        </p:spPr>
        <p:txBody>
          <a:bodyPr wrap="square" rtlCol="0" anchor="ctr">
            <a:noAutofit/>
          </a:bodyPr>
          <a:lstStyle/>
          <a:p>
            <a:endParaRPr lang="en-US" dirty="0"/>
          </a:p>
        </p:txBody>
      </p:sp>
      <p:sp>
        <p:nvSpPr>
          <p:cNvPr id="17" name="Freeform 16">
            <a:extLst>
              <a:ext uri="{FF2B5EF4-FFF2-40B4-BE49-F238E27FC236}">
                <a16:creationId xmlns:a16="http://schemas.microsoft.com/office/drawing/2014/main" id="{F52700CA-E4F7-3E7D-FC66-CC211B62C8FD}"/>
              </a:ext>
            </a:extLst>
          </p:cNvPr>
          <p:cNvSpPr>
            <a:spLocks noGrp="1"/>
          </p:cNvSpPr>
          <p:nvPr>
            <p:ph type="pic" sz="quarter" idx="44"/>
          </p:nvPr>
        </p:nvSpPr>
        <p:spPr>
          <a:xfrm>
            <a:off x="390204" y="2374115"/>
            <a:ext cx="11310186" cy="3596400"/>
          </a:xfrm>
          <a:custGeom>
            <a:avLst/>
            <a:gdLst>
              <a:gd name="connsiteX0" fmla="*/ 575505 w 11310186"/>
              <a:gd name="connsiteY0" fmla="*/ 0 h 3596400"/>
              <a:gd name="connsiteX1" fmla="*/ 2972430 w 11310186"/>
              <a:gd name="connsiteY1" fmla="*/ 0 h 3596400"/>
              <a:gd name="connsiteX2" fmla="*/ 2972430 w 11310186"/>
              <a:gd name="connsiteY2" fmla="*/ 7143 h 3596400"/>
              <a:gd name="connsiteX3" fmla="*/ 3181916 w 11310186"/>
              <a:gd name="connsiteY3" fmla="*/ 0 h 3596400"/>
              <a:gd name="connsiteX4" fmla="*/ 5870129 w 11310186"/>
              <a:gd name="connsiteY4" fmla="*/ 0 h 3596400"/>
              <a:gd name="connsiteX5" fmla="*/ 5870129 w 11310186"/>
              <a:gd name="connsiteY5" fmla="*/ 492797 h 3596400"/>
              <a:gd name="connsiteX6" fmla="*/ 7121650 w 11310186"/>
              <a:gd name="connsiteY6" fmla="*/ 1644531 h 3596400"/>
              <a:gd name="connsiteX7" fmla="*/ 10771537 w 11310186"/>
              <a:gd name="connsiteY7" fmla="*/ 1644531 h 3596400"/>
              <a:gd name="connsiteX8" fmla="*/ 10771537 w 11310186"/>
              <a:gd name="connsiteY8" fmla="*/ 0 h 3596400"/>
              <a:gd name="connsiteX9" fmla="*/ 10872659 w 11310186"/>
              <a:gd name="connsiteY9" fmla="*/ 0 h 3596400"/>
              <a:gd name="connsiteX10" fmla="*/ 11310186 w 11310186"/>
              <a:gd name="connsiteY10" fmla="*/ 0 h 3596400"/>
              <a:gd name="connsiteX11" fmla="*/ 11310186 w 11310186"/>
              <a:gd name="connsiteY11" fmla="*/ 2678099 h 3596400"/>
              <a:gd name="connsiteX12" fmla="*/ 11243738 w 11310186"/>
              <a:gd name="connsiteY12" fmla="*/ 3035422 h 3596400"/>
              <a:gd name="connsiteX13" fmla="*/ 11205660 w 11310186"/>
              <a:gd name="connsiteY13" fmla="*/ 3111619 h 3596400"/>
              <a:gd name="connsiteX14" fmla="*/ 7286507 w 11310186"/>
              <a:gd name="connsiteY14" fmla="*/ 3111619 h 3596400"/>
              <a:gd name="connsiteX15" fmla="*/ 6892720 w 11310186"/>
              <a:gd name="connsiteY15" fmla="*/ 3505497 h 3596400"/>
              <a:gd name="connsiteX16" fmla="*/ 6892720 w 11310186"/>
              <a:gd name="connsiteY16" fmla="*/ 3596400 h 3596400"/>
              <a:gd name="connsiteX17" fmla="*/ 2127347 w 11310186"/>
              <a:gd name="connsiteY17" fmla="*/ 3596400 h 3596400"/>
              <a:gd name="connsiteX18" fmla="*/ 1335360 w 11310186"/>
              <a:gd name="connsiteY18" fmla="*/ 3596400 h 3596400"/>
              <a:gd name="connsiteX19" fmla="*/ 0 w 11310186"/>
              <a:gd name="connsiteY19" fmla="*/ 3596400 h 3596400"/>
              <a:gd name="connsiteX20" fmla="*/ 0 w 11310186"/>
              <a:gd name="connsiteY20" fmla="*/ 625366 h 3596400"/>
              <a:gd name="connsiteX21" fmla="*/ 575505 w 11310186"/>
              <a:gd name="connsiteY21" fmla="*/ 0 h 359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10186" h="3596400">
                <a:moveTo>
                  <a:pt x="575505" y="0"/>
                </a:moveTo>
                <a:lnTo>
                  <a:pt x="2972430" y="0"/>
                </a:lnTo>
                <a:lnTo>
                  <a:pt x="2972430" y="7143"/>
                </a:lnTo>
                <a:lnTo>
                  <a:pt x="3181916" y="0"/>
                </a:lnTo>
                <a:lnTo>
                  <a:pt x="5870129" y="0"/>
                </a:lnTo>
                <a:lnTo>
                  <a:pt x="5870129" y="492797"/>
                </a:lnTo>
                <a:cubicBezTo>
                  <a:pt x="5870129" y="1128521"/>
                  <a:pt x="6430846" y="1644531"/>
                  <a:pt x="7121650" y="1644531"/>
                </a:cubicBezTo>
                <a:lnTo>
                  <a:pt x="10771537" y="1644531"/>
                </a:lnTo>
                <a:lnTo>
                  <a:pt x="10771537" y="0"/>
                </a:lnTo>
                <a:lnTo>
                  <a:pt x="10872659" y="0"/>
                </a:lnTo>
                <a:lnTo>
                  <a:pt x="11310186" y="0"/>
                </a:lnTo>
                <a:lnTo>
                  <a:pt x="11310186" y="2678099"/>
                </a:lnTo>
                <a:cubicBezTo>
                  <a:pt x="11310186" y="2804818"/>
                  <a:pt x="11286522" y="2925572"/>
                  <a:pt x="11243738" y="3035422"/>
                </a:cubicBezTo>
                <a:lnTo>
                  <a:pt x="11205660" y="3111619"/>
                </a:lnTo>
                <a:lnTo>
                  <a:pt x="7286507" y="3111619"/>
                </a:lnTo>
                <a:cubicBezTo>
                  <a:pt x="7069674" y="3111619"/>
                  <a:pt x="6892720" y="3288615"/>
                  <a:pt x="6892720" y="3505497"/>
                </a:cubicBezTo>
                <a:lnTo>
                  <a:pt x="6892720" y="3596400"/>
                </a:lnTo>
                <a:lnTo>
                  <a:pt x="2127347" y="3596400"/>
                </a:lnTo>
                <a:lnTo>
                  <a:pt x="1335360" y="3596400"/>
                </a:lnTo>
                <a:lnTo>
                  <a:pt x="0" y="3596400"/>
                </a:lnTo>
                <a:lnTo>
                  <a:pt x="0" y="625366"/>
                </a:lnTo>
                <a:cubicBezTo>
                  <a:pt x="0" y="279768"/>
                  <a:pt x="257463" y="0"/>
                  <a:pt x="575505" y="0"/>
                </a:cubicBezTo>
                <a:close/>
              </a:path>
            </a:pathLst>
          </a:custGeom>
          <a:solidFill>
            <a:schemeClr val="bg1">
              <a:lumMod val="85000"/>
            </a:schemeClr>
          </a:solidFill>
          <a:ln>
            <a:noFill/>
          </a:ln>
        </p:spPr>
        <p:txBody>
          <a:bodyPr wrap="square">
            <a:noAutofit/>
          </a:bodyPr>
          <a:lstStyle>
            <a:lvl1pPr marL="0" indent="0" algn="ctr">
              <a:buNone/>
              <a:defRPr sz="800" b="0" i="0">
                <a:latin typeface="Calibri" panose="020F0502020204030204" pitchFamily="34" charset="0"/>
                <a:cs typeface="Calibri" panose="020F0502020204030204" pitchFamily="34" charset="0"/>
              </a:defRPr>
            </a:lvl1pPr>
          </a:lstStyle>
          <a:p>
            <a:endParaRPr lang="en-US" dirty="0"/>
          </a:p>
        </p:txBody>
      </p:sp>
      <p:sp>
        <p:nvSpPr>
          <p:cNvPr id="92" name="Text Placeholder 32">
            <a:extLst>
              <a:ext uri="{FF2B5EF4-FFF2-40B4-BE49-F238E27FC236}">
                <a16:creationId xmlns:a16="http://schemas.microsoft.com/office/drawing/2014/main" id="{796659B7-D8C6-258B-5F50-85FA9A731B6F}"/>
              </a:ext>
            </a:extLst>
          </p:cNvPr>
          <p:cNvSpPr>
            <a:spLocks noGrp="1"/>
          </p:cNvSpPr>
          <p:nvPr>
            <p:ph type="body" sz="quarter" idx="16" hasCustomPrompt="1"/>
          </p:nvPr>
        </p:nvSpPr>
        <p:spPr>
          <a:xfrm>
            <a:off x="6735120" y="1470208"/>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Heading</a:t>
            </a:r>
            <a:endParaRPr lang="en-US" dirty="0"/>
          </a:p>
        </p:txBody>
      </p:sp>
      <p:sp>
        <p:nvSpPr>
          <p:cNvPr id="93" name="Text Placeholder 32">
            <a:extLst>
              <a:ext uri="{FF2B5EF4-FFF2-40B4-BE49-F238E27FC236}">
                <a16:creationId xmlns:a16="http://schemas.microsoft.com/office/drawing/2014/main" id="{2B8E39D8-9240-EB01-F289-85E564D36CEC}"/>
              </a:ext>
            </a:extLst>
          </p:cNvPr>
          <p:cNvSpPr>
            <a:spLocks noGrp="1"/>
          </p:cNvSpPr>
          <p:nvPr>
            <p:ph type="body" sz="quarter" idx="19" hasCustomPrompt="1"/>
          </p:nvPr>
        </p:nvSpPr>
        <p:spPr>
          <a:xfrm>
            <a:off x="6777245" y="779745"/>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95" name="Text Placeholder 23">
            <a:extLst>
              <a:ext uri="{FF2B5EF4-FFF2-40B4-BE49-F238E27FC236}">
                <a16:creationId xmlns:a16="http://schemas.microsoft.com/office/drawing/2014/main" id="{ADEE89C0-E435-54DF-F1CB-EB484C872C76}"/>
              </a:ext>
            </a:extLst>
          </p:cNvPr>
          <p:cNvSpPr>
            <a:spLocks noGrp="1"/>
          </p:cNvSpPr>
          <p:nvPr>
            <p:ph type="body" sz="quarter" idx="21" hasCustomPrompt="1"/>
          </p:nvPr>
        </p:nvSpPr>
        <p:spPr>
          <a:xfrm>
            <a:off x="7934454" y="5510204"/>
            <a:ext cx="3380117"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err="1"/>
              <a:t>www.website.eu</a:t>
            </a:r>
            <a:endParaRPr lang="en-US" dirty="0"/>
          </a:p>
        </p:txBody>
      </p:sp>
      <p:pic>
        <p:nvPicPr>
          <p:cNvPr id="2" name="Picture 1" descr="Co-funded by the European Union logo in png for web usage">
            <a:extLst>
              <a:ext uri="{FF2B5EF4-FFF2-40B4-BE49-F238E27FC236}">
                <a16:creationId xmlns:a16="http://schemas.microsoft.com/office/drawing/2014/main" id="{6ADCAE0E-5468-92AD-4084-0F343E8FF1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209" y="6150077"/>
            <a:ext cx="2160286" cy="451290"/>
          </a:xfrm>
          <a:prstGeom prst="rect">
            <a:avLst/>
          </a:prstGeom>
          <a:noFill/>
          <a:ln>
            <a:noFill/>
          </a:ln>
        </p:spPr>
      </p:pic>
      <p:pic>
        <p:nvPicPr>
          <p:cNvPr id="3" name="Picture 2">
            <a:extLst>
              <a:ext uri="{FF2B5EF4-FFF2-40B4-BE49-F238E27FC236}">
                <a16:creationId xmlns:a16="http://schemas.microsoft.com/office/drawing/2014/main" id="{81D98BED-30A0-4DF7-B941-1972214A60D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1433" y="165549"/>
            <a:ext cx="3347109" cy="1980629"/>
          </a:xfrm>
          <a:prstGeom prst="rect">
            <a:avLst/>
          </a:prstGeom>
        </p:spPr>
      </p:pic>
    </p:spTree>
    <p:extLst>
      <p:ext uri="{BB962C8B-B14F-4D97-AF65-F5344CB8AC3E}">
        <p14:creationId xmlns:p14="http://schemas.microsoft.com/office/powerpoint/2010/main" val="67381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3" y="345125"/>
            <a:ext cx="4531758" cy="79934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75B54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BBA498B-B540-51D1-56B6-CB6C262A4F1B}"/>
              </a:ext>
            </a:extLst>
          </p:cNvPr>
          <p:cNvSpPr/>
          <p:nvPr userDrawn="1"/>
        </p:nvSpPr>
        <p:spPr>
          <a:xfrm>
            <a:off x="2835313" y="6114512"/>
            <a:ext cx="3855419" cy="504177"/>
          </a:xfrm>
          <a:prstGeom prst="rect">
            <a:avLst/>
          </a:prstGeom>
        </p:spPr>
        <p:txBody>
          <a:bodyPr wrap="square">
            <a:spAutoFit/>
          </a:bodyPr>
          <a:lstStyle/>
          <a:p>
            <a:pPr marL="0" marR="0" indent="0" algn="just" defTabSz="181904" rtl="0" eaLnBrk="1" fontAlgn="auto" latinLnBrk="0" hangingPunct="0">
              <a:lnSpc>
                <a:spcPts val="760"/>
              </a:lnSpc>
              <a:spcBef>
                <a:spcPts val="0"/>
              </a:spcBef>
              <a:spcAft>
                <a:spcPts val="0"/>
              </a:spcAft>
              <a:buClrTx/>
              <a:buSzTx/>
              <a:buFontTx/>
              <a:buNone/>
              <a:tabLst/>
              <a:defRPr/>
            </a:pPr>
            <a:r>
              <a:rPr lang="en-US" sz="800" b="0" i="0" dirty="0">
                <a:solidFill>
                  <a:srgbClr val="595959"/>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[name of the granting authority]. Neither the European Union nor the granting authority can be held responsible for them</a:t>
            </a:r>
          </a:p>
        </p:txBody>
      </p:sp>
      <p:pic>
        <p:nvPicPr>
          <p:cNvPr id="4" name="Picture 3" descr="Co-funded by the European Union logo in png for web usage">
            <a:extLst>
              <a:ext uri="{FF2B5EF4-FFF2-40B4-BE49-F238E27FC236}">
                <a16:creationId xmlns:a16="http://schemas.microsoft.com/office/drawing/2014/main" id="{7D078271-028A-08C6-3F5A-014FCDCDC9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9983" y="6135329"/>
            <a:ext cx="2160286" cy="451290"/>
          </a:xfrm>
          <a:prstGeom prst="rect">
            <a:avLst/>
          </a:prstGeom>
          <a:noFill/>
          <a:ln>
            <a:noFill/>
          </a:ln>
        </p:spPr>
      </p:pic>
    </p:spTree>
    <p:extLst>
      <p:ext uri="{BB962C8B-B14F-4D97-AF65-F5344CB8AC3E}">
        <p14:creationId xmlns:p14="http://schemas.microsoft.com/office/powerpoint/2010/main" val="871871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9117983E-5A1D-D58C-2E50-99632595F5CF}"/>
              </a:ext>
            </a:extLst>
          </p:cNvPr>
          <p:cNvSpPr/>
          <p:nvPr userDrawn="1"/>
        </p:nvSpPr>
        <p:spPr>
          <a:xfrm rot="16200000" flipH="1">
            <a:off x="6093489" y="-596629"/>
            <a:ext cx="5103775" cy="7046979"/>
          </a:xfrm>
          <a:custGeom>
            <a:avLst/>
            <a:gdLst>
              <a:gd name="connsiteX0" fmla="*/ 0 w 5103775"/>
              <a:gd name="connsiteY0" fmla="*/ 0 h 7046979"/>
              <a:gd name="connsiteX1" fmla="*/ 0 w 5103775"/>
              <a:gd name="connsiteY1" fmla="*/ 1328928 h 7046979"/>
              <a:gd name="connsiteX2" fmla="*/ 0 w 5103775"/>
              <a:gd name="connsiteY2" fmla="*/ 4535643 h 7046979"/>
              <a:gd name="connsiteX3" fmla="*/ 0 w 5103775"/>
              <a:gd name="connsiteY3" fmla="*/ 5864571 h 7046979"/>
              <a:gd name="connsiteX4" fmla="*/ 1069492 w 5103775"/>
              <a:gd name="connsiteY4" fmla="*/ 7046979 h 7046979"/>
              <a:gd name="connsiteX5" fmla="*/ 1509281 w 5103775"/>
              <a:gd name="connsiteY5" fmla="*/ 7046979 h 7046979"/>
              <a:gd name="connsiteX6" fmla="*/ 4663986 w 5103775"/>
              <a:gd name="connsiteY6" fmla="*/ 7046979 h 7046979"/>
              <a:gd name="connsiteX7" fmla="*/ 5103775 w 5103775"/>
              <a:gd name="connsiteY7" fmla="*/ 7046979 h 7046979"/>
              <a:gd name="connsiteX8" fmla="*/ 5103775 w 5103775"/>
              <a:gd name="connsiteY8" fmla="*/ 5718051 h 7046979"/>
              <a:gd name="connsiteX9" fmla="*/ 5103775 w 5103775"/>
              <a:gd name="connsiteY9" fmla="*/ 1892419 h 7046979"/>
              <a:gd name="connsiteX10" fmla="*/ 5103775 w 5103775"/>
              <a:gd name="connsiteY10" fmla="*/ 563491 h 7046979"/>
              <a:gd name="connsiteX11" fmla="*/ 4594096 w 5103775"/>
              <a:gd name="connsiteY11" fmla="*/ 0 h 7046979"/>
              <a:gd name="connsiteX12" fmla="*/ 4154306 w 5103775"/>
              <a:gd name="connsiteY12" fmla="*/ 0 h 7046979"/>
              <a:gd name="connsiteX13" fmla="*/ 439789 w 5103775"/>
              <a:gd name="connsiteY13" fmla="*/ 0 h 704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03775" h="7046979">
                <a:moveTo>
                  <a:pt x="0" y="0"/>
                </a:moveTo>
                <a:lnTo>
                  <a:pt x="0" y="1328928"/>
                </a:lnTo>
                <a:lnTo>
                  <a:pt x="0" y="4535643"/>
                </a:lnTo>
                <a:lnTo>
                  <a:pt x="0" y="5864571"/>
                </a:lnTo>
                <a:cubicBezTo>
                  <a:pt x="0" y="6516743"/>
                  <a:pt x="479601" y="7046979"/>
                  <a:pt x="1069492" y="7046979"/>
                </a:cubicBezTo>
                <a:lnTo>
                  <a:pt x="1509281" y="7046979"/>
                </a:lnTo>
                <a:lnTo>
                  <a:pt x="4663986" y="7046979"/>
                </a:lnTo>
                <a:lnTo>
                  <a:pt x="5103775" y="7046979"/>
                </a:lnTo>
                <a:lnTo>
                  <a:pt x="5103775" y="5718051"/>
                </a:lnTo>
                <a:lnTo>
                  <a:pt x="5103775" y="1892419"/>
                </a:lnTo>
                <a:lnTo>
                  <a:pt x="5103775" y="563491"/>
                </a:lnTo>
                <a:cubicBezTo>
                  <a:pt x="5103775" y="251262"/>
                  <a:pt x="4874837" y="0"/>
                  <a:pt x="4594096" y="0"/>
                </a:cubicBezTo>
                <a:lnTo>
                  <a:pt x="4154306" y="0"/>
                </a:lnTo>
                <a:lnTo>
                  <a:pt x="439789" y="0"/>
                </a:lnTo>
                <a:close/>
              </a:path>
            </a:pathLst>
          </a:custGeom>
          <a:solidFill>
            <a:srgbClr val="2C6756"/>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7332000" y="2026129"/>
            <a:ext cx="48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75B543"/>
          </a:solidFill>
          <a:ln w="24491" cap="flat">
            <a:solidFill>
              <a:srgbClr val="75B54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7321888" y="2434188"/>
            <a:ext cx="4846976" cy="2942484"/>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7213582" y="1028198"/>
            <a:ext cx="2066906" cy="583200"/>
          </a:xfrm>
          <a:prstGeom prst="rect">
            <a:avLst/>
          </a:prstGeom>
        </p:spPr>
        <p:txBody>
          <a:bodyPr>
            <a:noAutofit/>
          </a:bodyPr>
          <a:lstStyle>
            <a:lvl1pPr marL="0" indent="0" algn="l">
              <a:buNone/>
              <a:defRPr sz="9000" b="1" i="0">
                <a:solidFill>
                  <a:srgbClr val="75B543"/>
                </a:solidFill>
                <a:latin typeface="+mn-lt"/>
              </a:defRPr>
            </a:lvl1pPr>
          </a:lstStyle>
          <a:p>
            <a:pPr lvl="0"/>
            <a:r>
              <a:rPr lang="en-US" dirty="0"/>
              <a:t>01</a:t>
            </a:r>
          </a:p>
        </p:txBody>
      </p:sp>
      <p:grpSp>
        <p:nvGrpSpPr>
          <p:cNvPr id="4" name="Group 3">
            <a:extLst>
              <a:ext uri="{FF2B5EF4-FFF2-40B4-BE49-F238E27FC236}">
                <a16:creationId xmlns:a16="http://schemas.microsoft.com/office/drawing/2014/main" id="{82DF02D2-A545-F29E-D384-F1867B784C5A}"/>
              </a:ext>
            </a:extLst>
          </p:cNvPr>
          <p:cNvGrpSpPr/>
          <p:nvPr userDrawn="1"/>
        </p:nvGrpSpPr>
        <p:grpSpPr>
          <a:xfrm>
            <a:off x="4998212" y="384048"/>
            <a:ext cx="1720828" cy="3994335"/>
            <a:chOff x="4413794" y="4725223"/>
            <a:chExt cx="421607" cy="978622"/>
          </a:xfrm>
          <a:solidFill>
            <a:schemeClr val="bg1">
              <a:alpha val="18000"/>
            </a:schemeClr>
          </a:solidFill>
        </p:grpSpPr>
        <p:grpSp>
          <p:nvGrpSpPr>
            <p:cNvPr id="5" name="Graphic 2">
              <a:extLst>
                <a:ext uri="{FF2B5EF4-FFF2-40B4-BE49-F238E27FC236}">
                  <a16:creationId xmlns:a16="http://schemas.microsoft.com/office/drawing/2014/main" id="{DC7432D2-CAA4-A009-D248-5356A0C7C158}"/>
                </a:ext>
              </a:extLst>
            </p:cNvPr>
            <p:cNvGrpSpPr/>
            <p:nvPr/>
          </p:nvGrpSpPr>
          <p:grpSpPr>
            <a:xfrm>
              <a:off x="4413794" y="4757590"/>
              <a:ext cx="421607" cy="535957"/>
              <a:chOff x="4413794" y="4757590"/>
              <a:chExt cx="421607" cy="535957"/>
            </a:xfrm>
            <a:grpFill/>
          </p:grpSpPr>
          <p:sp>
            <p:nvSpPr>
              <p:cNvPr id="15" name="Freeform 14">
                <a:extLst>
                  <a:ext uri="{FF2B5EF4-FFF2-40B4-BE49-F238E27FC236}">
                    <a16:creationId xmlns:a16="http://schemas.microsoft.com/office/drawing/2014/main" id="{4BB4D8FF-9CBC-03A2-F4D8-A0F062D1815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5403927-05C9-DC2E-9906-293C6DF4E83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0A02741E-6863-44C6-93A8-47B749C55D9C}"/>
                </a:ext>
              </a:extLst>
            </p:cNvPr>
            <p:cNvGrpSpPr/>
            <p:nvPr/>
          </p:nvGrpSpPr>
          <p:grpSpPr>
            <a:xfrm>
              <a:off x="4539076" y="4725223"/>
              <a:ext cx="126381" cy="222760"/>
              <a:chOff x="4539076" y="4725223"/>
              <a:chExt cx="126381" cy="222760"/>
            </a:xfrm>
            <a:grpFill/>
          </p:grpSpPr>
          <p:sp>
            <p:nvSpPr>
              <p:cNvPr id="11" name="Freeform 10">
                <a:extLst>
                  <a:ext uri="{FF2B5EF4-FFF2-40B4-BE49-F238E27FC236}">
                    <a16:creationId xmlns:a16="http://schemas.microsoft.com/office/drawing/2014/main" id="{38489AE9-FC2A-AEF2-1ABA-BCFE170EE38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C8DEFF9-4E11-DC88-54CB-5F374D56A08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F91D8BC-F388-12C5-5A47-C7C40646B127}"/>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CF48B7F-3859-D318-13A5-662532A150DF}"/>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1F1560F3-7FB6-9C5C-7075-E05682FDF0F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250EFE-484A-550F-3225-355BB5C185BB}"/>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19" name="Picture Placeholder 11">
            <a:extLst>
              <a:ext uri="{FF2B5EF4-FFF2-40B4-BE49-F238E27FC236}">
                <a16:creationId xmlns:a16="http://schemas.microsoft.com/office/drawing/2014/main" id="{6D1C3571-B1D9-D66D-6172-6B26E34CB69D}"/>
              </a:ext>
            </a:extLst>
          </p:cNvPr>
          <p:cNvSpPr>
            <a:spLocks noGrp="1"/>
          </p:cNvSpPr>
          <p:nvPr>
            <p:ph type="pic" sz="quarter" idx="43"/>
          </p:nvPr>
        </p:nvSpPr>
        <p:spPr>
          <a:xfrm flipH="1">
            <a:off x="0" y="1878014"/>
            <a:ext cx="6609125" cy="4669090"/>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898286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Qutoe 01">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2C6756"/>
          </a:solidFill>
          <a:ln w="3060" cap="flat">
            <a:noFill/>
            <a:prstDash val="solid"/>
            <a:miter/>
          </a:ln>
        </p:spPr>
        <p:txBody>
          <a:bodyPr rtlCol="0" anchor="ctr"/>
          <a:lstStyle/>
          <a:p>
            <a:endParaRPr lang="en-US"/>
          </a:p>
        </p:txBody>
      </p:sp>
      <p:sp>
        <p:nvSpPr>
          <p:cNvPr id="29" name="Picture Placeholder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6" name="Text Placeholder 23">
            <a:extLst>
              <a:ext uri="{FF2B5EF4-FFF2-40B4-BE49-F238E27FC236}">
                <a16:creationId xmlns:a16="http://schemas.microsoft.com/office/drawing/2014/main" id="{8856CC06-AA5E-60D0-885F-F6A6306A42B8}"/>
              </a:ext>
            </a:extLst>
          </p:cNvPr>
          <p:cNvSpPr>
            <a:spLocks noGrp="1"/>
          </p:cNvSpPr>
          <p:nvPr>
            <p:ph type="body" sz="quarter" idx="13" hasCustomPrompt="1"/>
          </p:nvPr>
        </p:nvSpPr>
        <p:spPr>
          <a:xfrm>
            <a:off x="521076" y="1552204"/>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7" name="Text Placeholder 23">
            <a:extLst>
              <a:ext uri="{FF2B5EF4-FFF2-40B4-BE49-F238E27FC236}">
                <a16:creationId xmlns:a16="http://schemas.microsoft.com/office/drawing/2014/main" id="{3AA70FBA-79D2-C07D-0D32-ED6E69378CA0}"/>
              </a:ext>
            </a:extLst>
          </p:cNvPr>
          <p:cNvSpPr>
            <a:spLocks noGrp="1"/>
          </p:cNvSpPr>
          <p:nvPr>
            <p:ph type="body" sz="quarter" idx="43" hasCustomPrompt="1"/>
          </p:nvPr>
        </p:nvSpPr>
        <p:spPr>
          <a:xfrm>
            <a:off x="521076" y="4401170"/>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72454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toe 02">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7C01628B-ED43-222A-7FB6-2D514DC803AC}"/>
              </a:ext>
            </a:extLst>
          </p:cNvPr>
          <p:cNvSpPr/>
          <p:nvPr userDrawn="1"/>
        </p:nvSpPr>
        <p:spPr>
          <a:xfrm>
            <a:off x="0" y="178250"/>
            <a:ext cx="4648200" cy="6501501"/>
          </a:xfrm>
          <a:custGeom>
            <a:avLst/>
            <a:gdLst>
              <a:gd name="connsiteX0" fmla="*/ 1397450 w 4648200"/>
              <a:gd name="connsiteY0" fmla="*/ 0 h 6501501"/>
              <a:gd name="connsiteX1" fmla="*/ 4648200 w 4648200"/>
              <a:gd name="connsiteY1" fmla="*/ 3250751 h 6501501"/>
              <a:gd name="connsiteX2" fmla="*/ 1397450 w 4648200"/>
              <a:gd name="connsiteY2" fmla="*/ 6501501 h 6501501"/>
              <a:gd name="connsiteX3" fmla="*/ 205481 w 4648200"/>
              <a:gd name="connsiteY3" fmla="*/ 6276018 h 6501501"/>
              <a:gd name="connsiteX4" fmla="*/ 0 w 4648200"/>
              <a:gd name="connsiteY4" fmla="*/ 6186141 h 6501501"/>
              <a:gd name="connsiteX5" fmla="*/ 0 w 4648200"/>
              <a:gd name="connsiteY5" fmla="*/ 315361 h 6501501"/>
              <a:gd name="connsiteX6" fmla="*/ 205481 w 4648200"/>
              <a:gd name="connsiteY6" fmla="*/ 225483 h 6501501"/>
              <a:gd name="connsiteX7" fmla="*/ 1397450 w 4648200"/>
              <a:gd name="connsiteY7" fmla="*/ 0 h 650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8200" h="6501501">
                <a:moveTo>
                  <a:pt x="1397450" y="0"/>
                </a:moveTo>
                <a:cubicBezTo>
                  <a:pt x="3192789" y="0"/>
                  <a:pt x="4648200" y="1455411"/>
                  <a:pt x="4648200" y="3250751"/>
                </a:cubicBezTo>
                <a:cubicBezTo>
                  <a:pt x="4648200" y="5046090"/>
                  <a:pt x="3192789" y="6501501"/>
                  <a:pt x="1397450" y="6501501"/>
                </a:cubicBezTo>
                <a:cubicBezTo>
                  <a:pt x="976667" y="6501501"/>
                  <a:pt x="574557" y="6421553"/>
                  <a:pt x="205481" y="6276018"/>
                </a:cubicBezTo>
                <a:lnTo>
                  <a:pt x="0" y="6186141"/>
                </a:lnTo>
                <a:lnTo>
                  <a:pt x="0" y="315361"/>
                </a:lnTo>
                <a:lnTo>
                  <a:pt x="205481" y="225483"/>
                </a:lnTo>
                <a:cubicBezTo>
                  <a:pt x="574557" y="79948"/>
                  <a:pt x="976667" y="0"/>
                  <a:pt x="1397450" y="0"/>
                </a:cubicBezTo>
                <a:close/>
              </a:path>
            </a:pathLst>
          </a:cu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19">
            <a:extLst>
              <a:ext uri="{FF2B5EF4-FFF2-40B4-BE49-F238E27FC236}">
                <a16:creationId xmlns:a16="http://schemas.microsoft.com/office/drawing/2014/main" id="{104E34E3-DA4E-EDD3-87F8-C886A946830B}"/>
              </a:ext>
            </a:extLst>
          </p:cNvPr>
          <p:cNvSpPr>
            <a:spLocks noGrp="1"/>
          </p:cNvSpPr>
          <p:nvPr>
            <p:ph type="pic" sz="quarter" idx="44"/>
          </p:nvPr>
        </p:nvSpPr>
        <p:spPr>
          <a:xfrm>
            <a:off x="2621740" y="418686"/>
            <a:ext cx="9189260" cy="6020628"/>
          </a:xfrm>
          <a:custGeom>
            <a:avLst/>
            <a:gdLst>
              <a:gd name="connsiteX0" fmla="*/ 0 w 9189260"/>
              <a:gd name="connsiteY0" fmla="*/ 0 h 6020628"/>
              <a:gd name="connsiteX1" fmla="*/ 2483660 w 9189260"/>
              <a:gd name="connsiteY1" fmla="*/ 0 h 6020628"/>
              <a:gd name="connsiteX2" fmla="*/ 3298846 w 9189260"/>
              <a:gd name="connsiteY2" fmla="*/ 0 h 6020628"/>
              <a:gd name="connsiteX3" fmla="*/ 8023246 w 9189260"/>
              <a:gd name="connsiteY3" fmla="*/ 0 h 6020628"/>
              <a:gd name="connsiteX4" fmla="*/ 9189260 w 9189260"/>
              <a:gd name="connsiteY4" fmla="*/ 1165679 h 6020628"/>
              <a:gd name="connsiteX5" fmla="*/ 9189260 w 9189260"/>
              <a:gd name="connsiteY5" fmla="*/ 6020628 h 6020628"/>
              <a:gd name="connsiteX6" fmla="*/ 4464860 w 9189260"/>
              <a:gd name="connsiteY6" fmla="*/ 6020628 h 6020628"/>
              <a:gd name="connsiteX7" fmla="*/ 4195861 w 9189260"/>
              <a:gd name="connsiteY7" fmla="*/ 6020628 h 6020628"/>
              <a:gd name="connsiteX8" fmla="*/ 2 w 9189260"/>
              <a:gd name="connsiteY8" fmla="*/ 6020628 h 6020628"/>
              <a:gd name="connsiteX9" fmla="*/ 41049 w 9189260"/>
              <a:gd name="connsiteY9" fmla="*/ 6005605 h 6020628"/>
              <a:gd name="connsiteX10" fmla="*/ 2026460 w 9189260"/>
              <a:gd name="connsiteY10" fmla="*/ 3010315 h 6020628"/>
              <a:gd name="connsiteX11" fmla="*/ 41049 w 9189260"/>
              <a:gd name="connsiteY11" fmla="*/ 15024 h 602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89260" h="6020628">
                <a:moveTo>
                  <a:pt x="0" y="0"/>
                </a:moveTo>
                <a:lnTo>
                  <a:pt x="2483660" y="0"/>
                </a:lnTo>
                <a:lnTo>
                  <a:pt x="3298846" y="0"/>
                </a:lnTo>
                <a:lnTo>
                  <a:pt x="8023246" y="0"/>
                </a:lnTo>
                <a:cubicBezTo>
                  <a:pt x="8667625" y="0"/>
                  <a:pt x="9189260" y="521488"/>
                  <a:pt x="9189260" y="1165679"/>
                </a:cubicBezTo>
                <a:lnTo>
                  <a:pt x="9189260" y="6020628"/>
                </a:lnTo>
                <a:lnTo>
                  <a:pt x="4464860" y="6020628"/>
                </a:lnTo>
                <a:lnTo>
                  <a:pt x="4195861" y="6020628"/>
                </a:lnTo>
                <a:lnTo>
                  <a:pt x="2" y="6020628"/>
                </a:lnTo>
                <a:lnTo>
                  <a:pt x="41049" y="6005605"/>
                </a:lnTo>
                <a:cubicBezTo>
                  <a:pt x="1207792" y="5512114"/>
                  <a:pt x="2026460" y="4356819"/>
                  <a:pt x="2026460" y="3010315"/>
                </a:cubicBezTo>
                <a:cubicBezTo>
                  <a:pt x="2026460" y="1663810"/>
                  <a:pt x="1207792" y="508515"/>
                  <a:pt x="41049" y="15024"/>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0" name="Text Placeholder 23">
            <a:extLst>
              <a:ext uri="{FF2B5EF4-FFF2-40B4-BE49-F238E27FC236}">
                <a16:creationId xmlns:a16="http://schemas.microsoft.com/office/drawing/2014/main" id="{BE8EAB53-BF68-9C68-FA62-22394185DA73}"/>
              </a:ext>
            </a:extLst>
          </p:cNvPr>
          <p:cNvSpPr>
            <a:spLocks noGrp="1"/>
          </p:cNvSpPr>
          <p:nvPr>
            <p:ph type="body" sz="quarter" idx="13" hasCustomPrompt="1"/>
          </p:nvPr>
        </p:nvSpPr>
        <p:spPr>
          <a:xfrm>
            <a:off x="0" y="2026920"/>
            <a:ext cx="4386204" cy="2176132"/>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11" name="Text Placeholder 23">
            <a:extLst>
              <a:ext uri="{FF2B5EF4-FFF2-40B4-BE49-F238E27FC236}">
                <a16:creationId xmlns:a16="http://schemas.microsoft.com/office/drawing/2014/main" id="{7F98E1EE-3061-82D3-24C9-76C2FB6211BB}"/>
              </a:ext>
            </a:extLst>
          </p:cNvPr>
          <p:cNvSpPr>
            <a:spLocks noGrp="1"/>
          </p:cNvSpPr>
          <p:nvPr>
            <p:ph type="body" sz="quarter" idx="43" hasCustomPrompt="1"/>
          </p:nvPr>
        </p:nvSpPr>
        <p:spPr>
          <a:xfrm>
            <a:off x="0" y="4608952"/>
            <a:ext cx="4386204" cy="911903"/>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3814834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3810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2C6756"/>
          </a:solidFill>
          <a:ln w="3060" cap="flat">
            <a:noFill/>
            <a:prstDash val="solid"/>
            <a:miter/>
          </a:ln>
        </p:spPr>
        <p:txBody>
          <a:bodyPr rtlCol="0" anchor="ctr"/>
          <a:lstStyle/>
          <a:p>
            <a:endParaRPr lang="en-US"/>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4145910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1387753"/>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4236719"/>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2122986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B5BFFDC-FF6C-B268-4B44-7F668B8549F8}"/>
              </a:ext>
            </a:extLst>
          </p:cNvPr>
          <p:cNvGrpSpPr/>
          <p:nvPr userDrawn="1"/>
        </p:nvGrpSpPr>
        <p:grpSpPr>
          <a:xfrm>
            <a:off x="10497312" y="182880"/>
            <a:ext cx="1890437" cy="4388029"/>
            <a:chOff x="4413794" y="4725223"/>
            <a:chExt cx="421607" cy="978622"/>
          </a:xfrm>
        </p:grpSpPr>
        <p:grpSp>
          <p:nvGrpSpPr>
            <p:cNvPr id="4" name="Graphic 2">
              <a:extLst>
                <a:ext uri="{FF2B5EF4-FFF2-40B4-BE49-F238E27FC236}">
                  <a16:creationId xmlns:a16="http://schemas.microsoft.com/office/drawing/2014/main" id="{73C99299-AB79-1FE3-2CE0-D20F729226FD}"/>
                </a:ext>
              </a:extLst>
            </p:cNvPr>
            <p:cNvGrpSpPr/>
            <p:nvPr/>
          </p:nvGrpSpPr>
          <p:grpSpPr>
            <a:xfrm>
              <a:off x="4413794" y="4757590"/>
              <a:ext cx="421607" cy="535957"/>
              <a:chOff x="4413794" y="4757590"/>
              <a:chExt cx="421607" cy="535957"/>
            </a:xfrm>
            <a:solidFill>
              <a:srgbClr val="75B543"/>
            </a:solidFill>
          </p:grpSpPr>
          <p:sp>
            <p:nvSpPr>
              <p:cNvPr id="20" name="Freeform 19">
                <a:extLst>
                  <a:ext uri="{FF2B5EF4-FFF2-40B4-BE49-F238E27FC236}">
                    <a16:creationId xmlns:a16="http://schemas.microsoft.com/office/drawing/2014/main" id="{F0E056A9-99EE-51AE-D492-27D6E1392754}"/>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62634CF-0075-EA07-192B-0D7FDB10A7CD}"/>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5" name="Graphic 2">
              <a:extLst>
                <a:ext uri="{FF2B5EF4-FFF2-40B4-BE49-F238E27FC236}">
                  <a16:creationId xmlns:a16="http://schemas.microsoft.com/office/drawing/2014/main" id="{1B5F0CD0-024F-D060-DA91-EBBB5FCC5E28}"/>
                </a:ext>
              </a:extLst>
            </p:cNvPr>
            <p:cNvGrpSpPr/>
            <p:nvPr/>
          </p:nvGrpSpPr>
          <p:grpSpPr>
            <a:xfrm>
              <a:off x="4539076" y="4725223"/>
              <a:ext cx="126381" cy="222760"/>
              <a:chOff x="4539076" y="4725223"/>
              <a:chExt cx="126381" cy="222760"/>
            </a:xfrm>
            <a:solidFill>
              <a:srgbClr val="81CCB2"/>
            </a:solidFill>
          </p:grpSpPr>
          <p:sp>
            <p:nvSpPr>
              <p:cNvPr id="8" name="Freeform 7">
                <a:extLst>
                  <a:ext uri="{FF2B5EF4-FFF2-40B4-BE49-F238E27FC236}">
                    <a16:creationId xmlns:a16="http://schemas.microsoft.com/office/drawing/2014/main" id="{D1117A6C-9F8D-24A9-7659-C02F37A28523}"/>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E727476-F3FA-95EC-07CB-769AC572CC7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B72F2C5-50B9-94C7-6757-41687BDA2F40}"/>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534292F-9DF8-7E86-08C2-65C2BF657ECC}"/>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sp>
          <p:nvSpPr>
            <p:cNvPr id="6" name="Freeform 5">
              <a:extLst>
                <a:ext uri="{FF2B5EF4-FFF2-40B4-BE49-F238E27FC236}">
                  <a16:creationId xmlns:a16="http://schemas.microsoft.com/office/drawing/2014/main" id="{2B3AA5E5-4D6B-0E2A-604F-F94FF6FFE5C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F38C3D6-CCDE-A70E-01AB-166B4C37A319}"/>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US"/>
            </a:p>
          </p:txBody>
        </p:sp>
      </p:grpSp>
      <p:sp>
        <p:nvSpPr>
          <p:cNvPr id="22" name="Rectangle 21">
            <a:extLst>
              <a:ext uri="{FF2B5EF4-FFF2-40B4-BE49-F238E27FC236}">
                <a16:creationId xmlns:a16="http://schemas.microsoft.com/office/drawing/2014/main" id="{46830636-A85E-5B9B-6213-108B11E579A4}"/>
              </a:ext>
            </a:extLst>
          </p:cNvPr>
          <p:cNvSpPr/>
          <p:nvPr userDrawn="1"/>
        </p:nvSpPr>
        <p:spPr>
          <a:xfrm>
            <a:off x="12173712" y="-798576"/>
            <a:ext cx="2133600" cy="7821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6DE7F2DF-1977-3561-5CA7-0BC09BC1AE98}"/>
              </a:ext>
            </a:extLst>
          </p:cNvPr>
          <p:cNvSpPr/>
          <p:nvPr userDrawn="1"/>
        </p:nvSpPr>
        <p:spPr>
          <a:xfrm rot="5400000" flipH="1">
            <a:off x="3098568" y="-2442696"/>
            <a:ext cx="5754567" cy="1131063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24" name="Text Placeholder 17">
            <a:extLst>
              <a:ext uri="{FF2B5EF4-FFF2-40B4-BE49-F238E27FC236}">
                <a16:creationId xmlns:a16="http://schemas.microsoft.com/office/drawing/2014/main" id="{4D32AEA0-9C38-5B2E-991D-2F9221722B80}"/>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4DC074BD-7E66-B421-44EF-B4EB500D22D7}"/>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75B543"/>
                </a:solidFill>
                <a:latin typeface="+mn-lt"/>
              </a:defRPr>
            </a:lvl1pPr>
          </a:lstStyle>
          <a:p>
            <a:pPr lvl="0"/>
            <a:r>
              <a:rPr lang="en-US" dirty="0"/>
              <a:t>Heading</a:t>
            </a:r>
          </a:p>
        </p:txBody>
      </p:sp>
      <p:pic>
        <p:nvPicPr>
          <p:cNvPr id="26" name="Picture 25">
            <a:extLst>
              <a:ext uri="{FF2B5EF4-FFF2-40B4-BE49-F238E27FC236}">
                <a16:creationId xmlns:a16="http://schemas.microsoft.com/office/drawing/2014/main" id="{A034C6A9-C133-6EBF-3D79-24E3C5E52CDD}"/>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rcRect/>
          <a:stretch/>
        </p:blipFill>
        <p:spPr>
          <a:xfrm>
            <a:off x="430678" y="6272785"/>
            <a:ext cx="2171152" cy="228350"/>
          </a:xfrm>
          <a:prstGeom prst="rect">
            <a:avLst/>
          </a:prstGeom>
        </p:spPr>
      </p:pic>
    </p:spTree>
    <p:extLst>
      <p:ext uri="{BB962C8B-B14F-4D97-AF65-F5344CB8AC3E}">
        <p14:creationId xmlns:p14="http://schemas.microsoft.com/office/powerpoint/2010/main" val="1925294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0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442941" y="1353243"/>
            <a:ext cx="11371107" cy="465305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2C675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32688" y="189544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1" i="0">
                <a:solidFill>
                  <a:srgbClr val="75B543"/>
                </a:solidFill>
                <a:latin typeface="+mn-lt"/>
              </a:defRPr>
            </a:lvl1pPr>
          </a:lstStyle>
          <a:p>
            <a:pPr lvl="0"/>
            <a:r>
              <a:rPr lang="en-US" dirty="0"/>
              <a:t>Heading</a:t>
            </a:r>
          </a:p>
        </p:txBody>
      </p:sp>
    </p:spTree>
    <p:extLst>
      <p:ext uri="{BB962C8B-B14F-4D97-AF65-F5344CB8AC3E}">
        <p14:creationId xmlns:p14="http://schemas.microsoft.com/office/powerpoint/2010/main" val="352155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78" name="Freeform 177">
            <a:extLst>
              <a:ext uri="{FF2B5EF4-FFF2-40B4-BE49-F238E27FC236}">
                <a16:creationId xmlns:a16="http://schemas.microsoft.com/office/drawing/2014/main" id="{D3659C8F-DA1E-110E-3A20-DD6AD07FC5C5}"/>
              </a:ext>
            </a:extLst>
          </p:cNvPr>
          <p:cNvSpPr/>
          <p:nvPr userDrawn="1"/>
        </p:nvSpPr>
        <p:spPr>
          <a:xfrm>
            <a:off x="0" y="2979174"/>
            <a:ext cx="12172692" cy="290804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C6756"/>
          </a:solidFill>
          <a:ln w="30808" cap="flat">
            <a:noFill/>
            <a:prstDash val="solid"/>
            <a:miter/>
          </a:ln>
        </p:spPr>
        <p:txBody>
          <a:bodyPr rtlCol="0" anchor="ctr"/>
          <a:lstStyle/>
          <a:p>
            <a:endParaRPr lang="en-US" sz="2069"/>
          </a:p>
        </p:txBody>
      </p:sp>
      <p:sp>
        <p:nvSpPr>
          <p:cNvPr id="179" name="Text Placeholder 32">
            <a:extLst>
              <a:ext uri="{FF2B5EF4-FFF2-40B4-BE49-F238E27FC236}">
                <a16:creationId xmlns:a16="http://schemas.microsoft.com/office/drawing/2014/main" id="{8203FC12-B9A3-8C1B-21A1-30DB322BD123}"/>
              </a:ext>
            </a:extLst>
          </p:cNvPr>
          <p:cNvSpPr>
            <a:spLocks noGrp="1"/>
          </p:cNvSpPr>
          <p:nvPr>
            <p:ph type="body" sz="quarter" idx="16" hasCustomPrompt="1"/>
          </p:nvPr>
        </p:nvSpPr>
        <p:spPr>
          <a:xfrm>
            <a:off x="576692" y="4062591"/>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Heading</a:t>
            </a:r>
            <a:endParaRPr lang="en-US" dirty="0"/>
          </a:p>
        </p:txBody>
      </p:sp>
      <p:sp>
        <p:nvSpPr>
          <p:cNvPr id="180" name="Text Placeholder 32">
            <a:extLst>
              <a:ext uri="{FF2B5EF4-FFF2-40B4-BE49-F238E27FC236}">
                <a16:creationId xmlns:a16="http://schemas.microsoft.com/office/drawing/2014/main" id="{61D4901D-361C-9AFB-6BA3-9AB62FC92669}"/>
              </a:ext>
            </a:extLst>
          </p:cNvPr>
          <p:cNvSpPr>
            <a:spLocks noGrp="1"/>
          </p:cNvSpPr>
          <p:nvPr>
            <p:ph type="body" sz="quarter" idx="19" hasCustomPrompt="1"/>
          </p:nvPr>
        </p:nvSpPr>
        <p:spPr>
          <a:xfrm>
            <a:off x="576692" y="3372128"/>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181" name="Freeform 180">
            <a:extLst>
              <a:ext uri="{FF2B5EF4-FFF2-40B4-BE49-F238E27FC236}">
                <a16:creationId xmlns:a16="http://schemas.microsoft.com/office/drawing/2014/main" id="{8BAF0647-3D6F-E695-EE86-F4B5B620E413}"/>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sp>
        <p:nvSpPr>
          <p:cNvPr id="247" name="Freeform 246">
            <a:extLst>
              <a:ext uri="{FF2B5EF4-FFF2-40B4-BE49-F238E27FC236}">
                <a16:creationId xmlns:a16="http://schemas.microsoft.com/office/drawing/2014/main" id="{1EED751A-33EA-AE70-AB49-9A5755AB268D}"/>
              </a:ext>
            </a:extLst>
          </p:cNvPr>
          <p:cNvSpPr/>
          <p:nvPr userDrawn="1"/>
        </p:nvSpPr>
        <p:spPr>
          <a:xfrm rot="10800000" flipH="1">
            <a:off x="7273270" y="5618470"/>
            <a:ext cx="4909076" cy="727928"/>
          </a:xfrm>
          <a:custGeom>
            <a:avLst/>
            <a:gdLst>
              <a:gd name="connsiteX0" fmla="*/ 4909076 w 4909076"/>
              <a:gd name="connsiteY0" fmla="*/ 727928 h 727928"/>
              <a:gd name="connsiteX1" fmla="*/ 393787 w 4909076"/>
              <a:gd name="connsiteY1" fmla="*/ 727928 h 727928"/>
              <a:gd name="connsiteX2" fmla="*/ 0 w 4909076"/>
              <a:gd name="connsiteY2" fmla="*/ 334050 h 727928"/>
              <a:gd name="connsiteX3" fmla="*/ 0 w 4909076"/>
              <a:gd name="connsiteY3" fmla="*/ 0 h 727928"/>
              <a:gd name="connsiteX4" fmla="*/ 4909076 w 4909076"/>
              <a:gd name="connsiteY4" fmla="*/ 0 h 727928"/>
              <a:gd name="connsiteX5" fmla="*/ 4909076 w 4909076"/>
              <a:gd name="connsiteY5"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076" h="727928">
                <a:moveTo>
                  <a:pt x="4909076" y="727928"/>
                </a:moveTo>
                <a:lnTo>
                  <a:pt x="393787" y="727928"/>
                </a:lnTo>
                <a:cubicBezTo>
                  <a:pt x="176954" y="727928"/>
                  <a:pt x="0" y="550932"/>
                  <a:pt x="0" y="334050"/>
                </a:cubicBezTo>
                <a:lnTo>
                  <a:pt x="0" y="0"/>
                </a:lnTo>
                <a:lnTo>
                  <a:pt x="4909076" y="0"/>
                </a:lnTo>
                <a:lnTo>
                  <a:pt x="4909076" y="727928"/>
                </a:lnTo>
                <a:close/>
              </a:path>
            </a:pathLst>
          </a:custGeom>
          <a:solidFill>
            <a:srgbClr val="75B543"/>
          </a:solidFill>
          <a:ln w="24491" cap="flat">
            <a:noFill/>
            <a:prstDash val="solid"/>
            <a:miter/>
          </a:ln>
        </p:spPr>
        <p:txBody>
          <a:bodyPr wrap="square" rtlCol="0" anchor="ctr">
            <a:noAutofit/>
          </a:bodyPr>
          <a:lstStyle/>
          <a:p>
            <a:endParaRPr lang="en-US" dirty="0"/>
          </a:p>
        </p:txBody>
      </p:sp>
      <p:sp>
        <p:nvSpPr>
          <p:cNvPr id="248" name="Text Placeholder 23">
            <a:extLst>
              <a:ext uri="{FF2B5EF4-FFF2-40B4-BE49-F238E27FC236}">
                <a16:creationId xmlns:a16="http://schemas.microsoft.com/office/drawing/2014/main" id="{1BB11152-FCB2-DA1E-101A-E06B72B90574}"/>
              </a:ext>
            </a:extLst>
          </p:cNvPr>
          <p:cNvSpPr>
            <a:spLocks noGrp="1"/>
          </p:cNvSpPr>
          <p:nvPr>
            <p:ph type="body" sz="quarter" idx="21" hasCustomPrompt="1"/>
          </p:nvPr>
        </p:nvSpPr>
        <p:spPr>
          <a:xfrm>
            <a:off x="7924800" y="5642940"/>
            <a:ext cx="3380117"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err="1"/>
              <a:t>www.website.eu</a:t>
            </a:r>
            <a:endParaRPr lang="en-US" dirty="0"/>
          </a:p>
        </p:txBody>
      </p:sp>
      <p:sp>
        <p:nvSpPr>
          <p:cNvPr id="250" name="Picture Placeholder 249">
            <a:extLst>
              <a:ext uri="{FF2B5EF4-FFF2-40B4-BE49-F238E27FC236}">
                <a16:creationId xmlns:a16="http://schemas.microsoft.com/office/drawing/2014/main" id="{8000CB52-794F-2941-4571-7437B39F9460}"/>
              </a:ext>
            </a:extLst>
          </p:cNvPr>
          <p:cNvSpPr>
            <a:spLocks noGrp="1"/>
          </p:cNvSpPr>
          <p:nvPr>
            <p:ph type="pic" sz="quarter" idx="43"/>
          </p:nvPr>
        </p:nvSpPr>
        <p:spPr>
          <a:xfrm>
            <a:off x="4684644" y="474951"/>
            <a:ext cx="7149849" cy="4704418"/>
          </a:xfrm>
          <a:custGeom>
            <a:avLst/>
            <a:gdLst>
              <a:gd name="connsiteX0" fmla="*/ 0 w 7149849"/>
              <a:gd name="connsiteY0" fmla="*/ 0 h 4704418"/>
              <a:gd name="connsiteX1" fmla="*/ 1910205 w 7149849"/>
              <a:gd name="connsiteY1" fmla="*/ 0 h 4704418"/>
              <a:gd name="connsiteX2" fmla="*/ 4328540 w 7149849"/>
              <a:gd name="connsiteY2" fmla="*/ 0 h 4704418"/>
              <a:gd name="connsiteX3" fmla="*/ 6238745 w 7149849"/>
              <a:gd name="connsiteY3" fmla="*/ 0 h 4704418"/>
              <a:gd name="connsiteX4" fmla="*/ 7149849 w 7149849"/>
              <a:gd name="connsiteY4" fmla="*/ 910842 h 4704418"/>
              <a:gd name="connsiteX5" fmla="*/ 7149849 w 7149849"/>
              <a:gd name="connsiteY5" fmla="*/ 4704418 h 4704418"/>
              <a:gd name="connsiteX6" fmla="*/ 5239644 w 7149849"/>
              <a:gd name="connsiteY6" fmla="*/ 4704418 h 4704418"/>
              <a:gd name="connsiteX7" fmla="*/ 3248091 w 7149849"/>
              <a:gd name="connsiteY7" fmla="*/ 4704418 h 4704418"/>
              <a:gd name="connsiteX8" fmla="*/ 1337886 w 7149849"/>
              <a:gd name="connsiteY8" fmla="*/ 4704418 h 4704418"/>
              <a:gd name="connsiteX9" fmla="*/ 0 w 7149849"/>
              <a:gd name="connsiteY9"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9849" h="4704418">
                <a:moveTo>
                  <a:pt x="0" y="0"/>
                </a:moveTo>
                <a:lnTo>
                  <a:pt x="1910205" y="0"/>
                </a:lnTo>
                <a:lnTo>
                  <a:pt x="4328540" y="0"/>
                </a:lnTo>
                <a:lnTo>
                  <a:pt x="6238745" y="0"/>
                </a:lnTo>
                <a:cubicBezTo>
                  <a:pt x="6742252" y="0"/>
                  <a:pt x="7149849" y="407482"/>
                  <a:pt x="7149849" y="910842"/>
                </a:cubicBezTo>
                <a:lnTo>
                  <a:pt x="7149849" y="4704418"/>
                </a:lnTo>
                <a:lnTo>
                  <a:pt x="5239644" y="4704418"/>
                </a:lnTo>
                <a:lnTo>
                  <a:pt x="3248091" y="4704418"/>
                </a:lnTo>
                <a:lnTo>
                  <a:pt x="1337886" y="4704418"/>
                </a:lnTo>
                <a:cubicBezTo>
                  <a:pt x="599412" y="4704418"/>
                  <a:pt x="0" y="4105181"/>
                  <a:pt x="0" y="3366919"/>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10" name="Picture 9">
            <a:extLst>
              <a:ext uri="{FF2B5EF4-FFF2-40B4-BE49-F238E27FC236}">
                <a16:creationId xmlns:a16="http://schemas.microsoft.com/office/drawing/2014/main" id="{49D5D8A3-A727-188D-F460-1B7D421414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0207" y="696491"/>
            <a:ext cx="3347109" cy="1980629"/>
          </a:xfrm>
          <a:prstGeom prst="rect">
            <a:avLst/>
          </a:prstGeom>
        </p:spPr>
      </p:pic>
      <p:pic>
        <p:nvPicPr>
          <p:cNvPr id="11" name="Picture 10" descr="Co-funded by the European Union logo in png for web usage">
            <a:extLst>
              <a:ext uri="{FF2B5EF4-FFF2-40B4-BE49-F238E27FC236}">
                <a16:creationId xmlns:a16="http://schemas.microsoft.com/office/drawing/2014/main" id="{A3226830-302F-FC02-E0D0-B6CB9EE6589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09983" y="6135329"/>
            <a:ext cx="2160286" cy="451290"/>
          </a:xfrm>
          <a:prstGeom prst="rect">
            <a:avLst/>
          </a:prstGeom>
          <a:noFill/>
          <a:ln>
            <a:noFill/>
          </a:ln>
        </p:spPr>
      </p:pic>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2C6756"/>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270782" y="926436"/>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270781" y="2849569"/>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286279" y="4713366"/>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2" name="Group 1">
            <a:extLst>
              <a:ext uri="{FF2B5EF4-FFF2-40B4-BE49-F238E27FC236}">
                <a16:creationId xmlns:a16="http://schemas.microsoft.com/office/drawing/2014/main" id="{3907B889-B445-BA14-51DF-F25B8EE3061C}"/>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166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1277444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Photo/Text Slide 0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0" y="-26994"/>
            <a:ext cx="6831849"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2C6756"/>
          </a:solidFill>
          <a:ln w="3060" cap="flat">
            <a:noFill/>
            <a:prstDash val="solid"/>
            <a:miter/>
          </a:ln>
        </p:spPr>
        <p:txBody>
          <a:bodyPr rtlCol="0" anchor="ctr"/>
          <a:lstStyle/>
          <a:p>
            <a:endParaRPr lang="en-US"/>
          </a:p>
        </p:txBody>
      </p:sp>
      <p:sp>
        <p:nvSpPr>
          <p:cNvPr id="9" name="Text Placeholder 17">
            <a:extLst>
              <a:ext uri="{FF2B5EF4-FFF2-40B4-BE49-F238E27FC236}">
                <a16:creationId xmlns:a16="http://schemas.microsoft.com/office/drawing/2014/main" id="{622A68D1-5AE8-7E11-DA82-9C790C552E8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265F5D38-61FD-055C-33C8-7A819EDCE1A0}"/>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12" name="Picture Placeholder 11">
            <a:extLst>
              <a:ext uri="{FF2B5EF4-FFF2-40B4-BE49-F238E27FC236}">
                <a16:creationId xmlns:a16="http://schemas.microsoft.com/office/drawing/2014/main" id="{BB8B1D65-693D-B390-4709-B8CB2911BA99}"/>
              </a:ext>
            </a:extLst>
          </p:cNvPr>
          <p:cNvSpPr>
            <a:spLocks noGrp="1"/>
          </p:cNvSpPr>
          <p:nvPr>
            <p:ph type="pic" sz="quarter" idx="42"/>
          </p:nvPr>
        </p:nvSpPr>
        <p:spPr>
          <a:xfrm>
            <a:off x="6426634" y="555663"/>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034754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333744" y="0"/>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6" name="Text Placeholder 17">
            <a:extLst>
              <a:ext uri="{FF2B5EF4-FFF2-40B4-BE49-F238E27FC236}">
                <a16:creationId xmlns:a16="http://schemas.microsoft.com/office/drawing/2014/main" id="{F2B89A3E-4C54-D5A9-474C-29813C5BD4C6}"/>
              </a:ext>
            </a:extLst>
          </p:cNvPr>
          <p:cNvSpPr>
            <a:spLocks noGrp="1"/>
          </p:cNvSpPr>
          <p:nvPr>
            <p:ph type="body" sz="quarter" idx="18" hasCustomPrompt="1"/>
          </p:nvPr>
        </p:nvSpPr>
        <p:spPr>
          <a:xfrm>
            <a:off x="856356" y="2428158"/>
            <a:ext cx="4867011"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 name="Text Placeholder 23">
            <a:extLst>
              <a:ext uri="{FF2B5EF4-FFF2-40B4-BE49-F238E27FC236}">
                <a16:creationId xmlns:a16="http://schemas.microsoft.com/office/drawing/2014/main" id="{99A41E16-FF66-BABE-7492-FC7CDD63E15B}"/>
              </a:ext>
            </a:extLst>
          </p:cNvPr>
          <p:cNvSpPr>
            <a:spLocks noGrp="1"/>
          </p:cNvSpPr>
          <p:nvPr>
            <p:ph type="body" sz="quarter" idx="16" hasCustomPrompt="1"/>
          </p:nvPr>
        </p:nvSpPr>
        <p:spPr>
          <a:xfrm>
            <a:off x="856357" y="999099"/>
            <a:ext cx="4990998" cy="992652"/>
          </a:xfrm>
          <a:prstGeom prst="rect">
            <a:avLst/>
          </a:prstGeom>
        </p:spPr>
        <p:txBody>
          <a:bodyPr>
            <a:noAutofit/>
          </a:bodyPr>
          <a:lstStyle>
            <a:lvl1pPr marL="0" indent="0" algn="l">
              <a:buNone/>
              <a:defRPr sz="3600" b="1" i="0">
                <a:solidFill>
                  <a:srgbClr val="75B543"/>
                </a:solidFill>
                <a:latin typeface="+mn-lt"/>
              </a:defRPr>
            </a:lvl1pPr>
          </a:lstStyle>
          <a:p>
            <a:pPr lvl="0"/>
            <a:r>
              <a:rPr lang="en-US" dirty="0"/>
              <a:t>Heading</a:t>
            </a:r>
          </a:p>
        </p:txBody>
      </p:sp>
    </p:spTree>
    <p:extLst>
      <p:ext uri="{BB962C8B-B14F-4D97-AF65-F5344CB8AC3E}">
        <p14:creationId xmlns:p14="http://schemas.microsoft.com/office/powerpoint/2010/main" val="27107562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8EE16AB-BFF7-CBC5-6211-765BCE6776F1}"/>
              </a:ext>
            </a:extLst>
          </p:cNvPr>
          <p:cNvGrpSpPr/>
          <p:nvPr userDrawn="1"/>
        </p:nvGrpSpPr>
        <p:grpSpPr>
          <a:xfrm>
            <a:off x="10236899" y="164593"/>
            <a:ext cx="1638786" cy="3803904"/>
            <a:chOff x="4413794" y="4725223"/>
            <a:chExt cx="421607" cy="978622"/>
          </a:xfrm>
        </p:grpSpPr>
        <p:grpSp>
          <p:nvGrpSpPr>
            <p:cNvPr id="5" name="Graphic 2">
              <a:extLst>
                <a:ext uri="{FF2B5EF4-FFF2-40B4-BE49-F238E27FC236}">
                  <a16:creationId xmlns:a16="http://schemas.microsoft.com/office/drawing/2014/main" id="{8C730DED-AE4A-61F2-3769-DE260BA404B0}"/>
                </a:ext>
              </a:extLst>
            </p:cNvPr>
            <p:cNvGrpSpPr/>
            <p:nvPr/>
          </p:nvGrpSpPr>
          <p:grpSpPr>
            <a:xfrm>
              <a:off x="4413794" y="4757590"/>
              <a:ext cx="421607" cy="535957"/>
              <a:chOff x="4413794" y="4757590"/>
              <a:chExt cx="421607" cy="535957"/>
            </a:xfrm>
            <a:solidFill>
              <a:srgbClr val="75B543"/>
            </a:solidFill>
          </p:grpSpPr>
          <p:sp>
            <p:nvSpPr>
              <p:cNvPr id="19" name="Freeform 18">
                <a:extLst>
                  <a:ext uri="{FF2B5EF4-FFF2-40B4-BE49-F238E27FC236}">
                    <a16:creationId xmlns:a16="http://schemas.microsoft.com/office/drawing/2014/main" id="{ECE06773-925A-B0EE-566A-D51A79AF53E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62B808C-3817-D6D4-D03F-E3C6E1204D72}"/>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ECD548FD-9E05-5F71-98D8-9E1B09188BF3}"/>
                </a:ext>
              </a:extLst>
            </p:cNvPr>
            <p:cNvGrpSpPr/>
            <p:nvPr/>
          </p:nvGrpSpPr>
          <p:grpSpPr>
            <a:xfrm>
              <a:off x="4539076" y="4725223"/>
              <a:ext cx="126381" cy="222760"/>
              <a:chOff x="4539076" y="4725223"/>
              <a:chExt cx="126381" cy="222760"/>
            </a:xfrm>
            <a:solidFill>
              <a:srgbClr val="81CCB2"/>
            </a:solidFill>
          </p:grpSpPr>
          <p:sp>
            <p:nvSpPr>
              <p:cNvPr id="15" name="Freeform 14">
                <a:extLst>
                  <a:ext uri="{FF2B5EF4-FFF2-40B4-BE49-F238E27FC236}">
                    <a16:creationId xmlns:a16="http://schemas.microsoft.com/office/drawing/2014/main" id="{75154C87-A2B3-6296-808F-D91034A59A4D}"/>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370AB55-FBD3-FB6D-CEE7-934134DAD82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3764E88-D41A-824E-9F06-8D23F5C0AAB6}"/>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EFDB6ED-9CD8-E95E-04A1-D592BD276A0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66079BC4-A799-0902-25B3-18CB5800F686}"/>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3CBD470-5F0C-8576-C84D-C616B6F4D103}"/>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US"/>
            </a:p>
          </p:txBody>
        </p:sp>
      </p:gr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 name="Text Placeholder 17">
            <a:extLst>
              <a:ext uri="{FF2B5EF4-FFF2-40B4-BE49-F238E27FC236}">
                <a16:creationId xmlns:a16="http://schemas.microsoft.com/office/drawing/2014/main" id="{3864577F-1943-D509-E782-7256A6A3A7D9}"/>
              </a:ext>
            </a:extLst>
          </p:cNvPr>
          <p:cNvSpPr>
            <a:spLocks noGrp="1"/>
          </p:cNvSpPr>
          <p:nvPr>
            <p:ph type="body" sz="quarter" idx="18" hasCustomPrompt="1"/>
          </p:nvPr>
        </p:nvSpPr>
        <p:spPr>
          <a:xfrm>
            <a:off x="835671" y="2319301"/>
            <a:ext cx="5418825"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B6CCAE4E-58FE-018D-346A-9BC3F912E5E0}"/>
              </a:ext>
            </a:extLst>
          </p:cNvPr>
          <p:cNvSpPr>
            <a:spLocks noGrp="1"/>
          </p:cNvSpPr>
          <p:nvPr>
            <p:ph type="body" sz="quarter" idx="16" hasCustomPrompt="1"/>
          </p:nvPr>
        </p:nvSpPr>
        <p:spPr>
          <a:xfrm>
            <a:off x="835671" y="1104338"/>
            <a:ext cx="5332964" cy="992652"/>
          </a:xfrm>
          <a:prstGeom prst="rect">
            <a:avLst/>
          </a:prstGeom>
        </p:spPr>
        <p:txBody>
          <a:bodyPr>
            <a:noAutofit/>
          </a:bodyPr>
          <a:lstStyle>
            <a:lvl1pPr marL="0" indent="0" algn="l">
              <a:buNone/>
              <a:defRPr sz="3600" b="1" i="0">
                <a:solidFill>
                  <a:srgbClr val="75B543"/>
                </a:solidFill>
                <a:latin typeface="+mn-lt"/>
              </a:defRPr>
            </a:lvl1pPr>
          </a:lstStyle>
          <a:p>
            <a:pPr lvl="0"/>
            <a:r>
              <a:rPr lang="en-US" dirty="0"/>
              <a:t>Heading</a:t>
            </a:r>
          </a:p>
        </p:txBody>
      </p:sp>
    </p:spTree>
    <p:extLst>
      <p:ext uri="{BB962C8B-B14F-4D97-AF65-F5344CB8AC3E}">
        <p14:creationId xmlns:p14="http://schemas.microsoft.com/office/powerpoint/2010/main" val="2583081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319301"/>
            <a:ext cx="7215652"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101321" cy="992652"/>
          </a:xfrm>
          <a:prstGeom prst="rect">
            <a:avLst/>
          </a:prstGeom>
        </p:spPr>
        <p:txBody>
          <a:bodyPr>
            <a:noAutofit/>
          </a:bodyPr>
          <a:lstStyle>
            <a:lvl1pPr marL="0" indent="0" algn="l">
              <a:buNone/>
              <a:defRPr sz="3600" b="1" i="0">
                <a:solidFill>
                  <a:srgbClr val="75B543"/>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4CA09265-0D77-D495-F471-C32C09E33903}"/>
              </a:ext>
            </a:extLst>
          </p:cNvPr>
          <p:cNvGrpSpPr/>
          <p:nvPr userDrawn="1"/>
        </p:nvGrpSpPr>
        <p:grpSpPr>
          <a:xfrm>
            <a:off x="10236899" y="164589"/>
            <a:ext cx="1638786" cy="2209075"/>
            <a:chOff x="4413794" y="4725223"/>
            <a:chExt cx="421607" cy="568324"/>
          </a:xfrm>
        </p:grpSpPr>
        <p:grpSp>
          <p:nvGrpSpPr>
            <p:cNvPr id="3" name="Graphic 2">
              <a:extLst>
                <a:ext uri="{FF2B5EF4-FFF2-40B4-BE49-F238E27FC236}">
                  <a16:creationId xmlns:a16="http://schemas.microsoft.com/office/drawing/2014/main" id="{D33DB547-18AA-05B4-B318-A73AC40F69E2}"/>
                </a:ext>
              </a:extLst>
            </p:cNvPr>
            <p:cNvGrpSpPr/>
            <p:nvPr/>
          </p:nvGrpSpPr>
          <p:grpSpPr>
            <a:xfrm>
              <a:off x="4413794" y="4757590"/>
              <a:ext cx="421607" cy="535957"/>
              <a:chOff x="4413794" y="4757590"/>
              <a:chExt cx="421607" cy="535957"/>
            </a:xfrm>
            <a:solidFill>
              <a:srgbClr val="75B543"/>
            </a:solidFill>
          </p:grpSpPr>
          <p:sp>
            <p:nvSpPr>
              <p:cNvPr id="11" name="Freeform 10">
                <a:extLst>
                  <a:ext uri="{FF2B5EF4-FFF2-40B4-BE49-F238E27FC236}">
                    <a16:creationId xmlns:a16="http://schemas.microsoft.com/office/drawing/2014/main" id="{FB8D5E10-B25D-5789-08B0-408ED409A203}"/>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413562-EEEB-0F00-D256-7F6CDDBF220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4" name="Graphic 2">
              <a:extLst>
                <a:ext uri="{FF2B5EF4-FFF2-40B4-BE49-F238E27FC236}">
                  <a16:creationId xmlns:a16="http://schemas.microsoft.com/office/drawing/2014/main" id="{AC03E805-3016-824B-BEBC-F9866A416494}"/>
                </a:ext>
              </a:extLst>
            </p:cNvPr>
            <p:cNvGrpSpPr/>
            <p:nvPr/>
          </p:nvGrpSpPr>
          <p:grpSpPr>
            <a:xfrm>
              <a:off x="4539076" y="4725223"/>
              <a:ext cx="126381" cy="222760"/>
              <a:chOff x="4539076" y="4725223"/>
              <a:chExt cx="126381" cy="222760"/>
            </a:xfrm>
            <a:solidFill>
              <a:srgbClr val="81CCB2"/>
            </a:solidFill>
          </p:grpSpPr>
          <p:sp>
            <p:nvSpPr>
              <p:cNvPr id="7" name="Freeform 6">
                <a:extLst>
                  <a:ext uri="{FF2B5EF4-FFF2-40B4-BE49-F238E27FC236}">
                    <a16:creationId xmlns:a16="http://schemas.microsoft.com/office/drawing/2014/main" id="{A492CE0E-E1FF-9BEA-21B8-C7CE8CE8906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F0645E4-645D-B7F2-6B03-DD44E434B425}"/>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0114582-B200-7273-6366-C3DB48874D21}"/>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A16F48A-F58D-8DF6-1264-43983A4788B2}"/>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grpSp>
      <p:pic>
        <p:nvPicPr>
          <p:cNvPr id="15" name="Picture 14" descr="iPhone6_mockup_front_white.png">
            <a:extLst>
              <a:ext uri="{FF2B5EF4-FFF2-40B4-BE49-F238E27FC236}">
                <a16:creationId xmlns:a16="http://schemas.microsoft.com/office/drawing/2014/main" id="{D17DCA28-D898-0F70-60E9-F33A7FA38D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3154" y="453836"/>
            <a:ext cx="4094254" cy="6404164"/>
          </a:xfrm>
          <a:prstGeom prst="rect">
            <a:avLst/>
          </a:prstGeom>
        </p:spPr>
      </p:pic>
      <p:sp>
        <p:nvSpPr>
          <p:cNvPr id="17" name="Picture Placeholder 17">
            <a:extLst>
              <a:ext uri="{FF2B5EF4-FFF2-40B4-BE49-F238E27FC236}">
                <a16:creationId xmlns:a16="http://schemas.microsoft.com/office/drawing/2014/main" id="{9EC03C65-C18C-B770-7BB4-A4DA9DC96F22}"/>
              </a:ext>
            </a:extLst>
          </p:cNvPr>
          <p:cNvSpPr>
            <a:spLocks noGrp="1"/>
          </p:cNvSpPr>
          <p:nvPr>
            <p:ph type="pic" sz="quarter" idx="10"/>
          </p:nvPr>
        </p:nvSpPr>
        <p:spPr>
          <a:xfrm>
            <a:off x="8747610" y="1473613"/>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417244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2430532"/>
            <a:ext cx="11356551" cy="306978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2C675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69827" y="3830826"/>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a:t>
            </a:r>
            <a:r>
              <a:rPr lang="en-US" dirty="0" err="1"/>
              <a:t>Questionas</a:t>
            </a:r>
            <a:r>
              <a:rPr lang="en-US" dirty="0"/>
              <a:t>?</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69827" y="3021250"/>
            <a:ext cx="4845757"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dirty="0"/>
              <a:t>Thank You</a:t>
            </a:r>
          </a:p>
        </p:txBody>
      </p:sp>
      <p:sp>
        <p:nvSpPr>
          <p:cNvPr id="199" name="Freeform 198">
            <a:extLst>
              <a:ext uri="{FF2B5EF4-FFF2-40B4-BE49-F238E27FC236}">
                <a16:creationId xmlns:a16="http://schemas.microsoft.com/office/drawing/2014/main" id="{B3373C8E-B134-D9FC-5B31-DCF206000F0A}"/>
              </a:ext>
            </a:extLst>
          </p:cNvPr>
          <p:cNvSpPr/>
          <p:nvPr userDrawn="1"/>
        </p:nvSpPr>
        <p:spPr>
          <a:xfrm rot="10800000">
            <a:off x="0" y="4973821"/>
            <a:ext cx="4909076" cy="727928"/>
          </a:xfrm>
          <a:custGeom>
            <a:avLst/>
            <a:gdLst>
              <a:gd name="connsiteX0" fmla="*/ 4909076 w 4909076"/>
              <a:gd name="connsiteY0" fmla="*/ 727928 h 727928"/>
              <a:gd name="connsiteX1" fmla="*/ 393787 w 4909076"/>
              <a:gd name="connsiteY1" fmla="*/ 727928 h 727928"/>
              <a:gd name="connsiteX2" fmla="*/ 0 w 4909076"/>
              <a:gd name="connsiteY2" fmla="*/ 334050 h 727928"/>
              <a:gd name="connsiteX3" fmla="*/ 0 w 4909076"/>
              <a:gd name="connsiteY3" fmla="*/ 0 h 727928"/>
              <a:gd name="connsiteX4" fmla="*/ 4909076 w 4909076"/>
              <a:gd name="connsiteY4" fmla="*/ 0 h 727928"/>
              <a:gd name="connsiteX5" fmla="*/ 4909076 w 4909076"/>
              <a:gd name="connsiteY5"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076" h="727928">
                <a:moveTo>
                  <a:pt x="4909076" y="727928"/>
                </a:moveTo>
                <a:lnTo>
                  <a:pt x="393787" y="727928"/>
                </a:lnTo>
                <a:cubicBezTo>
                  <a:pt x="176954" y="727928"/>
                  <a:pt x="0" y="550932"/>
                  <a:pt x="0" y="334050"/>
                </a:cubicBezTo>
                <a:lnTo>
                  <a:pt x="0" y="0"/>
                </a:lnTo>
                <a:lnTo>
                  <a:pt x="4909076" y="0"/>
                </a:lnTo>
                <a:lnTo>
                  <a:pt x="4909076" y="727928"/>
                </a:lnTo>
                <a:close/>
              </a:path>
            </a:pathLst>
          </a:custGeom>
          <a:solidFill>
            <a:srgbClr val="75B543"/>
          </a:solidFill>
          <a:ln w="24491" cap="flat">
            <a:noFill/>
            <a:prstDash val="solid"/>
            <a:miter/>
          </a:ln>
        </p:spPr>
        <p:txBody>
          <a:bodyPr wrap="square" rtlCol="0" anchor="ctr">
            <a:noAutofit/>
          </a:bodyPr>
          <a:lstStyle/>
          <a:p>
            <a:endParaRPr lang="en-US" dirty="0"/>
          </a:p>
        </p:txBody>
      </p:sp>
      <p:sp>
        <p:nvSpPr>
          <p:cNvPr id="202" name="Text Placeholder 23">
            <a:extLst>
              <a:ext uri="{FF2B5EF4-FFF2-40B4-BE49-F238E27FC236}">
                <a16:creationId xmlns:a16="http://schemas.microsoft.com/office/drawing/2014/main" id="{8C2F8A31-621F-7CB6-4E35-9FC69E7E5147}"/>
              </a:ext>
            </a:extLst>
          </p:cNvPr>
          <p:cNvSpPr>
            <a:spLocks noGrp="1"/>
          </p:cNvSpPr>
          <p:nvPr>
            <p:ph type="body" sz="quarter" idx="21" hasCustomPrompt="1"/>
          </p:nvPr>
        </p:nvSpPr>
        <p:spPr>
          <a:xfrm>
            <a:off x="836161" y="499829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err="1"/>
              <a:t>www.website.eu</a:t>
            </a:r>
            <a:endParaRPr lang="en-US" dirty="0"/>
          </a:p>
        </p:txBody>
      </p:sp>
      <p:pic>
        <p:nvPicPr>
          <p:cNvPr id="2" name="Picture 1">
            <a:extLst>
              <a:ext uri="{FF2B5EF4-FFF2-40B4-BE49-F238E27FC236}">
                <a16:creationId xmlns:a16="http://schemas.microsoft.com/office/drawing/2014/main" id="{FD9669D4-D778-09EA-A223-BBD94C4541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3423" y="184427"/>
            <a:ext cx="3347109" cy="1980629"/>
          </a:xfrm>
          <a:prstGeom prst="rect">
            <a:avLst/>
          </a:prstGeom>
        </p:spPr>
      </p:pic>
      <p:pic>
        <p:nvPicPr>
          <p:cNvPr id="3" name="Picture 2" descr="Co-funded by the European Union logo in png for web usage">
            <a:extLst>
              <a:ext uri="{FF2B5EF4-FFF2-40B4-BE49-F238E27FC236}">
                <a16:creationId xmlns:a16="http://schemas.microsoft.com/office/drawing/2014/main" id="{287DD4A6-00FF-C1BD-5E67-D173B7EE588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09983" y="6007313"/>
            <a:ext cx="2160286" cy="451290"/>
          </a:xfrm>
          <a:prstGeom prst="rect">
            <a:avLst/>
          </a:prstGeom>
          <a:noFill/>
          <a:ln>
            <a:noFill/>
          </a:ln>
        </p:spPr>
      </p:pic>
    </p:spTree>
    <p:extLst>
      <p:ext uri="{BB962C8B-B14F-4D97-AF65-F5344CB8AC3E}">
        <p14:creationId xmlns:p14="http://schemas.microsoft.com/office/powerpoint/2010/main" val="893815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3" y="345125"/>
            <a:ext cx="4531758" cy="79934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75B54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BBA498B-B540-51D1-56B6-CB6C262A4F1B}"/>
              </a:ext>
            </a:extLst>
          </p:cNvPr>
          <p:cNvSpPr/>
          <p:nvPr userDrawn="1"/>
        </p:nvSpPr>
        <p:spPr>
          <a:xfrm>
            <a:off x="2835313" y="6114512"/>
            <a:ext cx="3855419" cy="504177"/>
          </a:xfrm>
          <a:prstGeom prst="rect">
            <a:avLst/>
          </a:prstGeom>
        </p:spPr>
        <p:txBody>
          <a:bodyPr wrap="square">
            <a:spAutoFit/>
          </a:bodyPr>
          <a:lstStyle/>
          <a:p>
            <a:pPr marL="0" marR="0" indent="0" algn="just" defTabSz="181904" rtl="0" eaLnBrk="1" fontAlgn="auto" latinLnBrk="0" hangingPunct="0">
              <a:lnSpc>
                <a:spcPts val="760"/>
              </a:lnSpc>
              <a:spcBef>
                <a:spcPts val="0"/>
              </a:spcBef>
              <a:spcAft>
                <a:spcPts val="0"/>
              </a:spcAft>
              <a:buClrTx/>
              <a:buSzTx/>
              <a:buFontTx/>
              <a:buNone/>
              <a:tabLst/>
              <a:defRPr/>
            </a:pPr>
            <a:r>
              <a:rPr lang="en-US" sz="800" b="0" i="0" dirty="0">
                <a:solidFill>
                  <a:srgbClr val="595959"/>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[name of the granting authority]. Neither the European Union nor the granting authority can be held responsible for them</a:t>
            </a:r>
          </a:p>
        </p:txBody>
      </p:sp>
      <p:pic>
        <p:nvPicPr>
          <p:cNvPr id="4" name="Picture 3" descr="Co-funded by the European Union logo in png for web usage">
            <a:extLst>
              <a:ext uri="{FF2B5EF4-FFF2-40B4-BE49-F238E27FC236}">
                <a16:creationId xmlns:a16="http://schemas.microsoft.com/office/drawing/2014/main" id="{7D078271-028A-08C6-3F5A-014FCDCDC9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9983" y="6135329"/>
            <a:ext cx="2160286" cy="451290"/>
          </a:xfrm>
          <a:prstGeom prst="rect">
            <a:avLst/>
          </a:prstGeom>
          <a:noFill/>
          <a:ln>
            <a:noFill/>
          </a:ln>
        </p:spPr>
      </p:pic>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9117983E-5A1D-D58C-2E50-99632595F5CF}"/>
              </a:ext>
            </a:extLst>
          </p:cNvPr>
          <p:cNvSpPr/>
          <p:nvPr userDrawn="1"/>
        </p:nvSpPr>
        <p:spPr>
          <a:xfrm rot="16200000" flipH="1">
            <a:off x="6093489" y="-596629"/>
            <a:ext cx="5103775" cy="7046979"/>
          </a:xfrm>
          <a:custGeom>
            <a:avLst/>
            <a:gdLst>
              <a:gd name="connsiteX0" fmla="*/ 0 w 5103775"/>
              <a:gd name="connsiteY0" fmla="*/ 0 h 7046979"/>
              <a:gd name="connsiteX1" fmla="*/ 0 w 5103775"/>
              <a:gd name="connsiteY1" fmla="*/ 1328928 h 7046979"/>
              <a:gd name="connsiteX2" fmla="*/ 0 w 5103775"/>
              <a:gd name="connsiteY2" fmla="*/ 4535643 h 7046979"/>
              <a:gd name="connsiteX3" fmla="*/ 0 w 5103775"/>
              <a:gd name="connsiteY3" fmla="*/ 5864571 h 7046979"/>
              <a:gd name="connsiteX4" fmla="*/ 1069492 w 5103775"/>
              <a:gd name="connsiteY4" fmla="*/ 7046979 h 7046979"/>
              <a:gd name="connsiteX5" fmla="*/ 1509281 w 5103775"/>
              <a:gd name="connsiteY5" fmla="*/ 7046979 h 7046979"/>
              <a:gd name="connsiteX6" fmla="*/ 4663986 w 5103775"/>
              <a:gd name="connsiteY6" fmla="*/ 7046979 h 7046979"/>
              <a:gd name="connsiteX7" fmla="*/ 5103775 w 5103775"/>
              <a:gd name="connsiteY7" fmla="*/ 7046979 h 7046979"/>
              <a:gd name="connsiteX8" fmla="*/ 5103775 w 5103775"/>
              <a:gd name="connsiteY8" fmla="*/ 5718051 h 7046979"/>
              <a:gd name="connsiteX9" fmla="*/ 5103775 w 5103775"/>
              <a:gd name="connsiteY9" fmla="*/ 1892419 h 7046979"/>
              <a:gd name="connsiteX10" fmla="*/ 5103775 w 5103775"/>
              <a:gd name="connsiteY10" fmla="*/ 563491 h 7046979"/>
              <a:gd name="connsiteX11" fmla="*/ 4594096 w 5103775"/>
              <a:gd name="connsiteY11" fmla="*/ 0 h 7046979"/>
              <a:gd name="connsiteX12" fmla="*/ 4154306 w 5103775"/>
              <a:gd name="connsiteY12" fmla="*/ 0 h 7046979"/>
              <a:gd name="connsiteX13" fmla="*/ 439789 w 5103775"/>
              <a:gd name="connsiteY13" fmla="*/ 0 h 704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03775" h="7046979">
                <a:moveTo>
                  <a:pt x="0" y="0"/>
                </a:moveTo>
                <a:lnTo>
                  <a:pt x="0" y="1328928"/>
                </a:lnTo>
                <a:lnTo>
                  <a:pt x="0" y="4535643"/>
                </a:lnTo>
                <a:lnTo>
                  <a:pt x="0" y="5864571"/>
                </a:lnTo>
                <a:cubicBezTo>
                  <a:pt x="0" y="6516743"/>
                  <a:pt x="479601" y="7046979"/>
                  <a:pt x="1069492" y="7046979"/>
                </a:cubicBezTo>
                <a:lnTo>
                  <a:pt x="1509281" y="7046979"/>
                </a:lnTo>
                <a:lnTo>
                  <a:pt x="4663986" y="7046979"/>
                </a:lnTo>
                <a:lnTo>
                  <a:pt x="5103775" y="7046979"/>
                </a:lnTo>
                <a:lnTo>
                  <a:pt x="5103775" y="5718051"/>
                </a:lnTo>
                <a:lnTo>
                  <a:pt x="5103775" y="1892419"/>
                </a:lnTo>
                <a:lnTo>
                  <a:pt x="5103775" y="563491"/>
                </a:lnTo>
                <a:cubicBezTo>
                  <a:pt x="5103775" y="251262"/>
                  <a:pt x="4874837" y="0"/>
                  <a:pt x="4594096" y="0"/>
                </a:cubicBezTo>
                <a:lnTo>
                  <a:pt x="4154306" y="0"/>
                </a:lnTo>
                <a:lnTo>
                  <a:pt x="439789" y="0"/>
                </a:lnTo>
                <a:close/>
              </a:path>
            </a:pathLst>
          </a:custGeom>
          <a:solidFill>
            <a:srgbClr val="2C6756"/>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7332000" y="2026129"/>
            <a:ext cx="48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75B543"/>
          </a:solidFill>
          <a:ln w="24491" cap="flat">
            <a:solidFill>
              <a:srgbClr val="75B54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7321888" y="2434188"/>
            <a:ext cx="4846976" cy="2942484"/>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7213582" y="1028198"/>
            <a:ext cx="2066906" cy="583200"/>
          </a:xfrm>
          <a:prstGeom prst="rect">
            <a:avLst/>
          </a:prstGeom>
        </p:spPr>
        <p:txBody>
          <a:bodyPr>
            <a:noAutofit/>
          </a:bodyPr>
          <a:lstStyle>
            <a:lvl1pPr marL="0" indent="0" algn="l">
              <a:buNone/>
              <a:defRPr sz="9000" b="1" i="0">
                <a:solidFill>
                  <a:srgbClr val="75B543"/>
                </a:solidFill>
                <a:latin typeface="+mn-lt"/>
              </a:defRPr>
            </a:lvl1pPr>
          </a:lstStyle>
          <a:p>
            <a:pPr lvl="0"/>
            <a:r>
              <a:rPr lang="en-US" dirty="0"/>
              <a:t>01</a:t>
            </a:r>
          </a:p>
        </p:txBody>
      </p:sp>
      <p:grpSp>
        <p:nvGrpSpPr>
          <p:cNvPr id="4" name="Group 3">
            <a:extLst>
              <a:ext uri="{FF2B5EF4-FFF2-40B4-BE49-F238E27FC236}">
                <a16:creationId xmlns:a16="http://schemas.microsoft.com/office/drawing/2014/main" id="{82DF02D2-A545-F29E-D384-F1867B784C5A}"/>
              </a:ext>
            </a:extLst>
          </p:cNvPr>
          <p:cNvGrpSpPr/>
          <p:nvPr userDrawn="1"/>
        </p:nvGrpSpPr>
        <p:grpSpPr>
          <a:xfrm>
            <a:off x="4998212" y="384048"/>
            <a:ext cx="1720828" cy="3994335"/>
            <a:chOff x="4413794" y="4725223"/>
            <a:chExt cx="421607" cy="978622"/>
          </a:xfrm>
          <a:solidFill>
            <a:schemeClr val="bg1">
              <a:alpha val="18000"/>
            </a:schemeClr>
          </a:solidFill>
        </p:grpSpPr>
        <p:grpSp>
          <p:nvGrpSpPr>
            <p:cNvPr id="5" name="Graphic 2">
              <a:extLst>
                <a:ext uri="{FF2B5EF4-FFF2-40B4-BE49-F238E27FC236}">
                  <a16:creationId xmlns:a16="http://schemas.microsoft.com/office/drawing/2014/main" id="{DC7432D2-CAA4-A009-D248-5356A0C7C158}"/>
                </a:ext>
              </a:extLst>
            </p:cNvPr>
            <p:cNvGrpSpPr/>
            <p:nvPr/>
          </p:nvGrpSpPr>
          <p:grpSpPr>
            <a:xfrm>
              <a:off x="4413794" y="4757590"/>
              <a:ext cx="421607" cy="535957"/>
              <a:chOff x="4413794" y="4757590"/>
              <a:chExt cx="421607" cy="535957"/>
            </a:xfrm>
            <a:grpFill/>
          </p:grpSpPr>
          <p:sp>
            <p:nvSpPr>
              <p:cNvPr id="15" name="Freeform 14">
                <a:extLst>
                  <a:ext uri="{FF2B5EF4-FFF2-40B4-BE49-F238E27FC236}">
                    <a16:creationId xmlns:a16="http://schemas.microsoft.com/office/drawing/2014/main" id="{4BB4D8FF-9CBC-03A2-F4D8-A0F062D1815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5403927-05C9-DC2E-9906-293C6DF4E83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0A02741E-6863-44C6-93A8-47B749C55D9C}"/>
                </a:ext>
              </a:extLst>
            </p:cNvPr>
            <p:cNvGrpSpPr/>
            <p:nvPr/>
          </p:nvGrpSpPr>
          <p:grpSpPr>
            <a:xfrm>
              <a:off x="4539076" y="4725223"/>
              <a:ext cx="126381" cy="222760"/>
              <a:chOff x="4539076" y="4725223"/>
              <a:chExt cx="126381" cy="222760"/>
            </a:xfrm>
            <a:grpFill/>
          </p:grpSpPr>
          <p:sp>
            <p:nvSpPr>
              <p:cNvPr id="11" name="Freeform 10">
                <a:extLst>
                  <a:ext uri="{FF2B5EF4-FFF2-40B4-BE49-F238E27FC236}">
                    <a16:creationId xmlns:a16="http://schemas.microsoft.com/office/drawing/2014/main" id="{38489AE9-FC2A-AEF2-1ABA-BCFE170EE38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C8DEFF9-4E11-DC88-54CB-5F374D56A08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F91D8BC-F388-12C5-5A47-C7C40646B127}"/>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CF48B7F-3859-D318-13A5-662532A150DF}"/>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1F1560F3-7FB6-9C5C-7075-E05682FDF0F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250EFE-484A-550F-3225-355BB5C185BB}"/>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19" name="Picture Placeholder 11">
            <a:extLst>
              <a:ext uri="{FF2B5EF4-FFF2-40B4-BE49-F238E27FC236}">
                <a16:creationId xmlns:a16="http://schemas.microsoft.com/office/drawing/2014/main" id="{6D1C3571-B1D9-D66D-6172-6B26E34CB69D}"/>
              </a:ext>
            </a:extLst>
          </p:cNvPr>
          <p:cNvSpPr>
            <a:spLocks noGrp="1"/>
          </p:cNvSpPr>
          <p:nvPr>
            <p:ph type="pic" sz="quarter" idx="43"/>
          </p:nvPr>
        </p:nvSpPr>
        <p:spPr>
          <a:xfrm flipH="1">
            <a:off x="0" y="1878014"/>
            <a:ext cx="6609125" cy="4669090"/>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toe 02">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7C01628B-ED43-222A-7FB6-2D514DC803AC}"/>
              </a:ext>
            </a:extLst>
          </p:cNvPr>
          <p:cNvSpPr/>
          <p:nvPr userDrawn="1"/>
        </p:nvSpPr>
        <p:spPr>
          <a:xfrm>
            <a:off x="0" y="178250"/>
            <a:ext cx="4648200" cy="6501501"/>
          </a:xfrm>
          <a:custGeom>
            <a:avLst/>
            <a:gdLst>
              <a:gd name="connsiteX0" fmla="*/ 1397450 w 4648200"/>
              <a:gd name="connsiteY0" fmla="*/ 0 h 6501501"/>
              <a:gd name="connsiteX1" fmla="*/ 4648200 w 4648200"/>
              <a:gd name="connsiteY1" fmla="*/ 3250751 h 6501501"/>
              <a:gd name="connsiteX2" fmla="*/ 1397450 w 4648200"/>
              <a:gd name="connsiteY2" fmla="*/ 6501501 h 6501501"/>
              <a:gd name="connsiteX3" fmla="*/ 205481 w 4648200"/>
              <a:gd name="connsiteY3" fmla="*/ 6276018 h 6501501"/>
              <a:gd name="connsiteX4" fmla="*/ 0 w 4648200"/>
              <a:gd name="connsiteY4" fmla="*/ 6186141 h 6501501"/>
              <a:gd name="connsiteX5" fmla="*/ 0 w 4648200"/>
              <a:gd name="connsiteY5" fmla="*/ 315361 h 6501501"/>
              <a:gd name="connsiteX6" fmla="*/ 205481 w 4648200"/>
              <a:gd name="connsiteY6" fmla="*/ 225483 h 6501501"/>
              <a:gd name="connsiteX7" fmla="*/ 1397450 w 4648200"/>
              <a:gd name="connsiteY7" fmla="*/ 0 h 650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8200" h="6501501">
                <a:moveTo>
                  <a:pt x="1397450" y="0"/>
                </a:moveTo>
                <a:cubicBezTo>
                  <a:pt x="3192789" y="0"/>
                  <a:pt x="4648200" y="1455411"/>
                  <a:pt x="4648200" y="3250751"/>
                </a:cubicBezTo>
                <a:cubicBezTo>
                  <a:pt x="4648200" y="5046090"/>
                  <a:pt x="3192789" y="6501501"/>
                  <a:pt x="1397450" y="6501501"/>
                </a:cubicBezTo>
                <a:cubicBezTo>
                  <a:pt x="976667" y="6501501"/>
                  <a:pt x="574557" y="6421553"/>
                  <a:pt x="205481" y="6276018"/>
                </a:cubicBezTo>
                <a:lnTo>
                  <a:pt x="0" y="6186141"/>
                </a:lnTo>
                <a:lnTo>
                  <a:pt x="0" y="315361"/>
                </a:lnTo>
                <a:lnTo>
                  <a:pt x="205481" y="225483"/>
                </a:lnTo>
                <a:cubicBezTo>
                  <a:pt x="574557" y="79948"/>
                  <a:pt x="976667" y="0"/>
                  <a:pt x="1397450" y="0"/>
                </a:cubicBezTo>
                <a:close/>
              </a:path>
            </a:pathLst>
          </a:cu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19">
            <a:extLst>
              <a:ext uri="{FF2B5EF4-FFF2-40B4-BE49-F238E27FC236}">
                <a16:creationId xmlns:a16="http://schemas.microsoft.com/office/drawing/2014/main" id="{104E34E3-DA4E-EDD3-87F8-C886A946830B}"/>
              </a:ext>
            </a:extLst>
          </p:cNvPr>
          <p:cNvSpPr>
            <a:spLocks noGrp="1"/>
          </p:cNvSpPr>
          <p:nvPr>
            <p:ph type="pic" sz="quarter" idx="44"/>
          </p:nvPr>
        </p:nvSpPr>
        <p:spPr>
          <a:xfrm>
            <a:off x="2621740" y="418686"/>
            <a:ext cx="9189260" cy="6020628"/>
          </a:xfrm>
          <a:custGeom>
            <a:avLst/>
            <a:gdLst>
              <a:gd name="connsiteX0" fmla="*/ 0 w 9189260"/>
              <a:gd name="connsiteY0" fmla="*/ 0 h 6020628"/>
              <a:gd name="connsiteX1" fmla="*/ 2483660 w 9189260"/>
              <a:gd name="connsiteY1" fmla="*/ 0 h 6020628"/>
              <a:gd name="connsiteX2" fmla="*/ 3298846 w 9189260"/>
              <a:gd name="connsiteY2" fmla="*/ 0 h 6020628"/>
              <a:gd name="connsiteX3" fmla="*/ 8023246 w 9189260"/>
              <a:gd name="connsiteY3" fmla="*/ 0 h 6020628"/>
              <a:gd name="connsiteX4" fmla="*/ 9189260 w 9189260"/>
              <a:gd name="connsiteY4" fmla="*/ 1165679 h 6020628"/>
              <a:gd name="connsiteX5" fmla="*/ 9189260 w 9189260"/>
              <a:gd name="connsiteY5" fmla="*/ 6020628 h 6020628"/>
              <a:gd name="connsiteX6" fmla="*/ 4464860 w 9189260"/>
              <a:gd name="connsiteY6" fmla="*/ 6020628 h 6020628"/>
              <a:gd name="connsiteX7" fmla="*/ 4195861 w 9189260"/>
              <a:gd name="connsiteY7" fmla="*/ 6020628 h 6020628"/>
              <a:gd name="connsiteX8" fmla="*/ 2 w 9189260"/>
              <a:gd name="connsiteY8" fmla="*/ 6020628 h 6020628"/>
              <a:gd name="connsiteX9" fmla="*/ 41049 w 9189260"/>
              <a:gd name="connsiteY9" fmla="*/ 6005605 h 6020628"/>
              <a:gd name="connsiteX10" fmla="*/ 2026460 w 9189260"/>
              <a:gd name="connsiteY10" fmla="*/ 3010315 h 6020628"/>
              <a:gd name="connsiteX11" fmla="*/ 41049 w 9189260"/>
              <a:gd name="connsiteY11" fmla="*/ 15024 h 602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89260" h="6020628">
                <a:moveTo>
                  <a:pt x="0" y="0"/>
                </a:moveTo>
                <a:lnTo>
                  <a:pt x="2483660" y="0"/>
                </a:lnTo>
                <a:lnTo>
                  <a:pt x="3298846" y="0"/>
                </a:lnTo>
                <a:lnTo>
                  <a:pt x="8023246" y="0"/>
                </a:lnTo>
                <a:cubicBezTo>
                  <a:pt x="8667625" y="0"/>
                  <a:pt x="9189260" y="521488"/>
                  <a:pt x="9189260" y="1165679"/>
                </a:cubicBezTo>
                <a:lnTo>
                  <a:pt x="9189260" y="6020628"/>
                </a:lnTo>
                <a:lnTo>
                  <a:pt x="4464860" y="6020628"/>
                </a:lnTo>
                <a:lnTo>
                  <a:pt x="4195861" y="6020628"/>
                </a:lnTo>
                <a:lnTo>
                  <a:pt x="2" y="6020628"/>
                </a:lnTo>
                <a:lnTo>
                  <a:pt x="41049" y="6005605"/>
                </a:lnTo>
                <a:cubicBezTo>
                  <a:pt x="1207792" y="5512114"/>
                  <a:pt x="2026460" y="4356819"/>
                  <a:pt x="2026460" y="3010315"/>
                </a:cubicBezTo>
                <a:cubicBezTo>
                  <a:pt x="2026460" y="1663810"/>
                  <a:pt x="1207792" y="508515"/>
                  <a:pt x="41049" y="15024"/>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0" name="Text Placeholder 23">
            <a:extLst>
              <a:ext uri="{FF2B5EF4-FFF2-40B4-BE49-F238E27FC236}">
                <a16:creationId xmlns:a16="http://schemas.microsoft.com/office/drawing/2014/main" id="{BE8EAB53-BF68-9C68-FA62-22394185DA73}"/>
              </a:ext>
            </a:extLst>
          </p:cNvPr>
          <p:cNvSpPr>
            <a:spLocks noGrp="1"/>
          </p:cNvSpPr>
          <p:nvPr>
            <p:ph type="body" sz="quarter" idx="13" hasCustomPrompt="1"/>
          </p:nvPr>
        </p:nvSpPr>
        <p:spPr>
          <a:xfrm>
            <a:off x="0" y="2026920"/>
            <a:ext cx="4386204" cy="2176132"/>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11" name="Text Placeholder 23">
            <a:extLst>
              <a:ext uri="{FF2B5EF4-FFF2-40B4-BE49-F238E27FC236}">
                <a16:creationId xmlns:a16="http://schemas.microsoft.com/office/drawing/2014/main" id="{7F98E1EE-3061-82D3-24C9-76C2FB6211BB}"/>
              </a:ext>
            </a:extLst>
          </p:cNvPr>
          <p:cNvSpPr>
            <a:spLocks noGrp="1"/>
          </p:cNvSpPr>
          <p:nvPr>
            <p:ph type="body" sz="quarter" idx="43" hasCustomPrompt="1"/>
          </p:nvPr>
        </p:nvSpPr>
        <p:spPr>
          <a:xfrm>
            <a:off x="0" y="4608952"/>
            <a:ext cx="4386204" cy="911903"/>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114290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3810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2C6756"/>
          </a:solidFill>
          <a:ln w="3060" cap="flat">
            <a:noFill/>
            <a:prstDash val="solid"/>
            <a:miter/>
          </a:ln>
        </p:spPr>
        <p:txBody>
          <a:bodyPr rtlCol="0" anchor="ctr"/>
          <a:lstStyle/>
          <a:p>
            <a:endParaRPr lang="en-US"/>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3960819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1387753"/>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4236719"/>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B5BFFDC-FF6C-B268-4B44-7F668B8549F8}"/>
              </a:ext>
            </a:extLst>
          </p:cNvPr>
          <p:cNvGrpSpPr/>
          <p:nvPr userDrawn="1"/>
        </p:nvGrpSpPr>
        <p:grpSpPr>
          <a:xfrm>
            <a:off x="10497312" y="182880"/>
            <a:ext cx="1890437" cy="4388029"/>
            <a:chOff x="4413794" y="4725223"/>
            <a:chExt cx="421607" cy="978622"/>
          </a:xfrm>
        </p:grpSpPr>
        <p:grpSp>
          <p:nvGrpSpPr>
            <p:cNvPr id="4" name="Graphic 2">
              <a:extLst>
                <a:ext uri="{FF2B5EF4-FFF2-40B4-BE49-F238E27FC236}">
                  <a16:creationId xmlns:a16="http://schemas.microsoft.com/office/drawing/2014/main" id="{73C99299-AB79-1FE3-2CE0-D20F729226FD}"/>
                </a:ext>
              </a:extLst>
            </p:cNvPr>
            <p:cNvGrpSpPr/>
            <p:nvPr/>
          </p:nvGrpSpPr>
          <p:grpSpPr>
            <a:xfrm>
              <a:off x="4413794" y="4757590"/>
              <a:ext cx="421607" cy="535957"/>
              <a:chOff x="4413794" y="4757590"/>
              <a:chExt cx="421607" cy="535957"/>
            </a:xfrm>
            <a:solidFill>
              <a:srgbClr val="75B543"/>
            </a:solidFill>
          </p:grpSpPr>
          <p:sp>
            <p:nvSpPr>
              <p:cNvPr id="20" name="Freeform 19">
                <a:extLst>
                  <a:ext uri="{FF2B5EF4-FFF2-40B4-BE49-F238E27FC236}">
                    <a16:creationId xmlns:a16="http://schemas.microsoft.com/office/drawing/2014/main" id="{F0E056A9-99EE-51AE-D492-27D6E1392754}"/>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62634CF-0075-EA07-192B-0D7FDB10A7CD}"/>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5" name="Graphic 2">
              <a:extLst>
                <a:ext uri="{FF2B5EF4-FFF2-40B4-BE49-F238E27FC236}">
                  <a16:creationId xmlns:a16="http://schemas.microsoft.com/office/drawing/2014/main" id="{1B5F0CD0-024F-D060-DA91-EBBB5FCC5E28}"/>
                </a:ext>
              </a:extLst>
            </p:cNvPr>
            <p:cNvGrpSpPr/>
            <p:nvPr/>
          </p:nvGrpSpPr>
          <p:grpSpPr>
            <a:xfrm>
              <a:off x="4539076" y="4725223"/>
              <a:ext cx="126381" cy="222760"/>
              <a:chOff x="4539076" y="4725223"/>
              <a:chExt cx="126381" cy="222760"/>
            </a:xfrm>
            <a:solidFill>
              <a:srgbClr val="81CCB2"/>
            </a:solidFill>
          </p:grpSpPr>
          <p:sp>
            <p:nvSpPr>
              <p:cNvPr id="8" name="Freeform 7">
                <a:extLst>
                  <a:ext uri="{FF2B5EF4-FFF2-40B4-BE49-F238E27FC236}">
                    <a16:creationId xmlns:a16="http://schemas.microsoft.com/office/drawing/2014/main" id="{D1117A6C-9F8D-24A9-7659-C02F37A28523}"/>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E727476-F3FA-95EC-07CB-769AC572CC7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B72F2C5-50B9-94C7-6757-41687BDA2F40}"/>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534292F-9DF8-7E86-08C2-65C2BF657ECC}"/>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sp>
          <p:nvSpPr>
            <p:cNvPr id="6" name="Freeform 5">
              <a:extLst>
                <a:ext uri="{FF2B5EF4-FFF2-40B4-BE49-F238E27FC236}">
                  <a16:creationId xmlns:a16="http://schemas.microsoft.com/office/drawing/2014/main" id="{2B3AA5E5-4D6B-0E2A-604F-F94FF6FFE5C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F38C3D6-CCDE-A70E-01AB-166B4C37A319}"/>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US"/>
            </a:p>
          </p:txBody>
        </p:sp>
      </p:grpSp>
      <p:sp>
        <p:nvSpPr>
          <p:cNvPr id="22" name="Rectangle 21">
            <a:extLst>
              <a:ext uri="{FF2B5EF4-FFF2-40B4-BE49-F238E27FC236}">
                <a16:creationId xmlns:a16="http://schemas.microsoft.com/office/drawing/2014/main" id="{46830636-A85E-5B9B-6213-108B11E579A4}"/>
              </a:ext>
            </a:extLst>
          </p:cNvPr>
          <p:cNvSpPr/>
          <p:nvPr userDrawn="1"/>
        </p:nvSpPr>
        <p:spPr>
          <a:xfrm>
            <a:off x="12173712" y="-798576"/>
            <a:ext cx="2133600" cy="7821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6DE7F2DF-1977-3561-5CA7-0BC09BC1AE98}"/>
              </a:ext>
            </a:extLst>
          </p:cNvPr>
          <p:cNvSpPr/>
          <p:nvPr userDrawn="1"/>
        </p:nvSpPr>
        <p:spPr>
          <a:xfrm rot="5400000" flipH="1">
            <a:off x="3098568" y="-2442696"/>
            <a:ext cx="5754567" cy="1131063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24" name="Text Placeholder 17">
            <a:extLst>
              <a:ext uri="{FF2B5EF4-FFF2-40B4-BE49-F238E27FC236}">
                <a16:creationId xmlns:a16="http://schemas.microsoft.com/office/drawing/2014/main" id="{4D32AEA0-9C38-5B2E-991D-2F9221722B80}"/>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4DC074BD-7E66-B421-44EF-B4EB500D22D7}"/>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75B543"/>
                </a:solidFill>
                <a:latin typeface="+mn-lt"/>
              </a:defRPr>
            </a:lvl1pPr>
          </a:lstStyle>
          <a:p>
            <a:pPr lvl="0"/>
            <a:r>
              <a:rPr lang="en-US" dirty="0"/>
              <a:t>Heading</a:t>
            </a:r>
          </a:p>
        </p:txBody>
      </p:sp>
      <p:pic>
        <p:nvPicPr>
          <p:cNvPr id="26" name="Picture 25">
            <a:extLst>
              <a:ext uri="{FF2B5EF4-FFF2-40B4-BE49-F238E27FC236}">
                <a16:creationId xmlns:a16="http://schemas.microsoft.com/office/drawing/2014/main" id="{A034C6A9-C133-6EBF-3D79-24E3C5E52CDD}"/>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rcRect/>
          <a:stretch/>
        </p:blipFill>
        <p:spPr>
          <a:xfrm>
            <a:off x="430678" y="6272785"/>
            <a:ext cx="2171152" cy="228350"/>
          </a:xfrm>
          <a:prstGeom prst="rect">
            <a:avLst/>
          </a:prstGeom>
        </p:spPr>
      </p:pic>
    </p:spTree>
    <p:extLst>
      <p:ext uri="{BB962C8B-B14F-4D97-AF65-F5344CB8AC3E}">
        <p14:creationId xmlns:p14="http://schemas.microsoft.com/office/powerpoint/2010/main" val="4191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1.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574873-4D23-1642-6FC5-4398F0E9B585}"/>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430678" y="6272785"/>
            <a:ext cx="2171152" cy="228350"/>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61" r:id="rId5"/>
    <p:sldLayoutId id="2147483884" r:id="rId6"/>
    <p:sldLayoutId id="2147483885" r:id="rId7"/>
    <p:sldLayoutId id="2147483880" r:id="rId8"/>
    <p:sldLayoutId id="2147483879" r:id="rId9"/>
    <p:sldLayoutId id="2147483878" r:id="rId10"/>
    <p:sldLayoutId id="2147483877" r:id="rId11"/>
    <p:sldLayoutId id="2147483841" r:id="rId12"/>
    <p:sldLayoutId id="2147483883" r:id="rId13"/>
    <p:sldLayoutId id="2147483840" r:id="rId14"/>
    <p:sldLayoutId id="2147483833" r:id="rId15"/>
    <p:sldLayoutId id="2147483847" r:id="rId16"/>
    <p:sldLayoutId id="214748385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574873-4D23-1642-6FC5-4398F0E9B585}"/>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430678" y="6272785"/>
            <a:ext cx="2171152" cy="228350"/>
          </a:xfrm>
          <a:prstGeom prst="rect">
            <a:avLst/>
          </a:prstGeom>
        </p:spPr>
      </p:pic>
    </p:spTree>
    <p:extLst>
      <p:ext uri="{BB962C8B-B14F-4D97-AF65-F5344CB8AC3E}">
        <p14:creationId xmlns:p14="http://schemas.microsoft.com/office/powerpoint/2010/main" val="2440170139"/>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video" Target="https://www.youtube.com/embed/FqLxJywe9Uc?feature=oembed" TargetMode="Externa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youtube.com/watch?v=glp0NzdIJzw" TargetMode="Externa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ideo" Target="https://www.youtube.com/embed/glp0NzdIJzw?feature=oembed" TargetMode="External"/><Relationship Id="rId5" Type="http://schemas.openxmlformats.org/officeDocument/2006/relationships/image" Target="../media/image47.jpeg"/><Relationship Id="rId4" Type="http://schemas.openxmlformats.org/officeDocument/2006/relationships/hyperlink" Target="https://www.youtube.com/watch?v=glp0NzdIJzw"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en.fvm.dk/Media/638484294982868221/Danish-Action-Plan-for-Plant-based-Foods.pdf" TargetMode="Externa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21"/>
          </p:nvPr>
        </p:nvSpPr>
        <p:spPr>
          <a:xfrm>
            <a:off x="7772400" y="5624652"/>
            <a:ext cx="3751973" cy="731140"/>
          </a:xfrm>
          <a:prstGeom prst="rect">
            <a:avLst/>
          </a:prstGeom>
        </p:spPr>
        <p:txBody>
          <a:bodyPr>
            <a:noAutofit/>
          </a:bodyPr>
          <a:lstStyle/>
          <a:p>
            <a:r>
              <a:rPr lang="en-US" sz="3000" dirty="0" err="1"/>
              <a:t>www.</a:t>
            </a:r>
            <a:r>
              <a:rPr lang="en-US" sz="3000" b="1" dirty="0" err="1"/>
              <a:t>plantpower</a:t>
            </a:r>
            <a:r>
              <a:rPr lang="en-US" sz="3000" dirty="0" err="1"/>
              <a:t>.eu</a:t>
            </a:r>
            <a:endParaRPr lang="en-US" sz="3000" dirty="0"/>
          </a:p>
        </p:txBody>
      </p:sp>
      <p:sp>
        <p:nvSpPr>
          <p:cNvPr id="8" name="Text Placeholder 7">
            <a:extLst>
              <a:ext uri="{FF2B5EF4-FFF2-40B4-BE49-F238E27FC236}">
                <a16:creationId xmlns:a16="http://schemas.microsoft.com/office/drawing/2014/main" id="{3EDF8C6B-55A9-52F6-2741-EB34E8518115}"/>
              </a:ext>
            </a:extLst>
          </p:cNvPr>
          <p:cNvSpPr>
            <a:spLocks noGrp="1"/>
          </p:cNvSpPr>
          <p:nvPr>
            <p:ph type="body" sz="quarter" idx="19"/>
          </p:nvPr>
        </p:nvSpPr>
        <p:spPr>
          <a:xfrm>
            <a:off x="661740" y="346277"/>
            <a:ext cx="3311988" cy="533188"/>
          </a:xfrm>
        </p:spPr>
        <p:txBody>
          <a:bodyPr lIns="91440" tIns="45720" rIns="91440" bIns="45720" anchor="t">
            <a:noAutofit/>
          </a:bodyPr>
          <a:lstStyle/>
          <a:p>
            <a:r>
              <a:rPr lang="en-US" sz="3600" b="1" dirty="0">
                <a:solidFill>
                  <a:srgbClr val="B2DF5C"/>
                </a:solidFill>
                <a:latin typeface="Calibri"/>
                <a:ea typeface="Open Sans"/>
                <a:cs typeface="Calibri"/>
              </a:rPr>
              <a:t>MODULE 4</a:t>
            </a:r>
          </a:p>
          <a:p>
            <a:endParaRPr lang="en-US" dirty="0"/>
          </a:p>
        </p:txBody>
      </p:sp>
      <p:sp>
        <p:nvSpPr>
          <p:cNvPr id="12" name="Text Placeholder 11">
            <a:extLst>
              <a:ext uri="{FF2B5EF4-FFF2-40B4-BE49-F238E27FC236}">
                <a16:creationId xmlns:a16="http://schemas.microsoft.com/office/drawing/2014/main" id="{AEE7CF5C-DCAA-C7F3-198B-9BAD4D959055}"/>
              </a:ext>
            </a:extLst>
          </p:cNvPr>
          <p:cNvSpPr>
            <a:spLocks noGrp="1"/>
          </p:cNvSpPr>
          <p:nvPr>
            <p:ph type="body" sz="quarter" idx="16"/>
          </p:nvPr>
        </p:nvSpPr>
        <p:spPr>
          <a:xfrm>
            <a:off x="137865" y="3152610"/>
            <a:ext cx="4831588" cy="2147211"/>
          </a:xfrm>
        </p:spPr>
        <p:txBody>
          <a:bodyPr lIns="91440" tIns="45720" rIns="91440" bIns="45720" anchor="t">
            <a:noAutofit/>
          </a:bodyPr>
          <a:lstStyle/>
          <a:p>
            <a:pPr lvl="0"/>
            <a:r>
              <a:rPr lang="en-US" sz="4800" dirty="0">
                <a:latin typeface="Calibri"/>
                <a:ea typeface="Open Sans"/>
                <a:cs typeface="Calibri"/>
              </a:rPr>
              <a:t>Sourcing/ Mapping Local/Regional raw Materials</a:t>
            </a:r>
            <a:endParaRPr lang="en-GB" sz="4800" dirty="0">
              <a:latin typeface="Calibri"/>
              <a:ea typeface="Open Sans"/>
              <a:cs typeface="Calibri"/>
            </a:endParaRPr>
          </a:p>
          <a:p>
            <a:endParaRPr lang="en-US" dirty="0"/>
          </a:p>
        </p:txBody>
      </p:sp>
      <p:cxnSp>
        <p:nvCxnSpPr>
          <p:cNvPr id="15" name="Straight Connector 14">
            <a:extLst>
              <a:ext uri="{FF2B5EF4-FFF2-40B4-BE49-F238E27FC236}">
                <a16:creationId xmlns:a16="http://schemas.microsoft.com/office/drawing/2014/main" id="{36E0E7B2-856E-A78E-9889-7A03CDBDEC5D}"/>
              </a:ext>
            </a:extLst>
          </p:cNvPr>
          <p:cNvCxnSpPr>
            <a:cxnSpLocks/>
          </p:cNvCxnSpPr>
          <p:nvPr/>
        </p:nvCxnSpPr>
        <p:spPr>
          <a:xfrm>
            <a:off x="0" y="3683866"/>
            <a:ext cx="3179763" cy="0"/>
          </a:xfrm>
          <a:prstGeom prst="line">
            <a:avLst/>
          </a:prstGeom>
          <a:ln w="38100">
            <a:solidFill>
              <a:srgbClr val="75B543"/>
            </a:solidFill>
          </a:ln>
        </p:spPr>
        <p:style>
          <a:lnRef idx="1">
            <a:schemeClr val="accent1"/>
          </a:lnRef>
          <a:fillRef idx="0">
            <a:schemeClr val="accent1"/>
          </a:fillRef>
          <a:effectRef idx="0">
            <a:schemeClr val="accent1"/>
          </a:effectRef>
          <a:fontRef idx="minor">
            <a:schemeClr val="tx1"/>
          </a:fontRef>
        </p:style>
      </p:cxnSp>
      <p:pic>
        <p:nvPicPr>
          <p:cNvPr id="16" name="Picture Placeholder 20">
            <a:extLst>
              <a:ext uri="{FF2B5EF4-FFF2-40B4-BE49-F238E27FC236}">
                <a16:creationId xmlns:a16="http://schemas.microsoft.com/office/drawing/2014/main" id="{B3D31849-77F8-34A3-F75F-2A57704E3034}"/>
              </a:ext>
            </a:extLst>
          </p:cNvPr>
          <p:cNvPicPr>
            <a:picLocks noGrp="1" noChangeAspect="1"/>
          </p:cNvPicPr>
          <p:nvPr>
            <p:ph type="pic" sz="quarter" idx="43"/>
          </p:nvPr>
        </p:nvPicPr>
        <p:blipFill>
          <a:blip r:embed="rId3" cstate="screen">
            <a:extLst>
              <a:ext uri="{28A0092B-C50C-407E-A947-70E740481C1C}">
                <a14:useLocalDpi xmlns:a14="http://schemas.microsoft.com/office/drawing/2010/main"/>
              </a:ext>
            </a:extLst>
          </a:blip>
          <a:srcRect/>
          <a:stretch>
            <a:fillRect/>
          </a:stretch>
        </p:blipFill>
        <p:spPr/>
      </p:pic>
      <p:grpSp>
        <p:nvGrpSpPr>
          <p:cNvPr id="17" name="Group 16">
            <a:extLst>
              <a:ext uri="{FF2B5EF4-FFF2-40B4-BE49-F238E27FC236}">
                <a16:creationId xmlns:a16="http://schemas.microsoft.com/office/drawing/2014/main" id="{FFEAB603-34E3-3B00-F1B3-C9EA6C25C33C}"/>
              </a:ext>
            </a:extLst>
          </p:cNvPr>
          <p:cNvGrpSpPr/>
          <p:nvPr/>
        </p:nvGrpSpPr>
        <p:grpSpPr>
          <a:xfrm>
            <a:off x="3886539" y="3683047"/>
            <a:ext cx="1720828" cy="3994335"/>
            <a:chOff x="4413794" y="4725223"/>
            <a:chExt cx="421607" cy="978622"/>
          </a:xfrm>
          <a:solidFill>
            <a:schemeClr val="bg1">
              <a:alpha val="17834"/>
            </a:schemeClr>
          </a:solidFill>
        </p:grpSpPr>
        <p:grpSp>
          <p:nvGrpSpPr>
            <p:cNvPr id="18" name="Graphic 2">
              <a:extLst>
                <a:ext uri="{FF2B5EF4-FFF2-40B4-BE49-F238E27FC236}">
                  <a16:creationId xmlns:a16="http://schemas.microsoft.com/office/drawing/2014/main" id="{49D1E5C2-680C-5F3A-EDF1-00B248F35C49}"/>
                </a:ext>
              </a:extLst>
            </p:cNvPr>
            <p:cNvGrpSpPr/>
            <p:nvPr/>
          </p:nvGrpSpPr>
          <p:grpSpPr>
            <a:xfrm>
              <a:off x="4413794" y="4757590"/>
              <a:ext cx="421607" cy="535957"/>
              <a:chOff x="4413794" y="4757590"/>
              <a:chExt cx="421607" cy="535957"/>
            </a:xfrm>
            <a:grpFill/>
          </p:grpSpPr>
          <p:sp>
            <p:nvSpPr>
              <p:cNvPr id="26" name="Freeform 25">
                <a:extLst>
                  <a:ext uri="{FF2B5EF4-FFF2-40B4-BE49-F238E27FC236}">
                    <a16:creationId xmlns:a16="http://schemas.microsoft.com/office/drawing/2014/main" id="{3451F2A7-D55F-659E-D3D7-D4F1B5C4E9A4}"/>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D2ADF51-7987-65D2-B408-739DA6402E0E}"/>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9C2968E0-F903-146C-62D7-1E7A8D7C40C4}"/>
                </a:ext>
              </a:extLst>
            </p:cNvPr>
            <p:cNvGrpSpPr/>
            <p:nvPr/>
          </p:nvGrpSpPr>
          <p:grpSpPr>
            <a:xfrm>
              <a:off x="4539076" y="4725223"/>
              <a:ext cx="126381" cy="222760"/>
              <a:chOff x="4539076" y="4725223"/>
              <a:chExt cx="126381" cy="222760"/>
            </a:xfrm>
            <a:grpFill/>
          </p:grpSpPr>
          <p:sp>
            <p:nvSpPr>
              <p:cNvPr id="22" name="Freeform 21">
                <a:extLst>
                  <a:ext uri="{FF2B5EF4-FFF2-40B4-BE49-F238E27FC236}">
                    <a16:creationId xmlns:a16="http://schemas.microsoft.com/office/drawing/2014/main" id="{A40F0086-F4F4-754F-21FC-115A1CDDB1FE}"/>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6F5107E-D7A1-618C-0F78-BB4934D0D0C5}"/>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D05D728-DB4D-E491-60EF-0D6C48F05E2C}"/>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5857B3D-5493-F142-16AA-9AEF9C99890A}"/>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3C824093-9341-C37A-5434-4C72A071B482}"/>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FD2344A-5249-A2EA-ED62-6C207C467CBE}"/>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1729088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4294967295"/>
          </p:nvPr>
        </p:nvSpPr>
        <p:spPr>
          <a:xfrm>
            <a:off x="809073" y="988604"/>
            <a:ext cx="11058462" cy="6040896"/>
          </a:xfrm>
          <a:prstGeom prst="rect">
            <a:avLst/>
          </a:prstGeom>
        </p:spPr>
        <p:txBody>
          <a:bodyPr/>
          <a:lstStyle/>
          <a:p>
            <a:pPr marL="0" indent="0">
              <a:buNone/>
            </a:pPr>
            <a:r>
              <a:rPr lang="en-US" sz="2400" b="1" dirty="0"/>
              <a:t>Past</a:t>
            </a:r>
            <a:br>
              <a:rPr lang="en-US" sz="2400" dirty="0"/>
            </a:br>
            <a:r>
              <a:rPr lang="en-US" sz="2400" dirty="0"/>
              <a:t>For most of European history, ingredients were local. Small farms supplied nearby markets with seasonal crops. Before the 1950s most people relied on short supply chains. Long distance transport of fresh food was rare, so people used fermenting, drying and cellaring to preserve food.</a:t>
            </a:r>
          </a:p>
          <a:p>
            <a:pPr marL="0" indent="0">
              <a:buNone/>
            </a:pPr>
            <a:r>
              <a:rPr lang="en-US" sz="2400" b="1" dirty="0"/>
              <a:t>Present</a:t>
            </a:r>
            <a:br>
              <a:rPr lang="en-US" sz="2400" dirty="0"/>
            </a:br>
            <a:r>
              <a:rPr lang="en-US" sz="2400" dirty="0"/>
              <a:t>Today sourcing combines global trade with a stronger local first approach. Since COVID 19 demand for regional produce has grown. Supermarkets highlight local lines and public buyers such as schools and hospitals test shorter supply chains. Traceability is now standard. Batch IDs, QR codes and blockchain pilots track food from farm to fork and support fast recalls. Buying is data led, using verified supplier lists, regional production data and logistics assets such as cold stores and distribution centres. Cold chain and transport networks also allow safe movement of fresh ingredients all year around.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787690" y="322601"/>
            <a:ext cx="10595237" cy="803654"/>
          </a:xfrm>
          <a:prstGeom prst="rect">
            <a:avLst/>
          </a:prstGeom>
        </p:spPr>
        <p:txBody>
          <a:bodyPr/>
          <a:lstStyle/>
          <a:p>
            <a:pPr marL="0" indent="0">
              <a:buNone/>
            </a:pPr>
            <a:r>
              <a:rPr lang="en-US" sz="3600" b="1" dirty="0">
                <a:solidFill>
                  <a:srgbClr val="75B543"/>
                </a:solidFill>
              </a:rPr>
              <a:t>Trends in Ingredient Sourcing</a:t>
            </a:r>
            <a:endParaRPr lang="en-US" sz="3600" dirty="0">
              <a:solidFill>
                <a:srgbClr val="75B543"/>
              </a:solidFill>
            </a:endParaRPr>
          </a:p>
          <a:p>
            <a:endParaRPr lang="en-US" dirty="0"/>
          </a:p>
        </p:txBody>
      </p:sp>
    </p:spTree>
    <p:extLst>
      <p:ext uri="{BB962C8B-B14F-4D97-AF65-F5344CB8AC3E}">
        <p14:creationId xmlns:p14="http://schemas.microsoft.com/office/powerpoint/2010/main" val="3155248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B22D67D-BD90-609A-4A8F-19FD36039348}"/>
              </a:ext>
            </a:extLst>
          </p:cNvPr>
          <p:cNvSpPr>
            <a:spLocks noGrp="1"/>
          </p:cNvSpPr>
          <p:nvPr>
            <p:ph type="body" sz="quarter" idx="16"/>
          </p:nvPr>
        </p:nvSpPr>
        <p:spPr>
          <a:xfrm>
            <a:off x="2091744" y="196974"/>
            <a:ext cx="8008511" cy="524922"/>
          </a:xfrm>
        </p:spPr>
        <p:txBody>
          <a:bodyPr/>
          <a:lstStyle/>
          <a:p>
            <a:r>
              <a:rPr lang="en-US" dirty="0">
                <a:solidFill>
                  <a:schemeClr val="accent4">
                    <a:lumMod val="75000"/>
                  </a:schemeClr>
                </a:solidFill>
              </a:rPr>
              <a:t>Watch this short video to find out more</a:t>
            </a:r>
          </a:p>
          <a:p>
            <a:endParaRPr lang="en-GB" dirty="0"/>
          </a:p>
        </p:txBody>
      </p:sp>
      <p:sp>
        <p:nvSpPr>
          <p:cNvPr id="8" name="TextBox 7">
            <a:extLst>
              <a:ext uri="{FF2B5EF4-FFF2-40B4-BE49-F238E27FC236}">
                <a16:creationId xmlns:a16="http://schemas.microsoft.com/office/drawing/2014/main" id="{A081C7DA-E6D0-4FAD-B1AF-8B5D08B04C3D}"/>
              </a:ext>
            </a:extLst>
          </p:cNvPr>
          <p:cNvSpPr txBox="1"/>
          <p:nvPr/>
        </p:nvSpPr>
        <p:spPr>
          <a:xfrm>
            <a:off x="3047197" y="5826311"/>
            <a:ext cx="6097604" cy="369332"/>
          </a:xfrm>
          <a:prstGeom prst="rect">
            <a:avLst/>
          </a:prstGeom>
          <a:noFill/>
        </p:spPr>
        <p:txBody>
          <a:bodyPr wrap="square">
            <a:spAutoFit/>
          </a:bodyPr>
          <a:lstStyle/>
          <a:p>
            <a:r>
              <a:rPr lang="en-GB" dirty="0">
                <a:solidFill>
                  <a:schemeClr val="bg1"/>
                </a:solidFill>
              </a:rPr>
              <a:t>https://www.youtube.com/watch?v=FqLxJywe9Uc</a:t>
            </a:r>
          </a:p>
        </p:txBody>
      </p:sp>
      <p:pic>
        <p:nvPicPr>
          <p:cNvPr id="10" name="Picture 9">
            <a:extLst>
              <a:ext uri="{FF2B5EF4-FFF2-40B4-BE49-F238E27FC236}">
                <a16:creationId xmlns:a16="http://schemas.microsoft.com/office/drawing/2014/main" id="{84BB1341-8313-25CF-148D-96B9E5933754}"/>
              </a:ext>
            </a:extLst>
          </p:cNvPr>
          <p:cNvPicPr>
            <a:picLocks noChangeAspect="1"/>
          </p:cNvPicPr>
          <p:nvPr/>
        </p:nvPicPr>
        <p:blipFill>
          <a:blip r:embed="rId3"/>
          <a:stretch>
            <a:fillRect/>
          </a:stretch>
        </p:blipFill>
        <p:spPr>
          <a:xfrm>
            <a:off x="1755695" y="599689"/>
            <a:ext cx="8229601" cy="6477803"/>
          </a:xfrm>
          <a:prstGeom prst="rect">
            <a:avLst/>
          </a:prstGeom>
        </p:spPr>
      </p:pic>
      <p:sp>
        <p:nvSpPr>
          <p:cNvPr id="11" name="TextBox 10">
            <a:extLst>
              <a:ext uri="{FF2B5EF4-FFF2-40B4-BE49-F238E27FC236}">
                <a16:creationId xmlns:a16="http://schemas.microsoft.com/office/drawing/2014/main" id="{780A5426-5BA6-9626-BF04-79957DD5D67B}"/>
              </a:ext>
            </a:extLst>
          </p:cNvPr>
          <p:cNvSpPr txBox="1"/>
          <p:nvPr/>
        </p:nvSpPr>
        <p:spPr>
          <a:xfrm>
            <a:off x="3175421" y="4541064"/>
            <a:ext cx="5390148" cy="369332"/>
          </a:xfrm>
          <a:prstGeom prst="rect">
            <a:avLst/>
          </a:prstGeom>
          <a:noFill/>
        </p:spPr>
        <p:txBody>
          <a:bodyPr wrap="square" rtlCol="0">
            <a:spAutoFit/>
          </a:bodyPr>
          <a:lstStyle/>
          <a:p>
            <a:r>
              <a:rPr lang="en-GB" u="sng" dirty="0">
                <a:solidFill>
                  <a:schemeClr val="bg1"/>
                </a:solidFill>
              </a:rPr>
              <a:t>https://www.youtube.com/watch?v=FqLxJywe9Uc</a:t>
            </a:r>
          </a:p>
        </p:txBody>
      </p:sp>
      <p:pic>
        <p:nvPicPr>
          <p:cNvPr id="2" name="Online Media 1" title="The Food Supply Chain">
            <a:hlinkClick r:id="" action="ppaction://media"/>
            <a:extLst>
              <a:ext uri="{FF2B5EF4-FFF2-40B4-BE49-F238E27FC236}">
                <a16:creationId xmlns:a16="http://schemas.microsoft.com/office/drawing/2014/main" id="{98173955-1F60-B4EE-9656-B53C1F43E92D}"/>
              </a:ext>
            </a:extLst>
          </p:cNvPr>
          <p:cNvPicPr>
            <a:picLocks noRot="1" noChangeAspect="1"/>
          </p:cNvPicPr>
          <p:nvPr>
            <a:videoFile r:link="rId1"/>
          </p:nvPr>
        </p:nvPicPr>
        <p:blipFill>
          <a:blip r:embed="rId4"/>
          <a:stretch>
            <a:fillRect/>
          </a:stretch>
        </p:blipFill>
        <p:spPr>
          <a:xfrm>
            <a:off x="2267550" y="1124611"/>
            <a:ext cx="7205889" cy="4068144"/>
          </a:xfrm>
          <a:prstGeom prst="rect">
            <a:avLst/>
          </a:prstGeom>
        </p:spPr>
      </p:pic>
    </p:spTree>
    <p:extLst>
      <p:ext uri="{BB962C8B-B14F-4D97-AF65-F5344CB8AC3E}">
        <p14:creationId xmlns:p14="http://schemas.microsoft.com/office/powerpoint/2010/main" val="23083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56FD0B-1F6B-D266-26B8-8058BADF7DB1}"/>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Effect>
                      <a14:sharpenSoften amount="-50000"/>
                    </a14:imgEffect>
                    <a14:imgEffect>
                      <a14:colorTemperature colorTemp="7200"/>
                    </a14:imgEffect>
                    <a14:imgEffect>
                      <a14:saturation sat="0"/>
                    </a14:imgEffect>
                    <a14:imgEffect>
                      <a14:brightnessContrast bright="20000" contrast="-20000"/>
                    </a14:imgEffect>
                  </a14:imgLayer>
                </a14:imgProps>
              </a:ext>
            </a:extLst>
          </a:blip>
          <a:stretch>
            <a:fillRect/>
          </a:stretch>
        </p:blipFill>
        <p:spPr>
          <a:xfrm>
            <a:off x="6439301" y="862735"/>
            <a:ext cx="4905676" cy="4905676"/>
          </a:xfrm>
          <a:prstGeom prst="rect">
            <a:avLst/>
          </a:prstGeom>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4294967295"/>
          </p:nvPr>
        </p:nvSpPr>
        <p:spPr>
          <a:xfrm>
            <a:off x="632201" y="1370716"/>
            <a:ext cx="10712776" cy="4235862"/>
          </a:xfrm>
          <a:prstGeom prst="rect">
            <a:avLst/>
          </a:prstGeom>
        </p:spPr>
        <p:txBody>
          <a:bodyPr/>
          <a:lstStyle/>
          <a:p>
            <a:pPr marL="0" indent="0" algn="just">
              <a:buNone/>
            </a:pPr>
            <a:r>
              <a:rPr lang="en-US" sz="2400" b="1" dirty="0"/>
              <a:t>Environment &amp; economy: </a:t>
            </a:r>
            <a:r>
              <a:rPr lang="en-US" sz="2400" dirty="0"/>
              <a:t>Lower fuel use, emissions and spoilage; supports EU Green Deal goals and keeps value local. Reduces intermediaries and risk from market or transport disruptions; public procurement can </a:t>
            </a:r>
            <a:r>
              <a:rPr lang="en-US" sz="2400" dirty="0" err="1"/>
              <a:t>stabilise</a:t>
            </a:r>
            <a:r>
              <a:rPr lang="en-US" sz="2400" dirty="0"/>
              <a:t> demand.</a:t>
            </a:r>
          </a:p>
          <a:p>
            <a:pPr marL="0" indent="0" algn="just">
              <a:buNone/>
            </a:pPr>
            <a:r>
              <a:rPr lang="en-US" sz="2400" b="1" dirty="0"/>
              <a:t>Traceability &amp; trust</a:t>
            </a:r>
            <a:r>
              <a:rPr lang="en-US" sz="2400" dirty="0"/>
              <a:t>: Easier monitoring with batch IDs/QR codes; clearer proof of origin, sustainability and quality, building consumer confidence.</a:t>
            </a:r>
          </a:p>
          <a:p>
            <a:pPr marL="0" indent="0" algn="just">
              <a:buNone/>
            </a:pPr>
            <a:r>
              <a:rPr lang="en-US" sz="2400" b="1" dirty="0"/>
              <a:t>Waste, quality &amp; nutrition: </a:t>
            </a:r>
            <a:r>
              <a:rPr lang="en-US" sz="2400" dirty="0"/>
              <a:t>Fewer handovers cut damage and packaging waste; faster delivery preserves freshness and reduces additives and overproduction.</a:t>
            </a:r>
          </a:p>
          <a:p>
            <a:pPr marL="0" indent="0" algn="just">
              <a:buNone/>
            </a:pPr>
            <a:r>
              <a:rPr lang="en-US" sz="2400" b="1" dirty="0"/>
              <a:t>Resilience, barriers &amp; enablers</a:t>
            </a:r>
            <a:r>
              <a:rPr lang="en-US" sz="2400" dirty="0"/>
              <a:t>: Local sourcing improves resilience to shocks. Key barriers: seasonality, limited processing and price volatility. Enablers: co-ops, food hubs, shared logistics, procurement and traceability tools</a:t>
            </a:r>
            <a:r>
              <a:rPr lang="en-US" sz="2200" dirty="0"/>
              <a: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632201" y="567062"/>
            <a:ext cx="10595237" cy="803654"/>
          </a:xfrm>
          <a:prstGeom prst="rect">
            <a:avLst/>
          </a:prstGeom>
        </p:spPr>
        <p:txBody>
          <a:bodyPr/>
          <a:lstStyle/>
          <a:p>
            <a:pPr marL="0" indent="0">
              <a:buNone/>
            </a:pPr>
            <a:r>
              <a:rPr lang="en-US" sz="3600" b="1" dirty="0">
                <a:solidFill>
                  <a:srgbClr val="75B543"/>
                </a:solidFill>
              </a:rPr>
              <a:t>Benefits of Local Sourcing</a:t>
            </a:r>
          </a:p>
          <a:p>
            <a:endParaRPr lang="en-US" dirty="0"/>
          </a:p>
        </p:txBody>
      </p:sp>
    </p:spTree>
    <p:extLst>
      <p:ext uri="{BB962C8B-B14F-4D97-AF65-F5344CB8AC3E}">
        <p14:creationId xmlns:p14="http://schemas.microsoft.com/office/powerpoint/2010/main" val="3004649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F5A7C4-7DFA-E69B-CA73-2B4E542D16FE}"/>
              </a:ext>
            </a:extLst>
          </p:cNvPr>
          <p:cNvSpPr>
            <a:spLocks noGrp="1"/>
          </p:cNvSpPr>
          <p:nvPr>
            <p:ph type="body" sz="quarter" idx="18"/>
          </p:nvPr>
        </p:nvSpPr>
        <p:spPr>
          <a:xfrm>
            <a:off x="697525" y="571744"/>
            <a:ext cx="10595237" cy="6033771"/>
          </a:xfrm>
        </p:spPr>
        <p:txBody>
          <a:bodyPr/>
          <a:lstStyle/>
          <a:p>
            <a:r>
              <a:rPr lang="en-US" sz="3600" b="1" dirty="0">
                <a:solidFill>
                  <a:srgbClr val="CEC78D"/>
                </a:solidFill>
              </a:rPr>
              <a:t>Quiz</a:t>
            </a:r>
            <a:r>
              <a:rPr lang="en-US" sz="3600" b="1" dirty="0">
                <a:solidFill>
                  <a:srgbClr val="000000"/>
                </a:solidFill>
              </a:rPr>
              <a:t> </a:t>
            </a:r>
          </a:p>
          <a:p>
            <a:pPr marL="457200" indent="-457200" fontAlgn="base">
              <a:buFont typeface="+mj-lt"/>
              <a:buAutoNum type="arabicPeriod"/>
            </a:pPr>
            <a:r>
              <a:rPr lang="en-US" dirty="0">
                <a:solidFill>
                  <a:srgbClr val="000000"/>
                </a:solidFill>
              </a:rPr>
              <a:t>Define local sourcing for plant-based ingredients in the EU context.</a:t>
            </a:r>
          </a:p>
          <a:p>
            <a:pPr marL="457200" indent="-457200" fontAlgn="base">
              <a:buFont typeface="+mj-lt"/>
              <a:buAutoNum type="arabicPeriod"/>
            </a:pPr>
            <a:r>
              <a:rPr lang="en-US" dirty="0">
                <a:solidFill>
                  <a:srgbClr val="000000"/>
                </a:solidFill>
              </a:rPr>
              <a:t>Give one environmental reason why proximity matters.</a:t>
            </a:r>
          </a:p>
          <a:p>
            <a:pPr marL="457200" indent="-457200" fontAlgn="base">
              <a:buFont typeface="+mj-lt"/>
              <a:buAutoNum type="arabicPeriod"/>
            </a:pPr>
            <a:r>
              <a:rPr lang="en-US" dirty="0">
                <a:solidFill>
                  <a:srgbClr val="000000"/>
                </a:solidFill>
              </a:rPr>
              <a:t>Name one current EU trend that shows local or regional sourcing is growing.</a:t>
            </a:r>
          </a:p>
          <a:p>
            <a:pPr marL="457200" indent="-457200" fontAlgn="base">
              <a:buFont typeface="+mj-lt"/>
              <a:buAutoNum type="arabicPeriod"/>
            </a:pPr>
            <a:endParaRPr lang="en-US" dirty="0">
              <a:solidFill>
                <a:srgbClr val="000000"/>
              </a:solidFill>
            </a:endParaRPr>
          </a:p>
          <a:p>
            <a:r>
              <a:rPr lang="en-US" sz="3600" b="1" dirty="0">
                <a:solidFill>
                  <a:srgbClr val="CEC78D"/>
                </a:solidFill>
              </a:rPr>
              <a:t>Reflection </a:t>
            </a:r>
            <a:endParaRPr lang="en-US" sz="3600" b="1" i="1" dirty="0">
              <a:solidFill>
                <a:srgbClr val="CEC78D"/>
              </a:solidFill>
            </a:endParaRPr>
          </a:p>
          <a:p>
            <a:r>
              <a:rPr lang="en-US" i="1" dirty="0">
                <a:solidFill>
                  <a:srgbClr val="000000"/>
                </a:solidFill>
              </a:rPr>
              <a:t>“What raw materials are local to you”</a:t>
            </a:r>
          </a:p>
          <a:p>
            <a:r>
              <a:rPr lang="en-US" dirty="0">
                <a:solidFill>
                  <a:srgbClr val="000000"/>
                </a:solidFill>
              </a:rPr>
              <a:t>List three to five plant-based inputs produced within roughly 100–150 </a:t>
            </a:r>
            <a:r>
              <a:rPr lang="en-US" dirty="0" err="1">
                <a:solidFill>
                  <a:srgbClr val="000000"/>
                </a:solidFill>
              </a:rPr>
              <a:t>kilometres</a:t>
            </a:r>
            <a:r>
              <a:rPr lang="en-US" dirty="0">
                <a:solidFill>
                  <a:srgbClr val="000000"/>
                </a:solidFill>
              </a:rPr>
              <a:t>.</a:t>
            </a:r>
          </a:p>
          <a:p>
            <a:r>
              <a:rPr lang="en-US" dirty="0">
                <a:solidFill>
                  <a:srgbClr val="000000"/>
                </a:solidFill>
              </a:rPr>
              <a:t>For each, note distance, harvest window, any nearby processor and one way it could</a:t>
            </a:r>
          </a:p>
          <a:p>
            <a:r>
              <a:rPr lang="en-US" dirty="0">
                <a:solidFill>
                  <a:srgbClr val="000000"/>
                </a:solidFill>
              </a:rPr>
              <a:t>replace an imported ingredient. Add one barrier and one opportunity you foresee.</a:t>
            </a:r>
          </a:p>
          <a:p>
            <a:endParaRPr lang="en-GB" dirty="0"/>
          </a:p>
        </p:txBody>
      </p:sp>
      <p:pic>
        <p:nvPicPr>
          <p:cNvPr id="6" name="Picture 5">
            <a:extLst>
              <a:ext uri="{FF2B5EF4-FFF2-40B4-BE49-F238E27FC236}">
                <a16:creationId xmlns:a16="http://schemas.microsoft.com/office/drawing/2014/main" id="{DB66D93B-40C5-C15D-B017-333B3347A684}"/>
              </a:ext>
            </a:extLst>
          </p:cNvPr>
          <p:cNvPicPr>
            <a:picLocks noChangeAspect="1"/>
          </p:cNvPicPr>
          <p:nvPr/>
        </p:nvPicPr>
        <p:blipFill>
          <a:blip r:embed="rId2">
            <a:duotone>
              <a:schemeClr val="accent6">
                <a:shade val="45000"/>
                <a:satMod val="135000"/>
              </a:schemeClr>
              <a:prstClr val="white"/>
            </a:duotone>
          </a:blip>
          <a:stretch>
            <a:fillRect/>
          </a:stretch>
        </p:blipFill>
        <p:spPr>
          <a:xfrm>
            <a:off x="9840241" y="377234"/>
            <a:ext cx="1798476" cy="1804572"/>
          </a:xfrm>
          <a:prstGeom prst="rect">
            <a:avLst/>
          </a:prstGeom>
        </p:spPr>
      </p:pic>
    </p:spTree>
    <p:extLst>
      <p:ext uri="{BB962C8B-B14F-4D97-AF65-F5344CB8AC3E}">
        <p14:creationId xmlns:p14="http://schemas.microsoft.com/office/powerpoint/2010/main" val="625535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D9787-DC5E-F829-8547-235DB73EEF0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DA79BD6-A4B0-1A38-1CEE-E3A8DADC7365}"/>
              </a:ext>
            </a:extLst>
          </p:cNvPr>
          <p:cNvSpPr>
            <a:spLocks noGrp="1"/>
          </p:cNvSpPr>
          <p:nvPr>
            <p:ph type="body" sz="quarter" idx="16"/>
          </p:nvPr>
        </p:nvSpPr>
        <p:spPr>
          <a:xfrm>
            <a:off x="7213582" y="2202176"/>
            <a:ext cx="4846976" cy="2942484"/>
          </a:xfrm>
        </p:spPr>
        <p:txBody>
          <a:bodyPr/>
          <a:lstStyle/>
          <a:p>
            <a:pPr algn="ctr"/>
            <a:r>
              <a:rPr lang="en-US" b="1" dirty="0"/>
              <a:t>Mapping Ingredients in Your Region </a:t>
            </a:r>
          </a:p>
        </p:txBody>
      </p:sp>
      <p:sp>
        <p:nvSpPr>
          <p:cNvPr id="5" name="Text Placeholder 4">
            <a:extLst>
              <a:ext uri="{FF2B5EF4-FFF2-40B4-BE49-F238E27FC236}">
                <a16:creationId xmlns:a16="http://schemas.microsoft.com/office/drawing/2014/main" id="{7F091ABD-AB2A-C3E1-395F-E2C006E4D500}"/>
              </a:ext>
            </a:extLst>
          </p:cNvPr>
          <p:cNvSpPr>
            <a:spLocks noGrp="1"/>
          </p:cNvSpPr>
          <p:nvPr>
            <p:ph type="body" sz="quarter" idx="17"/>
          </p:nvPr>
        </p:nvSpPr>
        <p:spPr/>
        <p:txBody>
          <a:bodyPr/>
          <a:lstStyle/>
          <a:p>
            <a:r>
              <a:rPr lang="en-US" dirty="0"/>
              <a:t>03</a:t>
            </a:r>
          </a:p>
        </p:txBody>
      </p:sp>
      <p:pic>
        <p:nvPicPr>
          <p:cNvPr id="8" name="Picture Placeholder 7">
            <a:extLst>
              <a:ext uri="{FF2B5EF4-FFF2-40B4-BE49-F238E27FC236}">
                <a16:creationId xmlns:a16="http://schemas.microsoft.com/office/drawing/2014/main" id="{87A17081-597D-2E31-8C3A-A34E5C69A0B4}"/>
              </a:ext>
            </a:extLst>
          </p:cNvPr>
          <p:cNvPicPr>
            <a:picLocks noGrp="1" noChangeAspect="1"/>
          </p:cNvPicPr>
          <p:nvPr>
            <p:ph type="pic" sz="quarter" idx="43"/>
          </p:nvPr>
        </p:nvPicPr>
        <p:blipFill>
          <a:blip r:embed="rId3" cstate="screen">
            <a:extLst>
              <a:ext uri="{28A0092B-C50C-407E-A947-70E740481C1C}">
                <a14:useLocalDpi xmlns:a14="http://schemas.microsoft.com/office/drawing/2010/main"/>
              </a:ext>
            </a:extLst>
          </a:blip>
          <a:srcRect/>
          <a:stretch>
            <a:fillRect/>
          </a:stretch>
        </p:blipFill>
        <p:spPr>
          <a:xfrm flipH="1">
            <a:off x="-1" y="1611398"/>
            <a:ext cx="6986522" cy="4935706"/>
          </a:xfrm>
        </p:spPr>
      </p:pic>
    </p:spTree>
    <p:extLst>
      <p:ext uri="{BB962C8B-B14F-4D97-AF65-F5344CB8AC3E}">
        <p14:creationId xmlns:p14="http://schemas.microsoft.com/office/powerpoint/2010/main" val="3306032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B32DC90C-DEB2-5715-32C9-3AF2FB989988}"/>
              </a:ext>
            </a:extLst>
          </p:cNvPr>
          <p:cNvSpPr/>
          <p:nvPr/>
        </p:nvSpPr>
        <p:spPr>
          <a:xfrm>
            <a:off x="245659" y="710800"/>
            <a:ext cx="11791665" cy="1522905"/>
          </a:xfrm>
          <a:prstGeom prst="round2DiagRect">
            <a:avLst/>
          </a:prstGeom>
          <a:solidFill>
            <a:srgbClr val="0842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t>Ingredient mapping means identifying nearby raw materials, processors, logistics routes and buyers, and linking them into a workable, traceable supply chain. It asks: what is available, where is it, and how does it move. The aim is lower impact, more regional value and stronger traceability.</a:t>
            </a:r>
          </a:p>
        </p:txBody>
      </p:sp>
      <p:sp>
        <p:nvSpPr>
          <p:cNvPr id="4" name="TextBox 3">
            <a:extLst>
              <a:ext uri="{FF2B5EF4-FFF2-40B4-BE49-F238E27FC236}">
                <a16:creationId xmlns:a16="http://schemas.microsoft.com/office/drawing/2014/main" id="{F7C1808C-3B59-4574-3C6F-3A290B60B0EC}"/>
              </a:ext>
            </a:extLst>
          </p:cNvPr>
          <p:cNvSpPr txBox="1"/>
          <p:nvPr/>
        </p:nvSpPr>
        <p:spPr>
          <a:xfrm>
            <a:off x="3088942" y="18302"/>
            <a:ext cx="6086900" cy="646331"/>
          </a:xfrm>
          <a:prstGeom prst="rect">
            <a:avLst/>
          </a:prstGeom>
          <a:noFill/>
        </p:spPr>
        <p:txBody>
          <a:bodyPr wrap="square" rtlCol="0">
            <a:spAutoFit/>
          </a:bodyPr>
          <a:lstStyle/>
          <a:p>
            <a:r>
              <a:rPr lang="en-GB" sz="3600" b="1" dirty="0">
                <a:solidFill>
                  <a:srgbClr val="75B543"/>
                </a:solidFill>
              </a:rPr>
              <a:t>What is Ingredient Mapping? </a:t>
            </a:r>
          </a:p>
        </p:txBody>
      </p:sp>
      <p:sp>
        <p:nvSpPr>
          <p:cNvPr id="5" name="Rectangle: Diagonal Corners Rounded 4">
            <a:extLst>
              <a:ext uri="{FF2B5EF4-FFF2-40B4-BE49-F238E27FC236}">
                <a16:creationId xmlns:a16="http://schemas.microsoft.com/office/drawing/2014/main" id="{4E6CE2C9-5686-BC03-B480-2778AD3698AB}"/>
              </a:ext>
            </a:extLst>
          </p:cNvPr>
          <p:cNvSpPr/>
          <p:nvPr/>
        </p:nvSpPr>
        <p:spPr>
          <a:xfrm rot="10800000">
            <a:off x="155642" y="2305837"/>
            <a:ext cx="9779927" cy="3841361"/>
          </a:xfrm>
          <a:prstGeom prst="round2DiagRect">
            <a:avLst>
              <a:gd name="adj1" fmla="val 13526"/>
              <a:gd name="adj2" fmla="val 0"/>
            </a:avLst>
          </a:prstGeom>
          <a:solidFill>
            <a:srgbClr val="2C67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4B67E56C-A8F0-4C4E-60DE-F66030C70012}"/>
              </a:ext>
            </a:extLst>
          </p:cNvPr>
          <p:cNvSpPr txBox="1"/>
          <p:nvPr/>
        </p:nvSpPr>
        <p:spPr>
          <a:xfrm>
            <a:off x="245658" y="2403544"/>
            <a:ext cx="9417223" cy="4431983"/>
          </a:xfrm>
          <a:prstGeom prst="rect">
            <a:avLst/>
          </a:prstGeom>
          <a:noFill/>
        </p:spPr>
        <p:txBody>
          <a:bodyPr wrap="square" rtlCol="0">
            <a:spAutoFit/>
          </a:bodyPr>
          <a:lstStyle/>
          <a:p>
            <a:r>
              <a:rPr lang="en-US" sz="2400" b="1" dirty="0">
                <a:solidFill>
                  <a:srgbClr val="75B543"/>
                </a:solidFill>
              </a:rPr>
              <a:t>Manual mapping: </a:t>
            </a:r>
            <a:r>
              <a:rPr lang="en-US" sz="2400" dirty="0">
                <a:solidFill>
                  <a:schemeClr val="bg1"/>
                </a:solidFill>
              </a:rPr>
              <a:t>Find suppliers within about 150 km and 500 km. Speak to chambers, co operatives, grower groups, farms and processors. Record product, distance, volume, harvest window, certification, contact and local processing. Output: a verified supplier list and one sourcing plan per ingredient.</a:t>
            </a:r>
          </a:p>
          <a:p>
            <a:r>
              <a:rPr lang="en-US" sz="2400" b="1" dirty="0">
                <a:solidFill>
                  <a:srgbClr val="75B543"/>
                </a:solidFill>
              </a:rPr>
              <a:t>Digital mapping: </a:t>
            </a:r>
            <a:r>
              <a:rPr lang="en-US" sz="2400" dirty="0">
                <a:solidFill>
                  <a:schemeClr val="bg1"/>
                </a:solidFill>
              </a:rPr>
              <a:t>Use Eurostat NUTS 2 and NUTS 3 to locate crop regions. Confirm producers in national organic, PDO or PGI registers. Plot producers, processors and routes in Google My Maps or QGIS. Add batch IDs and QR codes linking each lot to farm or region, harvest date and certification. Output: a digital, traceable regional map.</a:t>
            </a:r>
          </a:p>
          <a:p>
            <a:endParaRPr lang="en-US" sz="2400" dirty="0">
              <a:solidFill>
                <a:schemeClr val="bg1"/>
              </a:solidFill>
            </a:endParaRPr>
          </a:p>
          <a:p>
            <a:endParaRPr lang="en-GB" dirty="0"/>
          </a:p>
        </p:txBody>
      </p:sp>
      <p:sp>
        <p:nvSpPr>
          <p:cNvPr id="11" name="Rectangle: Diagonal Corners Rounded 10">
            <a:extLst>
              <a:ext uri="{FF2B5EF4-FFF2-40B4-BE49-F238E27FC236}">
                <a16:creationId xmlns:a16="http://schemas.microsoft.com/office/drawing/2014/main" id="{922D9E7E-72A1-6359-E5D6-B45165D91824}"/>
              </a:ext>
            </a:extLst>
          </p:cNvPr>
          <p:cNvSpPr/>
          <p:nvPr/>
        </p:nvSpPr>
        <p:spPr>
          <a:xfrm rot="16200000">
            <a:off x="8656330" y="3387456"/>
            <a:ext cx="4542228" cy="2529123"/>
          </a:xfrm>
          <a:prstGeom prst="round2DiagRect">
            <a:avLst/>
          </a:prstGeom>
          <a:solidFill>
            <a:srgbClr val="75B543"/>
          </a:solidFill>
          <a:ln>
            <a:solidFill>
              <a:srgbClr val="75B5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3" name="TextBox 12">
            <a:extLst>
              <a:ext uri="{FF2B5EF4-FFF2-40B4-BE49-F238E27FC236}">
                <a16:creationId xmlns:a16="http://schemas.microsoft.com/office/drawing/2014/main" id="{CB06DCA8-71B2-7A16-FB64-7F86034CD041}"/>
              </a:ext>
            </a:extLst>
          </p:cNvPr>
          <p:cNvSpPr txBox="1"/>
          <p:nvPr/>
        </p:nvSpPr>
        <p:spPr>
          <a:xfrm>
            <a:off x="9735670" y="2314148"/>
            <a:ext cx="2529119" cy="4801314"/>
          </a:xfrm>
          <a:prstGeom prst="rect">
            <a:avLst/>
          </a:prstGeom>
          <a:noFill/>
        </p:spPr>
        <p:txBody>
          <a:bodyPr wrap="square" rtlCol="0">
            <a:spAutoFit/>
          </a:bodyPr>
          <a:lstStyle/>
          <a:p>
            <a:r>
              <a:rPr lang="en-US" sz="2400" b="1" dirty="0">
                <a:solidFill>
                  <a:schemeClr val="bg1"/>
                </a:solidFill>
              </a:rPr>
              <a:t>Research task</a:t>
            </a:r>
            <a:br>
              <a:rPr lang="en-US" sz="2400" dirty="0"/>
            </a:br>
            <a:r>
              <a:rPr lang="en-US" sz="2400" dirty="0"/>
              <a:t>Choose three plant-based ingredients from your region. Note where they are grown, confirm one producer for each in a national register, and record location for the next exercise.</a:t>
            </a:r>
          </a:p>
          <a:p>
            <a:endParaRPr lang="en-GB" dirty="0"/>
          </a:p>
        </p:txBody>
      </p:sp>
    </p:spTree>
    <p:extLst>
      <p:ext uri="{BB962C8B-B14F-4D97-AF65-F5344CB8AC3E}">
        <p14:creationId xmlns:p14="http://schemas.microsoft.com/office/powerpoint/2010/main" val="2562746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39B1428-37CD-43E7-D135-6F5FECC49E0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8747609" y="1438078"/>
            <a:ext cx="2444127" cy="4336988"/>
          </a:xfrm>
        </p:spPr>
      </p:pic>
      <p:sp>
        <p:nvSpPr>
          <p:cNvPr id="7" name="Text Placeholder 2">
            <a:extLst>
              <a:ext uri="{FF2B5EF4-FFF2-40B4-BE49-F238E27FC236}">
                <a16:creationId xmlns:a16="http://schemas.microsoft.com/office/drawing/2014/main" id="{77FE7FF7-801E-E648-6A4F-F71B824E550B}"/>
              </a:ext>
            </a:extLst>
          </p:cNvPr>
          <p:cNvSpPr txBox="1">
            <a:spLocks/>
          </p:cNvSpPr>
          <p:nvPr/>
        </p:nvSpPr>
        <p:spPr>
          <a:xfrm>
            <a:off x="175110" y="879237"/>
            <a:ext cx="8572500" cy="69823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   </a:t>
            </a:r>
            <a:r>
              <a:rPr lang="en-US" sz="2200" dirty="0">
                <a:solidFill>
                  <a:schemeClr val="tx1"/>
                </a:solidFill>
              </a:rPr>
              <a:t>Ingredient mapping depends on reliable data about where crops are grown, who supplies them and how they move.</a:t>
            </a:r>
          </a:p>
          <a:p>
            <a:r>
              <a:rPr lang="en-US" sz="2200" b="1" dirty="0">
                <a:solidFill>
                  <a:schemeClr val="tx1"/>
                </a:solidFill>
              </a:rPr>
              <a:t>   Key data sources</a:t>
            </a:r>
            <a:endParaRPr lang="en-US" sz="2200" dirty="0">
              <a:solidFill>
                <a:schemeClr val="tx1"/>
              </a:solidFill>
            </a:endParaRPr>
          </a:p>
          <a:p>
            <a:r>
              <a:rPr lang="en-US" sz="2200" dirty="0">
                <a:solidFill>
                  <a:schemeClr val="tx1"/>
                </a:solidFill>
              </a:rPr>
              <a:t>   Eurostat (NUTS 2 / NUTS 3): Shows main crop regions for peas, fava beans, lupin, oats, rapeseed, sunflower and others.</a:t>
            </a:r>
          </a:p>
          <a:p>
            <a:r>
              <a:rPr lang="en-US" sz="2200" dirty="0">
                <a:solidFill>
                  <a:schemeClr val="tx1"/>
                </a:solidFill>
              </a:rPr>
              <a:t>   National registries: Approved producers, organic operators, PDO and PGI holders. Confirms real suppliers.</a:t>
            </a:r>
          </a:p>
          <a:p>
            <a:r>
              <a:rPr lang="en-US" sz="2200" b="1" dirty="0">
                <a:solidFill>
                  <a:schemeClr val="tx1"/>
                </a:solidFill>
              </a:rPr>
              <a:t>   Regional networks:</a:t>
            </a:r>
            <a:r>
              <a:rPr lang="en-US" sz="2200" dirty="0">
                <a:solidFill>
                  <a:schemeClr val="tx1"/>
                </a:solidFill>
              </a:rPr>
              <a:t> Co operatives and chambers of commerce. Can list members, storage hubs, cold stores, railheads and ports.</a:t>
            </a:r>
          </a:p>
          <a:p>
            <a:r>
              <a:rPr lang="en-US" sz="2200" b="1" dirty="0">
                <a:solidFill>
                  <a:schemeClr val="tx1"/>
                </a:solidFill>
              </a:rPr>
              <a:t>   Mapping and traceability</a:t>
            </a:r>
            <a:endParaRPr lang="en-US" sz="2200" dirty="0">
              <a:solidFill>
                <a:schemeClr val="tx1"/>
              </a:solidFill>
            </a:endParaRPr>
          </a:p>
          <a:p>
            <a:r>
              <a:rPr lang="en-US" sz="2200" dirty="0">
                <a:solidFill>
                  <a:schemeClr val="tx1"/>
                </a:solidFill>
              </a:rPr>
              <a:t>   Google My Maps / QGIS: Plot producers, processors, routes and logistics.</a:t>
            </a:r>
          </a:p>
          <a:p>
            <a:r>
              <a:rPr lang="en-US" sz="2200" dirty="0">
                <a:solidFill>
                  <a:schemeClr val="tx1"/>
                </a:solidFill>
              </a:rPr>
              <a:t>   Traceability: Use a Batch ID (for example YYYYMMDD Supplier ID Lot#) and link by QR code to farm or region, harvest date, certification and first processing step.</a:t>
            </a:r>
            <a:br>
              <a:rPr lang="en-US" dirty="0">
                <a:solidFill>
                  <a:srgbClr val="084260"/>
                </a:solidFill>
              </a:rPr>
            </a:br>
            <a:endParaRPr lang="en-US" dirty="0">
              <a:solidFill>
                <a:srgbClr val="084260"/>
              </a:solidFill>
            </a:endParaRPr>
          </a:p>
        </p:txBody>
      </p:sp>
      <p:sp>
        <p:nvSpPr>
          <p:cNvPr id="12" name="Text Placeholder 5">
            <a:extLst>
              <a:ext uri="{FF2B5EF4-FFF2-40B4-BE49-F238E27FC236}">
                <a16:creationId xmlns:a16="http://schemas.microsoft.com/office/drawing/2014/main" id="{E8453113-464A-BA00-EB65-DD37849A8909}"/>
              </a:ext>
            </a:extLst>
          </p:cNvPr>
          <p:cNvSpPr txBox="1">
            <a:spLocks/>
          </p:cNvSpPr>
          <p:nvPr/>
        </p:nvSpPr>
        <p:spPr>
          <a:xfrm>
            <a:off x="284292" y="188170"/>
            <a:ext cx="5550284" cy="61710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75B54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Core Tools and Data </a:t>
            </a:r>
          </a:p>
        </p:txBody>
      </p:sp>
      <p:pic>
        <p:nvPicPr>
          <p:cNvPr id="13" name="Picture 12">
            <a:extLst>
              <a:ext uri="{FF2B5EF4-FFF2-40B4-BE49-F238E27FC236}">
                <a16:creationId xmlns:a16="http://schemas.microsoft.com/office/drawing/2014/main" id="{1590E7E7-68F3-3F4D-5DE0-689F3BE6C4C2}"/>
              </a:ext>
            </a:extLst>
          </p:cNvPr>
          <p:cNvPicPr>
            <a:picLocks noChangeAspect="1"/>
          </p:cNvPicPr>
          <p:nvPr/>
        </p:nvPicPr>
        <p:blipFill>
          <a:blip r:embed="rId3"/>
          <a:stretch>
            <a:fillRect/>
          </a:stretch>
        </p:blipFill>
        <p:spPr>
          <a:xfrm>
            <a:off x="9673701" y="4136766"/>
            <a:ext cx="3036071" cy="3042168"/>
          </a:xfrm>
          <a:prstGeom prst="rect">
            <a:avLst/>
          </a:prstGeom>
        </p:spPr>
      </p:pic>
    </p:spTree>
    <p:extLst>
      <p:ext uri="{BB962C8B-B14F-4D97-AF65-F5344CB8AC3E}">
        <p14:creationId xmlns:p14="http://schemas.microsoft.com/office/powerpoint/2010/main" val="2315974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229194" y="1304856"/>
            <a:ext cx="6608838" cy="7501136"/>
          </a:xfrm>
        </p:spPr>
        <p:txBody>
          <a:bodyPr/>
          <a:lstStyle/>
          <a:p>
            <a:pPr marL="457200" indent="-457200">
              <a:buFont typeface="+mj-lt"/>
              <a:buAutoNum type="arabicPeriod"/>
            </a:pPr>
            <a:r>
              <a:rPr lang="en-US" sz="2200" b="1" dirty="0"/>
              <a:t>Read the data:</a:t>
            </a:r>
            <a:r>
              <a:rPr lang="en-US" sz="2200" dirty="0"/>
              <a:t> Common crops; main processors/storage; items in demand not produced locally.</a:t>
            </a:r>
          </a:p>
          <a:p>
            <a:pPr marL="457200" indent="-457200">
              <a:buFont typeface="+mj-lt"/>
              <a:buAutoNum type="arabicPeriod"/>
            </a:pPr>
            <a:r>
              <a:rPr lang="en-US" sz="2200" b="1" dirty="0"/>
              <a:t>Link supply to processing:</a:t>
            </a:r>
            <a:r>
              <a:rPr lang="en-US" sz="2200" dirty="0"/>
              <a:t> Match producers to nearby processors or hubs (cold stores, DCs, rail/port). Note distance, roads, seasonality.</a:t>
            </a:r>
          </a:p>
          <a:p>
            <a:pPr marL="457200" indent="-457200">
              <a:buFont typeface="+mj-lt"/>
              <a:buAutoNum type="arabicPeriod"/>
            </a:pPr>
            <a:r>
              <a:rPr lang="en-US" sz="2200" b="1" dirty="0"/>
              <a:t>Show the pathway:</a:t>
            </a:r>
            <a:r>
              <a:rPr lang="en-US" sz="2200" dirty="0"/>
              <a:t> Trace one ingredient from producer </a:t>
            </a:r>
            <a:r>
              <a:rPr lang="en-US" sz="2200" b="1" dirty="0"/>
              <a:t>→</a:t>
            </a:r>
            <a:r>
              <a:rPr lang="en-US" sz="2200" dirty="0"/>
              <a:t> processor </a:t>
            </a:r>
            <a:r>
              <a:rPr lang="en-US" sz="2200" b="1" dirty="0"/>
              <a:t>→ </a:t>
            </a:r>
            <a:r>
              <a:rPr lang="en-US" sz="2200" dirty="0"/>
              <a:t>buyer (caterer/retailer). Map local flows ~100–150 km; regional ~500 km.</a:t>
            </a:r>
          </a:p>
          <a:p>
            <a:pPr marL="457200" indent="-457200">
              <a:buFont typeface="+mj-lt"/>
              <a:buAutoNum type="arabicPeriod"/>
            </a:pPr>
            <a:r>
              <a:rPr lang="en-US" sz="2200" b="1" dirty="0"/>
              <a:t>Find gaps:</a:t>
            </a:r>
            <a:r>
              <a:rPr lang="en-US" sz="2200" dirty="0"/>
              <a:t> Missing storage/processing or long transport legs: these signal where co-operation or investment is needed.</a:t>
            </a:r>
          </a:p>
          <a:p>
            <a:endParaRPr lang="en-US" sz="2200" b="1" dirty="0"/>
          </a:p>
          <a:p>
            <a:r>
              <a:rPr lang="en-US" sz="2200" b="1" dirty="0"/>
              <a:t>Task:</a:t>
            </a:r>
            <a:r>
              <a:rPr lang="en-US" sz="2200" dirty="0"/>
              <a:t> Pick one ingredient and sketch producer </a:t>
            </a:r>
            <a:r>
              <a:rPr lang="en-US" sz="2200" b="1" dirty="0"/>
              <a:t>→</a:t>
            </a:r>
            <a:r>
              <a:rPr lang="en-US" sz="2200" dirty="0"/>
              <a:t> processor </a:t>
            </a:r>
            <a:r>
              <a:rPr lang="en-US" sz="2200" b="1" dirty="0"/>
              <a:t>→</a:t>
            </a:r>
            <a:r>
              <a:rPr lang="en-US" sz="2200" dirty="0"/>
              <a:t> buyer for your region.</a:t>
            </a:r>
          </a:p>
          <a:p>
            <a:endParaRPr lang="en-US" dirty="0"/>
          </a:p>
        </p:txBody>
      </p:sp>
      <p:grpSp>
        <p:nvGrpSpPr>
          <p:cNvPr id="8" name="Group 7">
            <a:extLst>
              <a:ext uri="{FF2B5EF4-FFF2-40B4-BE49-F238E27FC236}">
                <a16:creationId xmlns:a16="http://schemas.microsoft.com/office/drawing/2014/main" id="{80386ECC-23FF-7AA0-349A-5DFBFF930D24}"/>
              </a:ext>
            </a:extLst>
          </p:cNvPr>
          <p:cNvGrpSpPr/>
          <p:nvPr/>
        </p:nvGrpSpPr>
        <p:grpSpPr>
          <a:xfrm>
            <a:off x="5075258" y="4037785"/>
            <a:ext cx="2166789" cy="5029486"/>
            <a:chOff x="4413794" y="4725223"/>
            <a:chExt cx="421607" cy="978622"/>
          </a:xfrm>
          <a:solidFill>
            <a:schemeClr val="bg1">
              <a:alpha val="17834"/>
            </a:schemeClr>
          </a:solidFill>
        </p:grpSpPr>
        <p:grpSp>
          <p:nvGrpSpPr>
            <p:cNvPr id="10" name="Graphic 2">
              <a:extLst>
                <a:ext uri="{FF2B5EF4-FFF2-40B4-BE49-F238E27FC236}">
                  <a16:creationId xmlns:a16="http://schemas.microsoft.com/office/drawing/2014/main" id="{B1B53FFE-690B-9419-D51F-26CEA15FB185}"/>
                </a:ext>
              </a:extLst>
            </p:cNvPr>
            <p:cNvGrpSpPr/>
            <p:nvPr/>
          </p:nvGrpSpPr>
          <p:grpSpPr>
            <a:xfrm>
              <a:off x="4413794" y="4757590"/>
              <a:ext cx="421607" cy="535957"/>
              <a:chOff x="4413794" y="4757590"/>
              <a:chExt cx="421607" cy="535957"/>
            </a:xfrm>
            <a:grpFill/>
          </p:grpSpPr>
          <p:sp>
            <p:nvSpPr>
              <p:cNvPr id="18" name="Freeform 17">
                <a:extLst>
                  <a:ext uri="{FF2B5EF4-FFF2-40B4-BE49-F238E27FC236}">
                    <a16:creationId xmlns:a16="http://schemas.microsoft.com/office/drawing/2014/main" id="{1C473C3D-6D4A-F709-5DB6-8B689389E3E5}"/>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D7DB6E6D-8BDF-0A1A-E628-8A0B3C0B396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grpSp>
          <p:nvGrpSpPr>
            <p:cNvPr id="11" name="Graphic 2">
              <a:extLst>
                <a:ext uri="{FF2B5EF4-FFF2-40B4-BE49-F238E27FC236}">
                  <a16:creationId xmlns:a16="http://schemas.microsoft.com/office/drawing/2014/main" id="{085F1814-1AB1-5BC4-AC55-51C056B4E84C}"/>
                </a:ext>
              </a:extLst>
            </p:cNvPr>
            <p:cNvGrpSpPr/>
            <p:nvPr/>
          </p:nvGrpSpPr>
          <p:grpSpPr>
            <a:xfrm>
              <a:off x="4539076" y="4725223"/>
              <a:ext cx="126381" cy="222760"/>
              <a:chOff x="4539076" y="4725223"/>
              <a:chExt cx="126381" cy="222760"/>
            </a:xfrm>
            <a:grpFill/>
          </p:grpSpPr>
          <p:sp>
            <p:nvSpPr>
              <p:cNvPr id="14" name="Freeform 13">
                <a:extLst>
                  <a:ext uri="{FF2B5EF4-FFF2-40B4-BE49-F238E27FC236}">
                    <a16:creationId xmlns:a16="http://schemas.microsoft.com/office/drawing/2014/main" id="{C86F914A-466D-DC2D-44B5-A9C7FFBCC2E1}"/>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5" name="Freeform 14">
                <a:extLst>
                  <a:ext uri="{FF2B5EF4-FFF2-40B4-BE49-F238E27FC236}">
                    <a16:creationId xmlns:a16="http://schemas.microsoft.com/office/drawing/2014/main" id="{CE8F8232-97CF-A2B9-47EA-0BBA2731F7BC}"/>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79CAA097-BC5D-1BBA-9C0E-7EC7599103FC}"/>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F5B56499-DB1C-4B41-E48D-019D87C536D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
          <p:nvSpPr>
            <p:cNvPr id="12" name="Freeform 11">
              <a:extLst>
                <a:ext uri="{FF2B5EF4-FFF2-40B4-BE49-F238E27FC236}">
                  <a16:creationId xmlns:a16="http://schemas.microsoft.com/office/drawing/2014/main" id="{3BF58B9E-4512-7C17-9887-B6E9B2001842}"/>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3" name="Freeform 12">
              <a:extLst>
                <a:ext uri="{FF2B5EF4-FFF2-40B4-BE49-F238E27FC236}">
                  <a16:creationId xmlns:a16="http://schemas.microsoft.com/office/drawing/2014/main" id="{3E1D42DB-CAB8-6D34-52FC-B9BBB6970CC7}"/>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AB0CB55F-938D-AFEC-37A3-3524A63AB2E0}"/>
              </a:ext>
            </a:extLst>
          </p:cNvPr>
          <p:cNvPicPr>
            <a:picLocks noChangeAspect="1"/>
          </p:cNvPicPr>
          <p:nvPr/>
        </p:nvPicPr>
        <p:blipFill>
          <a:blip r:embed="rId2"/>
          <a:stretch>
            <a:fillRect/>
          </a:stretch>
        </p:blipFill>
        <p:spPr>
          <a:xfrm>
            <a:off x="416981" y="72491"/>
            <a:ext cx="9144000" cy="1463167"/>
          </a:xfrm>
          <a:prstGeom prst="rect">
            <a:avLst/>
          </a:prstGeom>
        </p:spPr>
      </p:pic>
      <p:pic>
        <p:nvPicPr>
          <p:cNvPr id="24" name="Picture Placeholder 23">
            <a:extLst>
              <a:ext uri="{FF2B5EF4-FFF2-40B4-BE49-F238E27FC236}">
                <a16:creationId xmlns:a16="http://schemas.microsoft.com/office/drawing/2014/main" id="{CDA39BC1-480C-38D0-BEBE-955DD8B14DD9}"/>
              </a:ext>
            </a:extLst>
          </p:cNvPr>
          <p:cNvPicPr>
            <a:picLocks noGrp="1" noChangeAspect="1"/>
          </p:cNvPicPr>
          <p:nvPr>
            <p:ph type="pic" sz="quarter" idx="42"/>
          </p:nvPr>
        </p:nvPicPr>
        <p:blipFill>
          <a:blip r:embed="rId3" cstate="screen">
            <a:extLst>
              <a:ext uri="{28A0092B-C50C-407E-A947-70E740481C1C}">
                <a14:useLocalDpi xmlns:a14="http://schemas.microsoft.com/office/drawing/2010/main"/>
              </a:ext>
            </a:extLst>
          </a:blip>
          <a:srcRect/>
          <a:stretch>
            <a:fillRect/>
          </a:stretch>
        </p:blipFill>
        <p:spPr>
          <a:xfrm>
            <a:off x="6631594" y="1410231"/>
            <a:ext cx="5265510" cy="4704419"/>
          </a:xfrm>
        </p:spPr>
      </p:pic>
    </p:spTree>
    <p:extLst>
      <p:ext uri="{BB962C8B-B14F-4D97-AF65-F5344CB8AC3E}">
        <p14:creationId xmlns:p14="http://schemas.microsoft.com/office/powerpoint/2010/main" val="1562924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Diagonal Corners Rounded 10">
            <a:extLst>
              <a:ext uri="{FF2B5EF4-FFF2-40B4-BE49-F238E27FC236}">
                <a16:creationId xmlns:a16="http://schemas.microsoft.com/office/drawing/2014/main" id="{AEA0D55E-5CEE-06DF-6E97-8D8CDA25F367}"/>
              </a:ext>
            </a:extLst>
          </p:cNvPr>
          <p:cNvSpPr/>
          <p:nvPr/>
        </p:nvSpPr>
        <p:spPr>
          <a:xfrm rot="10800000" flipV="1">
            <a:off x="0" y="456964"/>
            <a:ext cx="11982735" cy="6237685"/>
          </a:xfrm>
          <a:prstGeom prst="round2DiagRect">
            <a:avLst/>
          </a:prstGeom>
          <a:solidFill>
            <a:srgbClr val="2C6756"/>
          </a:solidFill>
          <a:ln>
            <a:solidFill>
              <a:srgbClr val="2C6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F1D56EDA-6999-7B76-1E78-435FA61DC11E}"/>
              </a:ext>
            </a:extLst>
          </p:cNvPr>
          <p:cNvSpPr>
            <a:spLocks noGrp="1"/>
          </p:cNvSpPr>
          <p:nvPr>
            <p:ph type="body" sz="quarter" idx="16"/>
          </p:nvPr>
        </p:nvSpPr>
        <p:spPr>
          <a:xfrm>
            <a:off x="443314" y="-22589"/>
            <a:ext cx="2322514" cy="562321"/>
          </a:xfrm>
        </p:spPr>
        <p:txBody>
          <a:bodyPr/>
          <a:lstStyle/>
          <a:p>
            <a:r>
              <a:rPr lang="en-GB" dirty="0">
                <a:solidFill>
                  <a:srgbClr val="2C6756"/>
                </a:solidFill>
              </a:rPr>
              <a:t>Workshop</a:t>
            </a:r>
          </a:p>
        </p:txBody>
      </p:sp>
      <p:sp>
        <p:nvSpPr>
          <p:cNvPr id="2" name="Text Placeholder 1">
            <a:extLst>
              <a:ext uri="{FF2B5EF4-FFF2-40B4-BE49-F238E27FC236}">
                <a16:creationId xmlns:a16="http://schemas.microsoft.com/office/drawing/2014/main" id="{8E3D5229-E496-49A3-36EB-F0DF12B23039}"/>
              </a:ext>
            </a:extLst>
          </p:cNvPr>
          <p:cNvSpPr>
            <a:spLocks noGrp="1"/>
          </p:cNvSpPr>
          <p:nvPr>
            <p:ph type="body" sz="quarter" idx="18"/>
          </p:nvPr>
        </p:nvSpPr>
        <p:spPr>
          <a:xfrm>
            <a:off x="237636" y="752293"/>
            <a:ext cx="11698526" cy="5942356"/>
          </a:xfrm>
        </p:spPr>
        <p:txBody>
          <a:bodyPr/>
          <a:lstStyle/>
          <a:p>
            <a:r>
              <a:rPr lang="en-US" dirty="0"/>
              <a:t>  Mapping Regional Ingredient Networks</a:t>
            </a:r>
          </a:p>
          <a:p>
            <a:r>
              <a:rPr lang="en-US" dirty="0"/>
              <a:t>   In this workshop you will turn your draft ingredient flow into a full regional network map. The aim is to show how ingredients are sourced, processed and moved in your region, and to highlight gaps and opportunities.</a:t>
            </a:r>
          </a:p>
          <a:p>
            <a:r>
              <a:rPr lang="en-US" b="1" dirty="0"/>
              <a:t>   Regional ingredient network</a:t>
            </a:r>
            <a:endParaRPr lang="en-US" dirty="0"/>
          </a:p>
          <a:p>
            <a:r>
              <a:rPr lang="en-US" dirty="0"/>
              <a:t>   Pick one plant-based ingredient from your region.</a:t>
            </a:r>
          </a:p>
          <a:p>
            <a:r>
              <a:rPr lang="en-US" dirty="0"/>
              <a:t>   Find and record:</a:t>
            </a:r>
          </a:p>
          <a:p>
            <a:pPr marL="800100" lvl="1" indent="-342900">
              <a:buFont typeface="Arial" panose="020B0604020202020204" pitchFamily="34" charset="0"/>
              <a:buChar char="•"/>
            </a:pPr>
            <a:r>
              <a:rPr lang="en-US" sz="2400" dirty="0">
                <a:latin typeface="+mn-lt"/>
              </a:rPr>
              <a:t>one producer</a:t>
            </a:r>
          </a:p>
          <a:p>
            <a:pPr marL="800100" lvl="1" indent="-342900">
              <a:buFont typeface="Arial" panose="020B0604020202020204" pitchFamily="34" charset="0"/>
              <a:buChar char="•"/>
            </a:pPr>
            <a:r>
              <a:rPr lang="en-US" sz="2400" dirty="0">
                <a:latin typeface="+mn-lt"/>
              </a:rPr>
              <a:t>one processor</a:t>
            </a:r>
          </a:p>
          <a:p>
            <a:pPr marL="800100" lvl="1" indent="-342900">
              <a:buFont typeface="Arial" panose="020B0604020202020204" pitchFamily="34" charset="0"/>
              <a:buChar char="•"/>
            </a:pPr>
            <a:r>
              <a:rPr lang="en-US" sz="2400" dirty="0">
                <a:latin typeface="+mn-lt"/>
              </a:rPr>
              <a:t>one logistics site (cold store, distribution </a:t>
            </a:r>
            <a:r>
              <a:rPr lang="en-US" sz="2400" dirty="0" err="1">
                <a:latin typeface="+mn-lt"/>
              </a:rPr>
              <a:t>centre</a:t>
            </a:r>
            <a:r>
              <a:rPr lang="en-US" sz="2400" dirty="0">
                <a:latin typeface="+mn-lt"/>
              </a:rPr>
              <a:t>, rail or port)</a:t>
            </a:r>
          </a:p>
          <a:p>
            <a:pPr marL="800100" lvl="1" indent="-342900">
              <a:buFont typeface="Arial" panose="020B0604020202020204" pitchFamily="34" charset="0"/>
              <a:buChar char="•"/>
            </a:pPr>
            <a:r>
              <a:rPr lang="en-US" sz="2400" dirty="0">
                <a:latin typeface="+mn-lt"/>
              </a:rPr>
              <a:t>one buyer</a:t>
            </a:r>
          </a:p>
          <a:p>
            <a:r>
              <a:rPr lang="en-US" dirty="0"/>
              <a:t>   Map these in Google My Maps or QGIS and draw arrows showing the flow.</a:t>
            </a:r>
          </a:p>
          <a:p>
            <a:r>
              <a:rPr lang="en-US" dirty="0"/>
              <a:t>   Add labels: distance in km, harvest window, and any certification (organic, PDO, PGI).</a:t>
            </a:r>
          </a:p>
          <a:p>
            <a:r>
              <a:rPr lang="en-US" dirty="0"/>
              <a:t>   Write three bullet points: one strength, one barrier, one opportunity.</a:t>
            </a:r>
          </a:p>
          <a:p>
            <a:pPr algn="just"/>
            <a:endParaRPr lang="en-US" dirty="0"/>
          </a:p>
          <a:p>
            <a:r>
              <a:rPr lang="en-GB" dirty="0"/>
              <a:t> </a:t>
            </a:r>
          </a:p>
        </p:txBody>
      </p:sp>
      <p:grpSp>
        <p:nvGrpSpPr>
          <p:cNvPr id="12" name="Group 11">
            <a:extLst>
              <a:ext uri="{FF2B5EF4-FFF2-40B4-BE49-F238E27FC236}">
                <a16:creationId xmlns:a16="http://schemas.microsoft.com/office/drawing/2014/main" id="{AB7B6371-CAD1-9D80-651E-9DE147D0784A}"/>
              </a:ext>
            </a:extLst>
          </p:cNvPr>
          <p:cNvGrpSpPr/>
          <p:nvPr/>
        </p:nvGrpSpPr>
        <p:grpSpPr>
          <a:xfrm>
            <a:off x="8697001" y="1076221"/>
            <a:ext cx="2166789" cy="5029486"/>
            <a:chOff x="4413794" y="4725223"/>
            <a:chExt cx="421607" cy="978622"/>
          </a:xfrm>
          <a:solidFill>
            <a:schemeClr val="bg1">
              <a:alpha val="17834"/>
            </a:schemeClr>
          </a:solidFill>
        </p:grpSpPr>
        <p:grpSp>
          <p:nvGrpSpPr>
            <p:cNvPr id="13" name="Graphic 2">
              <a:extLst>
                <a:ext uri="{FF2B5EF4-FFF2-40B4-BE49-F238E27FC236}">
                  <a16:creationId xmlns:a16="http://schemas.microsoft.com/office/drawing/2014/main" id="{B6E9F162-F33B-891E-1B86-AF6E16EF8FF8}"/>
                </a:ext>
              </a:extLst>
            </p:cNvPr>
            <p:cNvGrpSpPr/>
            <p:nvPr/>
          </p:nvGrpSpPr>
          <p:grpSpPr>
            <a:xfrm>
              <a:off x="4413794" y="4757590"/>
              <a:ext cx="421607" cy="535957"/>
              <a:chOff x="4413794" y="4757590"/>
              <a:chExt cx="421607" cy="535957"/>
            </a:xfrm>
            <a:grpFill/>
          </p:grpSpPr>
          <p:sp>
            <p:nvSpPr>
              <p:cNvPr id="21" name="Freeform 17">
                <a:extLst>
                  <a:ext uri="{FF2B5EF4-FFF2-40B4-BE49-F238E27FC236}">
                    <a16:creationId xmlns:a16="http://schemas.microsoft.com/office/drawing/2014/main" id="{3BE2095F-3114-B6B3-F787-25159C2AAEB3}"/>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2" name="Freeform 18">
                <a:extLst>
                  <a:ext uri="{FF2B5EF4-FFF2-40B4-BE49-F238E27FC236}">
                    <a16:creationId xmlns:a16="http://schemas.microsoft.com/office/drawing/2014/main" id="{6DAD1EC7-10E3-64DA-7616-09AAF49FFA6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4" name="Graphic 2">
              <a:extLst>
                <a:ext uri="{FF2B5EF4-FFF2-40B4-BE49-F238E27FC236}">
                  <a16:creationId xmlns:a16="http://schemas.microsoft.com/office/drawing/2014/main" id="{5548ECB8-14A4-7999-32E5-5C50B15D7354}"/>
                </a:ext>
              </a:extLst>
            </p:cNvPr>
            <p:cNvGrpSpPr/>
            <p:nvPr/>
          </p:nvGrpSpPr>
          <p:grpSpPr>
            <a:xfrm>
              <a:off x="4539076" y="4725223"/>
              <a:ext cx="126381" cy="222760"/>
              <a:chOff x="4539076" y="4725223"/>
              <a:chExt cx="126381" cy="222760"/>
            </a:xfrm>
            <a:grpFill/>
          </p:grpSpPr>
          <p:sp>
            <p:nvSpPr>
              <p:cNvPr id="17" name="Freeform 13">
                <a:extLst>
                  <a:ext uri="{FF2B5EF4-FFF2-40B4-BE49-F238E27FC236}">
                    <a16:creationId xmlns:a16="http://schemas.microsoft.com/office/drawing/2014/main" id="{BD8B0B5E-6815-ACF5-CFBA-336803CCE650}"/>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8" name="Freeform 14">
                <a:extLst>
                  <a:ext uri="{FF2B5EF4-FFF2-40B4-BE49-F238E27FC236}">
                    <a16:creationId xmlns:a16="http://schemas.microsoft.com/office/drawing/2014/main" id="{E3FBDF2C-9193-99D6-BCAC-C95D05BEE612}"/>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9" name="Freeform 15">
                <a:extLst>
                  <a:ext uri="{FF2B5EF4-FFF2-40B4-BE49-F238E27FC236}">
                    <a16:creationId xmlns:a16="http://schemas.microsoft.com/office/drawing/2014/main" id="{D62F134B-5464-34E2-5A54-EFA825DF0272}"/>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0" name="Freeform 16">
                <a:extLst>
                  <a:ext uri="{FF2B5EF4-FFF2-40B4-BE49-F238E27FC236}">
                    <a16:creationId xmlns:a16="http://schemas.microsoft.com/office/drawing/2014/main" id="{8E4A03FC-34E4-6526-8686-055EB745EAC4}"/>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5" name="Freeform 11">
              <a:extLst>
                <a:ext uri="{FF2B5EF4-FFF2-40B4-BE49-F238E27FC236}">
                  <a16:creationId xmlns:a16="http://schemas.microsoft.com/office/drawing/2014/main" id="{5FBA0D34-0662-6151-8EDF-0CF275AF7E78}"/>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6" name="Freeform 12">
              <a:extLst>
                <a:ext uri="{FF2B5EF4-FFF2-40B4-BE49-F238E27FC236}">
                  <a16:creationId xmlns:a16="http://schemas.microsoft.com/office/drawing/2014/main" id="{94781E10-4EB2-0F4B-1564-0363596B8E5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1959582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D6C1B-0A07-8BDB-196A-E36B9CE5C17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0FD65DC-357A-5420-6F85-4CC9EEDADD4D}"/>
              </a:ext>
            </a:extLst>
          </p:cNvPr>
          <p:cNvSpPr>
            <a:spLocks noGrp="1"/>
          </p:cNvSpPr>
          <p:nvPr>
            <p:ph type="body" sz="quarter" idx="4294967295"/>
          </p:nvPr>
        </p:nvSpPr>
        <p:spPr>
          <a:xfrm>
            <a:off x="441741" y="862881"/>
            <a:ext cx="11583822" cy="4391934"/>
          </a:xfrm>
          <a:prstGeom prst="rect">
            <a:avLst/>
          </a:prstGeom>
        </p:spPr>
        <p:txBody>
          <a:bodyPr/>
          <a:lstStyle/>
          <a:p>
            <a:pPr marL="0" indent="0">
              <a:buNone/>
            </a:pPr>
            <a:br>
              <a:rPr lang="en-US" sz="2400" dirty="0"/>
            </a:br>
            <a:r>
              <a:rPr lang="en-US" sz="2400" dirty="0"/>
              <a:t>Be ready to answer:</a:t>
            </a:r>
          </a:p>
          <a:p>
            <a:r>
              <a:rPr lang="en-US" sz="2400" dirty="0"/>
              <a:t>What does NUTS 3 mean in Eurostat data.</a:t>
            </a:r>
          </a:p>
          <a:p>
            <a:r>
              <a:rPr lang="en-US" sz="2400" dirty="0"/>
              <a:t>Name one national registry to verify producers.</a:t>
            </a:r>
          </a:p>
          <a:p>
            <a:r>
              <a:rPr lang="en-US" sz="2400" dirty="0"/>
              <a:t>What is the purpose of a batch ID.</a:t>
            </a:r>
          </a:p>
          <a:p>
            <a:r>
              <a:rPr lang="en-US" sz="2400" dirty="0"/>
              <a:t>What two types of data can a QR code hold for traceability.</a:t>
            </a:r>
          </a:p>
          <a:p>
            <a:r>
              <a:rPr lang="en-US" sz="2400" dirty="0"/>
              <a:t>Why include logistics assets such as cold stores or ports.</a:t>
            </a:r>
          </a:p>
          <a:p>
            <a:pPr marL="0" indent="0">
              <a:buNone/>
            </a:pPr>
            <a:r>
              <a:rPr lang="en-US" sz="2400" b="1" dirty="0"/>
              <a:t>Reflection</a:t>
            </a:r>
            <a:br>
              <a:rPr lang="en-US" sz="2400" dirty="0"/>
            </a:br>
            <a:r>
              <a:rPr lang="en-US" sz="2400" dirty="0"/>
              <a:t>Write a short paragraph on how mapping could improve sourcing, traceability or sustainability in your organisation.</a:t>
            </a:r>
          </a:p>
          <a:p>
            <a:pPr marL="0" indent="0">
              <a:buNone/>
            </a:pPr>
            <a:endParaRPr lang="en-GB" dirty="0"/>
          </a:p>
        </p:txBody>
      </p:sp>
      <p:sp>
        <p:nvSpPr>
          <p:cNvPr id="4" name="Text Placeholder 3">
            <a:extLst>
              <a:ext uri="{FF2B5EF4-FFF2-40B4-BE49-F238E27FC236}">
                <a16:creationId xmlns:a16="http://schemas.microsoft.com/office/drawing/2014/main" id="{A7D37F57-BD12-8CDF-7A51-363B951DCE3C}"/>
              </a:ext>
            </a:extLst>
          </p:cNvPr>
          <p:cNvSpPr>
            <a:spLocks noGrp="1"/>
          </p:cNvSpPr>
          <p:nvPr>
            <p:ph type="body" sz="quarter" idx="4294967295"/>
          </p:nvPr>
        </p:nvSpPr>
        <p:spPr>
          <a:xfrm>
            <a:off x="304089" y="461054"/>
            <a:ext cx="10595237" cy="803654"/>
          </a:xfrm>
          <a:prstGeom prst="rect">
            <a:avLst/>
          </a:prstGeom>
        </p:spPr>
        <p:txBody>
          <a:bodyPr/>
          <a:lstStyle/>
          <a:p>
            <a:pPr marL="0" indent="0">
              <a:buNone/>
            </a:pPr>
            <a:r>
              <a:rPr lang="en-US" sz="3600" dirty="0"/>
              <a:t> </a:t>
            </a:r>
            <a:r>
              <a:rPr lang="en-US" sz="3600" b="1" dirty="0">
                <a:solidFill>
                  <a:srgbClr val="92D050"/>
                </a:solidFill>
              </a:rPr>
              <a:t>Knowledge</a:t>
            </a:r>
            <a:r>
              <a:rPr lang="en-US" sz="3600" b="1" dirty="0"/>
              <a:t> </a:t>
            </a:r>
            <a:r>
              <a:rPr lang="en-US" sz="3600" b="1" dirty="0">
                <a:solidFill>
                  <a:srgbClr val="92D050"/>
                </a:solidFill>
              </a:rPr>
              <a:t>check</a:t>
            </a:r>
            <a:endParaRPr lang="en-US" sz="3600" dirty="0">
              <a:solidFill>
                <a:srgbClr val="92D050"/>
              </a:solidFill>
            </a:endParaRPr>
          </a:p>
        </p:txBody>
      </p:sp>
      <p:pic>
        <p:nvPicPr>
          <p:cNvPr id="7" name="Picture 6">
            <a:extLst>
              <a:ext uri="{FF2B5EF4-FFF2-40B4-BE49-F238E27FC236}">
                <a16:creationId xmlns:a16="http://schemas.microsoft.com/office/drawing/2014/main" id="{82A0B304-7ADA-F753-DBC1-790A176C89BD}"/>
              </a:ext>
            </a:extLst>
          </p:cNvPr>
          <p:cNvPicPr>
            <a:picLocks noChangeAspect="1"/>
          </p:cNvPicPr>
          <p:nvPr/>
        </p:nvPicPr>
        <p:blipFill>
          <a:blip r:embed="rId3">
            <a:duotone>
              <a:schemeClr val="accent2">
                <a:shade val="45000"/>
                <a:satMod val="135000"/>
              </a:schemeClr>
              <a:prstClr val="white"/>
            </a:duotone>
          </a:blip>
          <a:stretch>
            <a:fillRect/>
          </a:stretch>
        </p:blipFill>
        <p:spPr>
          <a:xfrm>
            <a:off x="7605251" y="264409"/>
            <a:ext cx="3733800" cy="3733800"/>
          </a:xfrm>
          <a:prstGeom prst="rect">
            <a:avLst/>
          </a:prstGeom>
        </p:spPr>
      </p:pic>
    </p:spTree>
    <p:extLst>
      <p:ext uri="{BB962C8B-B14F-4D97-AF65-F5344CB8AC3E}">
        <p14:creationId xmlns:p14="http://schemas.microsoft.com/office/powerpoint/2010/main" val="77661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b="1" dirty="0"/>
              <a:t>Purpose and Objectives</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6719882" y="2252978"/>
            <a:ext cx="4948954" cy="689519"/>
          </a:xfrm>
        </p:spPr>
        <p:txBody>
          <a:bodyPr/>
          <a:lstStyle/>
          <a:p>
            <a:pPr algn="ctr"/>
            <a:r>
              <a:rPr lang="en-GB" b="1" dirty="0"/>
              <a:t>Introduction to Local/ Regional Sourcing </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pPr algn="ctr"/>
            <a:r>
              <a:rPr lang="en-US" b="1" dirty="0"/>
              <a:t>Mapping Ingredients in Your Region </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748164" y="4082953"/>
            <a:ext cx="5098093" cy="689519"/>
          </a:xfrm>
        </p:spPr>
        <p:txBody>
          <a:bodyPr/>
          <a:lstStyle/>
          <a:p>
            <a:pPr algn="ctr"/>
            <a:r>
              <a:rPr lang="en-GB" b="1" dirty="0"/>
              <a:t>Criteria For Selecting Local Raw Materials</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6612599" y="4997940"/>
            <a:ext cx="4465067" cy="689519"/>
          </a:xfrm>
        </p:spPr>
        <p:txBody>
          <a:bodyPr/>
          <a:lstStyle/>
          <a:p>
            <a:pPr algn="ctr"/>
            <a:r>
              <a:rPr lang="en-GB" b="1" dirty="0"/>
              <a:t>Case Studies in Regional Sourcing </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dirty="0"/>
              <a:t>Contents</a:t>
            </a:r>
          </a:p>
        </p:txBody>
      </p:sp>
      <p:grpSp>
        <p:nvGrpSpPr>
          <p:cNvPr id="2" name="Group 1">
            <a:extLst>
              <a:ext uri="{FF2B5EF4-FFF2-40B4-BE49-F238E27FC236}">
                <a16:creationId xmlns:a16="http://schemas.microsoft.com/office/drawing/2014/main" id="{84EE0B0F-4B38-E039-CAD9-157C47F7ED76}"/>
              </a:ext>
            </a:extLst>
          </p:cNvPr>
          <p:cNvGrpSpPr/>
          <p:nvPr/>
        </p:nvGrpSpPr>
        <p:grpSpPr>
          <a:xfrm>
            <a:off x="0" y="3390439"/>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9281C95F-9698-F0B9-F912-0648AECC2638}"/>
                </a:ext>
              </a:extLst>
            </p:cNvPr>
            <p:cNvGrpSpPr/>
            <p:nvPr/>
          </p:nvGrpSpPr>
          <p:grpSpPr>
            <a:xfrm>
              <a:off x="4413794" y="4757590"/>
              <a:ext cx="421607" cy="535957"/>
              <a:chOff x="4413794" y="4757590"/>
              <a:chExt cx="421607" cy="535957"/>
            </a:xfrm>
            <a:grpFill/>
          </p:grpSpPr>
          <p:sp>
            <p:nvSpPr>
              <p:cNvPr id="11" name="Freeform 10">
                <a:extLst>
                  <a:ext uri="{FF2B5EF4-FFF2-40B4-BE49-F238E27FC236}">
                    <a16:creationId xmlns:a16="http://schemas.microsoft.com/office/drawing/2014/main" id="{0591A1F7-D553-1DC0-D31A-2FAD00B1904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A107FE1-6425-CE77-FF94-D98BD2CE7C03}"/>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4" name="Graphic 2">
              <a:extLst>
                <a:ext uri="{FF2B5EF4-FFF2-40B4-BE49-F238E27FC236}">
                  <a16:creationId xmlns:a16="http://schemas.microsoft.com/office/drawing/2014/main" id="{71E99C77-7B3D-033E-9B6E-4A5C4111715B}"/>
                </a:ext>
              </a:extLst>
            </p:cNvPr>
            <p:cNvGrpSpPr/>
            <p:nvPr/>
          </p:nvGrpSpPr>
          <p:grpSpPr>
            <a:xfrm>
              <a:off x="4539076" y="4725223"/>
              <a:ext cx="126381" cy="222760"/>
              <a:chOff x="4539076" y="4725223"/>
              <a:chExt cx="126381" cy="222760"/>
            </a:xfrm>
            <a:grpFill/>
          </p:grpSpPr>
          <p:sp>
            <p:nvSpPr>
              <p:cNvPr id="7" name="Freeform 6">
                <a:extLst>
                  <a:ext uri="{FF2B5EF4-FFF2-40B4-BE49-F238E27FC236}">
                    <a16:creationId xmlns:a16="http://schemas.microsoft.com/office/drawing/2014/main" id="{020292FC-1719-AE18-BFAE-21BFBE6D6F7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A5E8279-74F7-4787-70C5-B962AC0C8D4F}"/>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9CE5204-E625-0642-7FB9-8BF59518D4F8}"/>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671CF69-334F-726D-A7C0-E13AAD06D11D}"/>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1E5F4724-4E39-A619-702E-19FDD506EB93}"/>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7D552BED-0251-FC83-24E6-35D24FCBB62F}"/>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D784B-FE3B-E61A-3BC2-AE8B7AC2D89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996C813-9680-A470-28F6-E8444598794B}"/>
              </a:ext>
            </a:extLst>
          </p:cNvPr>
          <p:cNvSpPr>
            <a:spLocks noGrp="1"/>
          </p:cNvSpPr>
          <p:nvPr>
            <p:ph type="body" sz="quarter" idx="16"/>
          </p:nvPr>
        </p:nvSpPr>
        <p:spPr>
          <a:xfrm>
            <a:off x="7213582" y="2434188"/>
            <a:ext cx="4846976" cy="2942484"/>
          </a:xfrm>
        </p:spPr>
        <p:txBody>
          <a:bodyPr/>
          <a:lstStyle/>
          <a:p>
            <a:pPr algn="ctr"/>
            <a:r>
              <a:rPr lang="en-GB" b="1" dirty="0"/>
              <a:t>Criteria For Selecting Local Raw Materials</a:t>
            </a:r>
          </a:p>
        </p:txBody>
      </p:sp>
      <p:sp>
        <p:nvSpPr>
          <p:cNvPr id="5" name="Text Placeholder 4">
            <a:extLst>
              <a:ext uri="{FF2B5EF4-FFF2-40B4-BE49-F238E27FC236}">
                <a16:creationId xmlns:a16="http://schemas.microsoft.com/office/drawing/2014/main" id="{53C17267-358E-5C69-2E52-D4BA514734D3}"/>
              </a:ext>
            </a:extLst>
          </p:cNvPr>
          <p:cNvSpPr>
            <a:spLocks noGrp="1"/>
          </p:cNvSpPr>
          <p:nvPr>
            <p:ph type="body" sz="quarter" idx="17"/>
          </p:nvPr>
        </p:nvSpPr>
        <p:spPr>
          <a:xfrm>
            <a:off x="7305519" y="1028198"/>
            <a:ext cx="2066906" cy="583200"/>
          </a:xfrm>
        </p:spPr>
        <p:txBody>
          <a:bodyPr/>
          <a:lstStyle/>
          <a:p>
            <a:r>
              <a:rPr lang="en-US" dirty="0"/>
              <a:t>04</a:t>
            </a:r>
          </a:p>
        </p:txBody>
      </p:sp>
      <p:pic>
        <p:nvPicPr>
          <p:cNvPr id="8" name="Picture Placeholder 7">
            <a:extLst>
              <a:ext uri="{FF2B5EF4-FFF2-40B4-BE49-F238E27FC236}">
                <a16:creationId xmlns:a16="http://schemas.microsoft.com/office/drawing/2014/main" id="{B981B6DD-57BE-2410-533B-EC6F14037E59}"/>
              </a:ext>
            </a:extLst>
          </p:cNvPr>
          <p:cNvPicPr>
            <a:picLocks noGrp="1" noChangeAspect="1"/>
          </p:cNvPicPr>
          <p:nvPr>
            <p:ph type="pic" sz="quarter" idx="43"/>
          </p:nvPr>
        </p:nvPicPr>
        <p:blipFill>
          <a:blip r:embed="rId3" cstate="screen">
            <a:extLst>
              <a:ext uri="{28A0092B-C50C-407E-A947-70E740481C1C}">
                <a14:useLocalDpi xmlns:a14="http://schemas.microsoft.com/office/drawing/2010/main"/>
              </a:ext>
            </a:extLst>
          </a:blip>
          <a:srcRect/>
          <a:stretch>
            <a:fillRect/>
          </a:stretch>
        </p:blipFill>
        <p:spPr>
          <a:xfrm flipH="1">
            <a:off x="-1" y="1386038"/>
            <a:ext cx="7305520" cy="5161066"/>
          </a:xfrm>
        </p:spPr>
      </p:pic>
    </p:spTree>
    <p:extLst>
      <p:ext uri="{BB962C8B-B14F-4D97-AF65-F5344CB8AC3E}">
        <p14:creationId xmlns:p14="http://schemas.microsoft.com/office/powerpoint/2010/main" val="4273594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B1A13-F6C6-6C01-360D-D0565900AA0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ADA6FB7-EFB3-5C75-7542-4C6C97E64D06}"/>
              </a:ext>
            </a:extLst>
          </p:cNvPr>
          <p:cNvSpPr>
            <a:spLocks noGrp="1"/>
          </p:cNvSpPr>
          <p:nvPr>
            <p:ph type="body" sz="quarter" idx="16"/>
          </p:nvPr>
        </p:nvSpPr>
        <p:spPr>
          <a:xfrm>
            <a:off x="397969" y="19813"/>
            <a:ext cx="10595237" cy="700164"/>
          </a:xfrm>
        </p:spPr>
        <p:txBody>
          <a:bodyPr/>
          <a:lstStyle/>
          <a:p>
            <a:r>
              <a:rPr lang="en-US" dirty="0">
                <a:solidFill>
                  <a:srgbClr val="518274"/>
                </a:solidFill>
              </a:rPr>
              <a:t>Why Selection Criteria Matter</a:t>
            </a:r>
          </a:p>
        </p:txBody>
      </p:sp>
      <p:grpSp>
        <p:nvGrpSpPr>
          <p:cNvPr id="2" name="Group 1">
            <a:extLst>
              <a:ext uri="{FF2B5EF4-FFF2-40B4-BE49-F238E27FC236}">
                <a16:creationId xmlns:a16="http://schemas.microsoft.com/office/drawing/2014/main" id="{1ADCD98D-DF5E-BF10-3EF1-E2B5A22BD6AC}"/>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172B4E3E-F520-3544-B4FB-4F098EBC81D1}"/>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19963E80-3BB1-7884-C9C3-18014CD54903}"/>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D72C662-EE13-F640-CC2F-0FA98E3D705B}"/>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9692D460-27B3-08C7-264F-7FAB06CFD5C2}"/>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AE7F282B-DF98-B87C-C2E1-476F7D8577A9}"/>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21D8635-B79B-0342-DF9D-C545754427FD}"/>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0A50771-B0DC-1AF9-6A7D-DEDC83252D8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DE222AC-A94C-8B4E-8C95-FA53351C8384}"/>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9A9894B0-3A65-08B8-A72D-E2D18D1BF25B}"/>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1266DB5-C7DA-D7E4-0F23-3016A369A784}"/>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15" name="Rectangle: Diagonal Corners Rounded 14">
            <a:extLst>
              <a:ext uri="{FF2B5EF4-FFF2-40B4-BE49-F238E27FC236}">
                <a16:creationId xmlns:a16="http://schemas.microsoft.com/office/drawing/2014/main" id="{99725489-A0B7-274C-8141-DD30FF08B49E}"/>
              </a:ext>
            </a:extLst>
          </p:cNvPr>
          <p:cNvSpPr/>
          <p:nvPr/>
        </p:nvSpPr>
        <p:spPr>
          <a:xfrm rot="10800000" flipH="1">
            <a:off x="122830" y="568101"/>
            <a:ext cx="11941791" cy="6241723"/>
          </a:xfrm>
          <a:prstGeom prst="round2DiagRect">
            <a:avLst/>
          </a:prstGeom>
          <a:solidFill>
            <a:srgbClr val="2C6756"/>
          </a:solidFill>
          <a:ln>
            <a:solidFill>
              <a:srgbClr val="2C6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1B022A83-624E-3A01-2A2A-8143896545D1}"/>
              </a:ext>
            </a:extLst>
          </p:cNvPr>
          <p:cNvSpPr>
            <a:spLocks noGrp="1"/>
          </p:cNvSpPr>
          <p:nvPr>
            <p:ph type="body" sz="quarter" idx="18"/>
          </p:nvPr>
        </p:nvSpPr>
        <p:spPr>
          <a:xfrm>
            <a:off x="197785" y="672407"/>
            <a:ext cx="11297360" cy="9008043"/>
          </a:xfrm>
        </p:spPr>
        <p:txBody>
          <a:bodyPr/>
          <a:lstStyle/>
          <a:p>
            <a:r>
              <a:rPr lang="en-US" dirty="0">
                <a:solidFill>
                  <a:srgbClr val="084260"/>
                </a:solidFill>
              </a:rPr>
              <a:t>   </a:t>
            </a:r>
            <a:r>
              <a:rPr lang="en-US" dirty="0"/>
              <a:t>Choosing the right local raw materials is essential for developing sustainable plant-based products. Good selection helps balance nutrition, functionality and sustainability, while supporting regional supply chains and reducing dependence on imports.</a:t>
            </a:r>
          </a:p>
          <a:p>
            <a:r>
              <a:rPr lang="en-US" b="1" dirty="0">
                <a:solidFill>
                  <a:srgbClr val="FFFFFF"/>
                </a:solidFill>
              </a:rPr>
              <a:t>     Why it matters</a:t>
            </a:r>
            <a:endParaRPr lang="en-US" dirty="0">
              <a:solidFill>
                <a:srgbClr val="FFFFFF"/>
              </a:solidFill>
            </a:endParaRPr>
          </a:p>
          <a:p>
            <a:pPr marL="342900" indent="-342900">
              <a:buFont typeface="Arial" panose="020B0604020202020204" pitchFamily="34" charset="0"/>
              <a:buChar char="•"/>
            </a:pPr>
            <a:r>
              <a:rPr lang="en-US" dirty="0"/>
              <a:t>Strengthens regional value chains</a:t>
            </a:r>
          </a:p>
          <a:p>
            <a:pPr marL="342900" indent="-342900">
              <a:buFont typeface="Arial" panose="020B0604020202020204" pitchFamily="34" charset="0"/>
              <a:buChar char="•"/>
            </a:pPr>
            <a:r>
              <a:rPr lang="en-US" dirty="0"/>
              <a:t>Improves nutritional content and product identity</a:t>
            </a:r>
          </a:p>
          <a:p>
            <a:pPr marL="342900" indent="-342900">
              <a:buFont typeface="Arial" panose="020B0604020202020204" pitchFamily="34" charset="0"/>
              <a:buChar char="•"/>
            </a:pPr>
            <a:r>
              <a:rPr lang="en-US" dirty="0"/>
              <a:t>Lowers transport emissions</a:t>
            </a:r>
          </a:p>
          <a:p>
            <a:pPr marL="342900" indent="-342900">
              <a:buFont typeface="Arial" panose="020B0604020202020204" pitchFamily="34" charset="0"/>
              <a:buChar char="•"/>
            </a:pPr>
            <a:r>
              <a:rPr lang="en-US" dirty="0"/>
              <a:t>Builds links between farmers, processors and food producers</a:t>
            </a:r>
          </a:p>
          <a:p>
            <a:r>
              <a:rPr lang="en-US" b="1" dirty="0"/>
              <a:t>     Key selection principles</a:t>
            </a:r>
            <a:endParaRPr lang="en-US" dirty="0"/>
          </a:p>
          <a:p>
            <a:pPr marL="342900" indent="-342900">
              <a:buFont typeface="Arial" panose="020B0604020202020204" pitchFamily="34" charset="0"/>
              <a:buChar char="•"/>
            </a:pPr>
            <a:r>
              <a:rPr lang="en-US" b="1" dirty="0"/>
              <a:t>Nutritional quality:</a:t>
            </a:r>
            <a:r>
              <a:rPr lang="en-US" dirty="0"/>
              <a:t> protein, fiber, micronutrients</a:t>
            </a:r>
          </a:p>
          <a:p>
            <a:pPr marL="342900" indent="-342900">
              <a:buFont typeface="Arial" panose="020B0604020202020204" pitchFamily="34" charset="0"/>
              <a:buChar char="•"/>
            </a:pPr>
            <a:r>
              <a:rPr lang="en-US" b="1" dirty="0"/>
              <a:t>Functional reliability:</a:t>
            </a:r>
            <a:r>
              <a:rPr lang="en-US" dirty="0"/>
              <a:t> texture, binding, stability in processing</a:t>
            </a:r>
          </a:p>
          <a:p>
            <a:pPr marL="342900" indent="-342900">
              <a:buFont typeface="Arial" panose="020B0604020202020204" pitchFamily="34" charset="0"/>
              <a:buChar char="•"/>
            </a:pPr>
            <a:r>
              <a:rPr lang="en-US" b="1" dirty="0"/>
              <a:t>Availability:</a:t>
            </a:r>
            <a:r>
              <a:rPr lang="en-US" dirty="0"/>
              <a:t> steady and scalable supply</a:t>
            </a:r>
          </a:p>
          <a:p>
            <a:pPr marL="342900" indent="-342900">
              <a:buFont typeface="Arial" panose="020B0604020202020204" pitchFamily="34" charset="0"/>
              <a:buChar char="•"/>
            </a:pPr>
            <a:r>
              <a:rPr lang="en-US" b="1" dirty="0"/>
              <a:t>Sustainability:</a:t>
            </a:r>
            <a:r>
              <a:rPr lang="en-US" dirty="0"/>
              <a:t> certified origin and strong traceability</a:t>
            </a:r>
          </a:p>
          <a:p>
            <a:endParaRPr lang="en-US" dirty="0"/>
          </a:p>
        </p:txBody>
      </p:sp>
      <p:pic>
        <p:nvPicPr>
          <p:cNvPr id="20" name="Picture 19">
            <a:extLst>
              <a:ext uri="{FF2B5EF4-FFF2-40B4-BE49-F238E27FC236}">
                <a16:creationId xmlns:a16="http://schemas.microsoft.com/office/drawing/2014/main" id="{2E1FBFAB-B743-7D74-84C5-B77182D613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90470" y="3220755"/>
            <a:ext cx="4833557" cy="3738232"/>
          </a:xfrm>
          <a:prstGeom prst="roundRect">
            <a:avLst>
              <a:gd name="adj" fmla="val 50000"/>
            </a:avLst>
          </a:prstGeom>
          <a:effectLst>
            <a:softEdge rad="127000"/>
          </a:effectLst>
        </p:spPr>
      </p:pic>
    </p:spTree>
    <p:extLst>
      <p:ext uri="{BB962C8B-B14F-4D97-AF65-F5344CB8AC3E}">
        <p14:creationId xmlns:p14="http://schemas.microsoft.com/office/powerpoint/2010/main" val="655289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493734-5412-570E-6390-34957E26F084}"/>
              </a:ext>
            </a:extLst>
          </p:cNvPr>
          <p:cNvSpPr/>
          <p:nvPr/>
        </p:nvSpPr>
        <p:spPr>
          <a:xfrm>
            <a:off x="202328" y="286437"/>
            <a:ext cx="10087276" cy="613531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899FD6F-3478-BF6F-25DA-1915977C97D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387209" y="37804"/>
            <a:ext cx="3804791" cy="6263841"/>
          </a:xfrm>
          <a:prstGeom prst="rect">
            <a:avLst/>
          </a:prstGeom>
        </p:spPr>
      </p:pic>
      <p:sp>
        <p:nvSpPr>
          <p:cNvPr id="2" name="Text Placeholder 1">
            <a:extLst>
              <a:ext uri="{FF2B5EF4-FFF2-40B4-BE49-F238E27FC236}">
                <a16:creationId xmlns:a16="http://schemas.microsoft.com/office/drawing/2014/main" id="{CE2B7CB9-E52E-31F3-270B-295D06DE372A}"/>
              </a:ext>
            </a:extLst>
          </p:cNvPr>
          <p:cNvSpPr>
            <a:spLocks noGrp="1"/>
          </p:cNvSpPr>
          <p:nvPr>
            <p:ph type="body" sz="quarter" idx="18"/>
          </p:nvPr>
        </p:nvSpPr>
        <p:spPr>
          <a:xfrm>
            <a:off x="-11371" y="1043820"/>
            <a:ext cx="8640442" cy="3869153"/>
          </a:xfrm>
        </p:spPr>
        <p:txBody>
          <a:bodyPr/>
          <a:lstStyle/>
          <a:p>
            <a:r>
              <a:rPr lang="en-US" b="1" dirty="0">
                <a:solidFill>
                  <a:schemeClr val="tx1"/>
                </a:solidFill>
              </a:rPr>
              <a:t>   Further Reading: Selecting Local Raw Materials</a:t>
            </a:r>
          </a:p>
          <a:p>
            <a:r>
              <a:rPr lang="en-US" b="1" dirty="0">
                <a:solidFill>
                  <a:schemeClr val="tx1"/>
                </a:solidFill>
              </a:rPr>
              <a:t>   Article</a:t>
            </a:r>
            <a:br>
              <a:rPr lang="en-US" dirty="0">
                <a:solidFill>
                  <a:schemeClr val="tx1"/>
                </a:solidFill>
              </a:rPr>
            </a:br>
            <a:r>
              <a:rPr lang="en-US" dirty="0">
                <a:solidFill>
                  <a:schemeClr val="tx1"/>
                </a:solidFill>
              </a:rPr>
              <a:t>Rogers, H. (2024). </a:t>
            </a:r>
            <a:r>
              <a:rPr lang="en-US" i="1" dirty="0">
                <a:solidFill>
                  <a:schemeClr val="tx1"/>
                </a:solidFill>
              </a:rPr>
              <a:t>Plant based food supply chains: Recognising market feasibility of pea protein-based products.</a:t>
            </a:r>
            <a:r>
              <a:rPr lang="en-US" dirty="0">
                <a:solidFill>
                  <a:schemeClr val="tx1"/>
                </a:solidFill>
              </a:rPr>
              <a:t> </a:t>
            </a:r>
            <a:r>
              <a:rPr lang="en-US" i="1" dirty="0">
                <a:solidFill>
                  <a:schemeClr val="tx1"/>
                </a:solidFill>
              </a:rPr>
              <a:t>Journal of Food Systems and Sustainability,</a:t>
            </a:r>
            <a:r>
              <a:rPr lang="en-US" dirty="0">
                <a:solidFill>
                  <a:schemeClr val="tx1"/>
                </a:solidFill>
              </a:rPr>
              <a:t> 6(2). </a:t>
            </a:r>
          </a:p>
          <a:p>
            <a:r>
              <a:rPr lang="en-US" b="1" dirty="0">
                <a:solidFill>
                  <a:schemeClr val="tx1"/>
                </a:solidFill>
              </a:rPr>
              <a:t>    Overview</a:t>
            </a:r>
            <a:br>
              <a:rPr lang="en-US" dirty="0">
                <a:solidFill>
                  <a:schemeClr val="tx1"/>
                </a:solidFill>
              </a:rPr>
            </a:br>
            <a:r>
              <a:rPr lang="en-US" dirty="0">
                <a:solidFill>
                  <a:schemeClr val="tx1"/>
                </a:solidFill>
              </a:rPr>
              <a:t>Shows how raw materials are chosen using technical performance, availability, cost, logistics, and sustainability. Links choices to European policy and market needs.</a:t>
            </a:r>
          </a:p>
          <a:p>
            <a:r>
              <a:rPr lang="en-US" sz="3200" dirty="0">
                <a:solidFill>
                  <a:srgbClr val="75B543"/>
                </a:solidFill>
              </a:rPr>
              <a:t>  </a:t>
            </a:r>
            <a:r>
              <a:rPr lang="en-US" sz="2000" u="sng" dirty="0">
                <a:solidFill>
                  <a:srgbClr val="75B543"/>
                </a:solidFill>
              </a:rPr>
              <a:t>https://www.sciencedirect.com/science/article/pii/S2772502224000520</a:t>
            </a:r>
          </a:p>
          <a:p>
            <a:endParaRPr lang="en-GB" dirty="0"/>
          </a:p>
        </p:txBody>
      </p:sp>
      <p:sp>
        <p:nvSpPr>
          <p:cNvPr id="3" name="Text Placeholder 2">
            <a:extLst>
              <a:ext uri="{FF2B5EF4-FFF2-40B4-BE49-F238E27FC236}">
                <a16:creationId xmlns:a16="http://schemas.microsoft.com/office/drawing/2014/main" id="{6FCBA7A7-E28D-BB3C-9A88-0098D459B728}"/>
              </a:ext>
            </a:extLst>
          </p:cNvPr>
          <p:cNvSpPr>
            <a:spLocks noGrp="1"/>
          </p:cNvSpPr>
          <p:nvPr>
            <p:ph type="body" sz="quarter" idx="16"/>
          </p:nvPr>
        </p:nvSpPr>
        <p:spPr>
          <a:xfrm>
            <a:off x="0" y="227154"/>
            <a:ext cx="10595237" cy="803654"/>
          </a:xfrm>
        </p:spPr>
        <p:txBody>
          <a:bodyPr/>
          <a:lstStyle/>
          <a:p>
            <a:r>
              <a:rPr lang="en-US" dirty="0"/>
              <a:t> Further Reading: Selecting Local Raw Materials</a:t>
            </a:r>
            <a:endParaRPr lang="en-GB" dirty="0"/>
          </a:p>
        </p:txBody>
      </p:sp>
      <p:pic>
        <p:nvPicPr>
          <p:cNvPr id="5" name="Picture 4">
            <a:extLst>
              <a:ext uri="{FF2B5EF4-FFF2-40B4-BE49-F238E27FC236}">
                <a16:creationId xmlns:a16="http://schemas.microsoft.com/office/drawing/2014/main" id="{CE7B4F2B-083D-66A5-BD3A-D630FF627B6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712467" y="1318660"/>
            <a:ext cx="2598821" cy="4138863"/>
          </a:xfrm>
          <a:prstGeom prst="rect">
            <a:avLst/>
          </a:prstGeom>
          <a:effectLst>
            <a:innerShdw blurRad="114300">
              <a:prstClr val="black"/>
            </a:innerShdw>
          </a:effectLst>
        </p:spPr>
      </p:pic>
    </p:spTree>
    <p:extLst>
      <p:ext uri="{BB962C8B-B14F-4D97-AF65-F5344CB8AC3E}">
        <p14:creationId xmlns:p14="http://schemas.microsoft.com/office/powerpoint/2010/main" val="1744513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4445D-8D3A-57D5-5D9E-00E63825B35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9D60DCF7-6703-347F-AAF9-BAEC7CD4A9BD}"/>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F59E4900-7BC8-3647-F55A-4EE8E21BC79B}"/>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DBADD323-B027-F4FE-EB88-5EBCE113A0E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05A040-E73E-D857-0810-6C132156131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0B62181D-AC20-79B7-3464-2C482F91EE1C}"/>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754B85D7-177E-EF64-99A8-88D0A127937B}"/>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FA87B2C-50F5-B678-2585-E7928A81A426}"/>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1868A3F-7C19-DEB8-107B-8E31C5939888}"/>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F4416F4-882D-07F0-FA20-6C2055FCC7D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E9205929-F790-EB53-7D83-EB019A7A2232}"/>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D2F4B2F-A73A-E794-0056-1C5645F7E5A1}"/>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16" name="Text Placeholder 15">
            <a:extLst>
              <a:ext uri="{FF2B5EF4-FFF2-40B4-BE49-F238E27FC236}">
                <a16:creationId xmlns:a16="http://schemas.microsoft.com/office/drawing/2014/main" id="{AEC5D7D5-B54F-B86C-E444-E9D7BB4AE12B}"/>
              </a:ext>
            </a:extLst>
          </p:cNvPr>
          <p:cNvSpPr>
            <a:spLocks noGrp="1"/>
          </p:cNvSpPr>
          <p:nvPr>
            <p:ph type="body" sz="quarter" idx="16"/>
          </p:nvPr>
        </p:nvSpPr>
        <p:spPr/>
        <p:txBody>
          <a:bodyPr/>
          <a:lstStyle/>
          <a:p>
            <a:endParaRPr lang="en-GB"/>
          </a:p>
        </p:txBody>
      </p:sp>
      <p:pic>
        <p:nvPicPr>
          <p:cNvPr id="19" name="Picture 18">
            <a:extLst>
              <a:ext uri="{FF2B5EF4-FFF2-40B4-BE49-F238E27FC236}">
                <a16:creationId xmlns:a16="http://schemas.microsoft.com/office/drawing/2014/main" id="{514B2719-0752-E886-CCE4-BC432A4723EA}"/>
              </a:ext>
            </a:extLst>
          </p:cNvPr>
          <p:cNvPicPr>
            <a:picLocks noChangeAspect="1"/>
          </p:cNvPicPr>
          <p:nvPr/>
        </p:nvPicPr>
        <p:blipFill>
          <a:blip r:embed="rId2"/>
          <a:stretch>
            <a:fillRect/>
          </a:stretch>
        </p:blipFill>
        <p:spPr>
          <a:xfrm>
            <a:off x="-1" y="0"/>
            <a:ext cx="12191999" cy="6922908"/>
          </a:xfrm>
          <a:prstGeom prst="rect">
            <a:avLst/>
          </a:prstGeom>
        </p:spPr>
      </p:pic>
      <p:pic>
        <p:nvPicPr>
          <p:cNvPr id="20" name="Picture 19">
            <a:extLst>
              <a:ext uri="{FF2B5EF4-FFF2-40B4-BE49-F238E27FC236}">
                <a16:creationId xmlns:a16="http://schemas.microsoft.com/office/drawing/2014/main" id="{992890C7-D2CF-6AA2-6753-DDD3A38442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0045" y="3502234"/>
            <a:ext cx="2434126" cy="3393979"/>
          </a:xfrm>
          <a:prstGeom prst="rect">
            <a:avLst/>
          </a:prstGeom>
        </p:spPr>
      </p:pic>
      <p:sp>
        <p:nvSpPr>
          <p:cNvPr id="21" name="TextBox 20">
            <a:extLst>
              <a:ext uri="{FF2B5EF4-FFF2-40B4-BE49-F238E27FC236}">
                <a16:creationId xmlns:a16="http://schemas.microsoft.com/office/drawing/2014/main" id="{023F4246-06E2-EB08-1DFF-10B8E3315795}"/>
              </a:ext>
            </a:extLst>
          </p:cNvPr>
          <p:cNvSpPr txBox="1"/>
          <p:nvPr/>
        </p:nvSpPr>
        <p:spPr>
          <a:xfrm>
            <a:off x="357935" y="171491"/>
            <a:ext cx="7983940" cy="646331"/>
          </a:xfrm>
          <a:prstGeom prst="rect">
            <a:avLst/>
          </a:prstGeom>
          <a:noFill/>
        </p:spPr>
        <p:txBody>
          <a:bodyPr wrap="square" rtlCol="0">
            <a:spAutoFit/>
          </a:bodyPr>
          <a:lstStyle/>
          <a:p>
            <a:r>
              <a:rPr lang="en-GB" sz="3600" b="1" dirty="0">
                <a:solidFill>
                  <a:srgbClr val="81CCB2"/>
                </a:solidFill>
              </a:rPr>
              <a:t>Evaluating Ingredient Suitability </a:t>
            </a:r>
          </a:p>
        </p:txBody>
      </p:sp>
      <p:sp>
        <p:nvSpPr>
          <p:cNvPr id="22" name="TextBox 21">
            <a:extLst>
              <a:ext uri="{FF2B5EF4-FFF2-40B4-BE49-F238E27FC236}">
                <a16:creationId xmlns:a16="http://schemas.microsoft.com/office/drawing/2014/main" id="{69B660BC-E12A-53AD-3817-F72BF29D217F}"/>
              </a:ext>
            </a:extLst>
          </p:cNvPr>
          <p:cNvSpPr txBox="1"/>
          <p:nvPr/>
        </p:nvSpPr>
        <p:spPr>
          <a:xfrm>
            <a:off x="371627" y="696953"/>
            <a:ext cx="11165053" cy="6278642"/>
          </a:xfrm>
          <a:prstGeom prst="rect">
            <a:avLst/>
          </a:prstGeom>
          <a:noFill/>
        </p:spPr>
        <p:txBody>
          <a:bodyPr wrap="square" rtlCol="0">
            <a:spAutoFit/>
          </a:bodyPr>
          <a:lstStyle/>
          <a:p>
            <a:r>
              <a:rPr lang="en-US" sz="2400" dirty="0">
                <a:solidFill>
                  <a:schemeClr val="bg1"/>
                </a:solidFill>
              </a:rPr>
              <a:t>When choosing ingredients for plant-based products, you should assess how well each option performs in nutrition, processing and sustainability, not only cost.</a:t>
            </a:r>
          </a:p>
          <a:p>
            <a:endParaRPr lang="en-US" sz="800" dirty="0">
              <a:solidFill>
                <a:schemeClr val="bg1"/>
              </a:solidFill>
            </a:endParaRPr>
          </a:p>
          <a:p>
            <a:r>
              <a:rPr lang="en-US" sz="2400" b="1" dirty="0">
                <a:solidFill>
                  <a:schemeClr val="bg1"/>
                </a:solidFill>
              </a:rPr>
              <a:t>Key evaluation criteria</a:t>
            </a:r>
            <a:endParaRPr lang="en-US" sz="2400" dirty="0">
              <a:solidFill>
                <a:schemeClr val="bg1"/>
              </a:solidFill>
            </a:endParaRPr>
          </a:p>
          <a:p>
            <a:r>
              <a:rPr lang="en-US" sz="2400" b="1" dirty="0">
                <a:solidFill>
                  <a:schemeClr val="bg1"/>
                </a:solidFill>
              </a:rPr>
              <a:t>Nutritional composition:</a:t>
            </a:r>
            <a:r>
              <a:rPr lang="en-US" sz="2400" dirty="0">
                <a:solidFill>
                  <a:schemeClr val="bg1"/>
                </a:solidFill>
              </a:rPr>
              <a:t> protein, fiber, amino acids, key micronutrients</a:t>
            </a:r>
          </a:p>
          <a:p>
            <a:r>
              <a:rPr lang="en-US" sz="2400" b="1" dirty="0">
                <a:solidFill>
                  <a:schemeClr val="bg1"/>
                </a:solidFill>
              </a:rPr>
              <a:t>Functional behavior:</a:t>
            </a:r>
            <a:r>
              <a:rPr lang="en-US" sz="2400" dirty="0">
                <a:solidFill>
                  <a:schemeClr val="bg1"/>
                </a:solidFill>
              </a:rPr>
              <a:t> thickening, binding, moisture retention</a:t>
            </a:r>
          </a:p>
          <a:p>
            <a:r>
              <a:rPr lang="en-US" sz="2400" b="1" dirty="0">
                <a:solidFill>
                  <a:schemeClr val="bg1"/>
                </a:solidFill>
              </a:rPr>
              <a:t>Processing compatibility:</a:t>
            </a:r>
            <a:r>
              <a:rPr lang="en-US" sz="2400" dirty="0">
                <a:solidFill>
                  <a:schemeClr val="bg1"/>
                </a:solidFill>
              </a:rPr>
              <a:t> performance under heat, storage and blending</a:t>
            </a:r>
          </a:p>
          <a:p>
            <a:r>
              <a:rPr lang="en-US" sz="2400" b="1" dirty="0">
                <a:solidFill>
                  <a:schemeClr val="bg1"/>
                </a:solidFill>
              </a:rPr>
              <a:t>Safety and consistency:</a:t>
            </a:r>
            <a:r>
              <a:rPr lang="en-US" sz="2400" dirty="0">
                <a:solidFill>
                  <a:schemeClr val="bg1"/>
                </a:solidFill>
              </a:rPr>
              <a:t> contamination risk, quality stability, compliance</a:t>
            </a:r>
          </a:p>
          <a:p>
            <a:r>
              <a:rPr lang="en-US" sz="2400" b="1" dirty="0">
                <a:solidFill>
                  <a:schemeClr val="bg1"/>
                </a:solidFill>
              </a:rPr>
              <a:t>Economic and logistical fit:</a:t>
            </a:r>
            <a:r>
              <a:rPr lang="en-US" sz="2400" dirty="0">
                <a:solidFill>
                  <a:schemeClr val="bg1"/>
                </a:solidFill>
              </a:rPr>
              <a:t> cost, scalability, distance between production and processing</a:t>
            </a:r>
          </a:p>
          <a:p>
            <a:endParaRPr lang="en-US" sz="800" dirty="0">
              <a:solidFill>
                <a:schemeClr val="bg1"/>
              </a:solidFill>
            </a:endParaRPr>
          </a:p>
          <a:p>
            <a:r>
              <a:rPr lang="en-US" sz="2400" b="1" dirty="0">
                <a:solidFill>
                  <a:schemeClr val="bg1"/>
                </a:solidFill>
              </a:rPr>
              <a:t>Practical tool</a:t>
            </a:r>
            <a:br>
              <a:rPr lang="en-US" sz="2400" dirty="0">
                <a:solidFill>
                  <a:schemeClr val="bg1"/>
                </a:solidFill>
              </a:rPr>
            </a:br>
            <a:r>
              <a:rPr lang="en-US" sz="2400" dirty="0">
                <a:solidFill>
                  <a:schemeClr val="bg1"/>
                </a:solidFill>
              </a:rPr>
              <a:t>Create a simple table and rate each ingredient from 1 to 5 for each factor. Add one column for environmental performance using regional data.</a:t>
            </a:r>
          </a:p>
          <a:p>
            <a:endParaRPr lang="en-US" sz="800" dirty="0">
              <a:solidFill>
                <a:schemeClr val="bg1"/>
              </a:solidFill>
            </a:endParaRPr>
          </a:p>
          <a:p>
            <a:r>
              <a:rPr lang="en-US" sz="2400" b="1" dirty="0">
                <a:solidFill>
                  <a:schemeClr val="bg1"/>
                </a:solidFill>
              </a:rPr>
              <a:t>Applied task</a:t>
            </a:r>
            <a:br>
              <a:rPr lang="en-US" sz="2400" dirty="0">
                <a:solidFill>
                  <a:schemeClr val="bg1"/>
                </a:solidFill>
              </a:rPr>
            </a:br>
            <a:r>
              <a:rPr lang="en-US" sz="2400" dirty="0">
                <a:solidFill>
                  <a:schemeClr val="bg1"/>
                </a:solidFill>
              </a:rPr>
              <a:t>Choose two local ingredients (for example oat flour and fava bean flour). Score them using the table. Then write about 100 words explaining which ingredient is more suitable for product development and why.</a:t>
            </a:r>
          </a:p>
          <a:p>
            <a:endParaRPr lang="en-GB" dirty="0"/>
          </a:p>
        </p:txBody>
      </p:sp>
      <p:pic>
        <p:nvPicPr>
          <p:cNvPr id="15" name="Picture 14">
            <a:extLst>
              <a:ext uri="{FF2B5EF4-FFF2-40B4-BE49-F238E27FC236}">
                <a16:creationId xmlns:a16="http://schemas.microsoft.com/office/drawing/2014/main" id="{76CBBA65-F168-D167-32C1-031CDDB934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V="1">
            <a:off x="9425057" y="1019379"/>
            <a:ext cx="3937121" cy="2512220"/>
          </a:xfrm>
          <a:prstGeom prst="ellipse">
            <a:avLst/>
          </a:prstGeom>
          <a:effectLst>
            <a:softEdge rad="127000"/>
          </a:effectLst>
        </p:spPr>
      </p:pic>
    </p:spTree>
    <p:extLst>
      <p:ext uri="{BB962C8B-B14F-4D97-AF65-F5344CB8AC3E}">
        <p14:creationId xmlns:p14="http://schemas.microsoft.com/office/powerpoint/2010/main" val="709689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265E3C-B039-1631-51BA-5FE559D4C13F}"/>
              </a:ext>
            </a:extLst>
          </p:cNvPr>
          <p:cNvSpPr/>
          <p:nvPr/>
        </p:nvSpPr>
        <p:spPr>
          <a:xfrm>
            <a:off x="0" y="0"/>
            <a:ext cx="121920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42D8E03D-D27D-7F43-EA86-EFBE5489C1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5853" y="-109934"/>
            <a:ext cx="4714576" cy="1556589"/>
          </a:xfrm>
          <a:prstGeom prst="rect">
            <a:avLst/>
          </a:prstGeom>
        </p:spPr>
      </p:pic>
      <p:sp>
        <p:nvSpPr>
          <p:cNvPr id="3" name="Text Placeholder 2">
            <a:extLst>
              <a:ext uri="{FF2B5EF4-FFF2-40B4-BE49-F238E27FC236}">
                <a16:creationId xmlns:a16="http://schemas.microsoft.com/office/drawing/2014/main" id="{08F623FD-E3C8-4CA9-306B-F9ACF794DB04}"/>
              </a:ext>
            </a:extLst>
          </p:cNvPr>
          <p:cNvSpPr>
            <a:spLocks noGrp="1"/>
          </p:cNvSpPr>
          <p:nvPr>
            <p:ph type="body" sz="quarter" idx="16"/>
          </p:nvPr>
        </p:nvSpPr>
        <p:spPr>
          <a:xfrm>
            <a:off x="275926" y="197921"/>
            <a:ext cx="10595237" cy="1230835"/>
          </a:xfrm>
        </p:spPr>
        <p:txBody>
          <a:bodyPr/>
          <a:lstStyle/>
          <a:p>
            <a:r>
              <a:rPr lang="en-GB" dirty="0"/>
              <a:t>Example: Applying Selection Criteria</a:t>
            </a:r>
            <a:endParaRPr lang="fr-FR" dirty="0"/>
          </a:p>
          <a:p>
            <a:r>
              <a:rPr lang="fr-FR" sz="2400" dirty="0" err="1">
                <a:solidFill>
                  <a:srgbClr val="518274"/>
                </a:solidFill>
              </a:rPr>
              <a:t>Comparison</a:t>
            </a:r>
            <a:r>
              <a:rPr lang="fr-FR" sz="2400" dirty="0">
                <a:solidFill>
                  <a:srgbClr val="518274"/>
                </a:solidFill>
              </a:rPr>
              <a:t>: </a:t>
            </a:r>
            <a:r>
              <a:rPr lang="fr-FR" sz="2400" dirty="0" err="1">
                <a:solidFill>
                  <a:srgbClr val="518274"/>
                </a:solidFill>
              </a:rPr>
              <a:t>Oat</a:t>
            </a:r>
            <a:r>
              <a:rPr lang="fr-FR" sz="2400" dirty="0">
                <a:solidFill>
                  <a:srgbClr val="518274"/>
                </a:solidFill>
              </a:rPr>
              <a:t> </a:t>
            </a:r>
            <a:r>
              <a:rPr lang="fr-FR" sz="2400" dirty="0" err="1">
                <a:solidFill>
                  <a:srgbClr val="518274"/>
                </a:solidFill>
              </a:rPr>
              <a:t>Flour</a:t>
            </a:r>
            <a:r>
              <a:rPr lang="fr-FR" sz="2400" dirty="0">
                <a:solidFill>
                  <a:srgbClr val="518274"/>
                </a:solidFill>
              </a:rPr>
              <a:t> vs </a:t>
            </a:r>
            <a:r>
              <a:rPr lang="fr-FR" sz="2400" dirty="0" err="1">
                <a:solidFill>
                  <a:srgbClr val="518274"/>
                </a:solidFill>
              </a:rPr>
              <a:t>Fava</a:t>
            </a:r>
            <a:r>
              <a:rPr lang="fr-FR" sz="2400" dirty="0">
                <a:solidFill>
                  <a:srgbClr val="518274"/>
                </a:solidFill>
              </a:rPr>
              <a:t> Bean </a:t>
            </a:r>
            <a:r>
              <a:rPr lang="fr-FR" sz="2400" dirty="0" err="1">
                <a:solidFill>
                  <a:srgbClr val="518274"/>
                </a:solidFill>
              </a:rPr>
              <a:t>Flour</a:t>
            </a:r>
            <a:endParaRPr lang="en-GB" dirty="0">
              <a:solidFill>
                <a:srgbClr val="518274"/>
              </a:solidFill>
            </a:endParaRPr>
          </a:p>
        </p:txBody>
      </p:sp>
      <p:graphicFrame>
        <p:nvGraphicFramePr>
          <p:cNvPr id="4" name="Table 3">
            <a:extLst>
              <a:ext uri="{FF2B5EF4-FFF2-40B4-BE49-F238E27FC236}">
                <a16:creationId xmlns:a16="http://schemas.microsoft.com/office/drawing/2014/main" id="{EA55FA42-1431-BB54-A2BA-F45D68258A60}"/>
              </a:ext>
            </a:extLst>
          </p:cNvPr>
          <p:cNvGraphicFramePr>
            <a:graphicFrameLocks noGrp="1"/>
          </p:cNvGraphicFramePr>
          <p:nvPr>
            <p:extLst>
              <p:ext uri="{D42A27DB-BD31-4B8C-83A1-F6EECF244321}">
                <p14:modId xmlns:p14="http://schemas.microsoft.com/office/powerpoint/2010/main" val="3006111507"/>
              </p:ext>
            </p:extLst>
          </p:nvPr>
        </p:nvGraphicFramePr>
        <p:xfrm>
          <a:off x="225104" y="1336721"/>
          <a:ext cx="11710221" cy="3744228"/>
        </p:xfrm>
        <a:graphic>
          <a:graphicData uri="http://schemas.openxmlformats.org/drawingml/2006/table">
            <a:tbl>
              <a:tblPr/>
              <a:tblGrid>
                <a:gridCol w="2616445">
                  <a:extLst>
                    <a:ext uri="{9D8B030D-6E8A-4147-A177-3AD203B41FA5}">
                      <a16:colId xmlns:a16="http://schemas.microsoft.com/office/drawing/2014/main" val="395434932"/>
                    </a:ext>
                  </a:extLst>
                </a:gridCol>
                <a:gridCol w="1518695">
                  <a:extLst>
                    <a:ext uri="{9D8B030D-6E8A-4147-A177-3AD203B41FA5}">
                      <a16:colId xmlns:a16="http://schemas.microsoft.com/office/drawing/2014/main" val="3734824125"/>
                    </a:ext>
                  </a:extLst>
                </a:gridCol>
                <a:gridCol w="1828800">
                  <a:extLst>
                    <a:ext uri="{9D8B030D-6E8A-4147-A177-3AD203B41FA5}">
                      <a16:colId xmlns:a16="http://schemas.microsoft.com/office/drawing/2014/main" val="915544983"/>
                    </a:ext>
                  </a:extLst>
                </a:gridCol>
                <a:gridCol w="5746281">
                  <a:extLst>
                    <a:ext uri="{9D8B030D-6E8A-4147-A177-3AD203B41FA5}">
                      <a16:colId xmlns:a16="http://schemas.microsoft.com/office/drawing/2014/main" val="3199258767"/>
                    </a:ext>
                  </a:extLst>
                </a:gridCol>
              </a:tblGrid>
              <a:tr h="384023">
                <a:tc>
                  <a:txBody>
                    <a:bodyPr/>
                    <a:lstStyle/>
                    <a:p>
                      <a:pPr>
                        <a:buNone/>
                      </a:pPr>
                      <a:r>
                        <a:rPr lang="en-GB" b="1" dirty="0">
                          <a:solidFill>
                            <a:schemeClr val="bg1"/>
                          </a:solidFill>
                        </a:rPr>
                        <a:t>Criterion</a:t>
                      </a:r>
                      <a:endParaRPr lang="en-GB" dirty="0">
                        <a:solidFill>
                          <a:schemeClr val="bg1"/>
                        </a:solidFill>
                      </a:endParaRPr>
                    </a:p>
                  </a:txBody>
                  <a:tcPr anchor="ctr">
                    <a:lnL>
                      <a:noFill/>
                    </a:lnL>
                    <a:lnR>
                      <a:noFill/>
                    </a:lnR>
                    <a:lnT>
                      <a:noFill/>
                    </a:lnT>
                    <a:lnB>
                      <a:noFill/>
                    </a:lnB>
                    <a:solidFill>
                      <a:srgbClr val="518274"/>
                    </a:solidFill>
                  </a:tcPr>
                </a:tc>
                <a:tc>
                  <a:txBody>
                    <a:bodyPr/>
                    <a:lstStyle/>
                    <a:p>
                      <a:pPr>
                        <a:buNone/>
                      </a:pPr>
                      <a:r>
                        <a:rPr lang="en-GB" b="1">
                          <a:solidFill>
                            <a:schemeClr val="bg1"/>
                          </a:solidFill>
                        </a:rPr>
                        <a:t>Oat Flour</a:t>
                      </a:r>
                      <a:endParaRPr lang="en-GB">
                        <a:solidFill>
                          <a:schemeClr val="bg1"/>
                        </a:solidFill>
                      </a:endParaRPr>
                    </a:p>
                  </a:txBody>
                  <a:tcPr anchor="ctr">
                    <a:lnL>
                      <a:noFill/>
                    </a:lnL>
                    <a:lnR>
                      <a:noFill/>
                    </a:lnR>
                    <a:lnT>
                      <a:noFill/>
                    </a:lnT>
                    <a:lnB>
                      <a:noFill/>
                    </a:lnB>
                    <a:solidFill>
                      <a:srgbClr val="518274"/>
                    </a:solidFill>
                  </a:tcPr>
                </a:tc>
                <a:tc>
                  <a:txBody>
                    <a:bodyPr/>
                    <a:lstStyle/>
                    <a:p>
                      <a:pPr>
                        <a:buNone/>
                      </a:pPr>
                      <a:r>
                        <a:rPr lang="en-GB" b="1">
                          <a:solidFill>
                            <a:schemeClr val="bg1"/>
                          </a:solidFill>
                        </a:rPr>
                        <a:t>Fava Bean Flour</a:t>
                      </a:r>
                      <a:endParaRPr lang="en-GB">
                        <a:solidFill>
                          <a:schemeClr val="bg1"/>
                        </a:solidFill>
                      </a:endParaRPr>
                    </a:p>
                  </a:txBody>
                  <a:tcPr anchor="ctr">
                    <a:lnL>
                      <a:noFill/>
                    </a:lnL>
                    <a:lnR>
                      <a:noFill/>
                    </a:lnR>
                    <a:lnT>
                      <a:noFill/>
                    </a:lnT>
                    <a:lnB>
                      <a:noFill/>
                    </a:lnB>
                    <a:solidFill>
                      <a:srgbClr val="518274"/>
                    </a:solidFill>
                  </a:tcPr>
                </a:tc>
                <a:tc>
                  <a:txBody>
                    <a:bodyPr/>
                    <a:lstStyle/>
                    <a:p>
                      <a:pPr>
                        <a:buNone/>
                      </a:pPr>
                      <a:r>
                        <a:rPr lang="en-GB" b="1">
                          <a:solidFill>
                            <a:schemeClr val="bg1"/>
                          </a:solidFill>
                        </a:rPr>
                        <a:t>Comment</a:t>
                      </a:r>
                      <a:endParaRPr lang="en-GB">
                        <a:solidFill>
                          <a:schemeClr val="bg1"/>
                        </a:solidFill>
                      </a:endParaRPr>
                    </a:p>
                  </a:txBody>
                  <a:tcPr anchor="ctr">
                    <a:lnL>
                      <a:noFill/>
                    </a:lnL>
                    <a:lnR>
                      <a:noFill/>
                    </a:lnR>
                    <a:lnT>
                      <a:noFill/>
                    </a:lnT>
                    <a:lnB>
                      <a:noFill/>
                    </a:lnB>
                    <a:solidFill>
                      <a:srgbClr val="518274"/>
                    </a:solidFill>
                  </a:tcPr>
                </a:tc>
                <a:extLst>
                  <a:ext uri="{0D108BD9-81ED-4DB2-BD59-A6C34878D82A}">
                    <a16:rowId xmlns:a16="http://schemas.microsoft.com/office/drawing/2014/main" val="2381467349"/>
                  </a:ext>
                </a:extLst>
              </a:tr>
              <a:tr h="672041">
                <a:tc>
                  <a:txBody>
                    <a:bodyPr/>
                    <a:lstStyle/>
                    <a:p>
                      <a:pPr>
                        <a:buNone/>
                      </a:pPr>
                      <a:r>
                        <a:rPr lang="en-GB">
                          <a:solidFill>
                            <a:schemeClr val="bg1"/>
                          </a:solidFill>
                        </a:rPr>
                        <a:t>Nutritional quality</a:t>
                      </a:r>
                    </a:p>
                  </a:txBody>
                  <a:tcPr anchor="ctr">
                    <a:lnL>
                      <a:noFill/>
                    </a:lnL>
                    <a:lnR>
                      <a:noFill/>
                    </a:lnR>
                    <a:lnT>
                      <a:noFill/>
                    </a:lnT>
                    <a:lnB>
                      <a:noFill/>
                    </a:lnB>
                    <a:solidFill>
                      <a:srgbClr val="518274"/>
                    </a:solidFill>
                  </a:tcPr>
                </a:tc>
                <a:tc>
                  <a:txBody>
                    <a:bodyPr/>
                    <a:lstStyle/>
                    <a:p>
                      <a:pPr>
                        <a:buNone/>
                      </a:pPr>
                      <a:r>
                        <a:rPr lang="en-GB" dirty="0">
                          <a:solidFill>
                            <a:schemeClr val="bg1"/>
                          </a:solidFill>
                        </a:rPr>
                        <a:t>3</a:t>
                      </a:r>
                    </a:p>
                  </a:txBody>
                  <a:tcPr anchor="ctr">
                    <a:lnL>
                      <a:noFill/>
                    </a:lnL>
                    <a:lnR>
                      <a:noFill/>
                    </a:lnR>
                    <a:lnT>
                      <a:noFill/>
                    </a:lnT>
                    <a:lnB>
                      <a:noFill/>
                    </a:lnB>
                    <a:solidFill>
                      <a:srgbClr val="518274"/>
                    </a:solidFill>
                  </a:tcPr>
                </a:tc>
                <a:tc>
                  <a:txBody>
                    <a:bodyPr/>
                    <a:lstStyle/>
                    <a:p>
                      <a:pPr>
                        <a:buNone/>
                      </a:pPr>
                      <a:r>
                        <a:rPr lang="en-GB" dirty="0">
                          <a:solidFill>
                            <a:schemeClr val="bg1"/>
                          </a:solidFill>
                        </a:rPr>
                        <a:t>5</a:t>
                      </a:r>
                    </a:p>
                  </a:txBody>
                  <a:tcPr anchor="ctr">
                    <a:lnL>
                      <a:noFill/>
                    </a:lnL>
                    <a:lnR>
                      <a:noFill/>
                    </a:lnR>
                    <a:lnT>
                      <a:noFill/>
                    </a:lnT>
                    <a:lnB>
                      <a:noFill/>
                    </a:lnB>
                    <a:solidFill>
                      <a:srgbClr val="518274"/>
                    </a:solidFill>
                  </a:tcPr>
                </a:tc>
                <a:tc>
                  <a:txBody>
                    <a:bodyPr/>
                    <a:lstStyle/>
                    <a:p>
                      <a:pPr>
                        <a:buNone/>
                      </a:pPr>
                      <a:r>
                        <a:rPr lang="en-GB" dirty="0">
                          <a:solidFill>
                            <a:schemeClr val="bg1"/>
                          </a:solidFill>
                        </a:rPr>
                        <a:t>Fava beans provide higher protein and micronutrient content.</a:t>
                      </a:r>
                    </a:p>
                  </a:txBody>
                  <a:tcPr anchor="ctr">
                    <a:lnL>
                      <a:noFill/>
                    </a:lnL>
                    <a:lnR>
                      <a:noFill/>
                    </a:lnR>
                    <a:lnT>
                      <a:noFill/>
                    </a:lnT>
                    <a:lnB>
                      <a:noFill/>
                    </a:lnB>
                    <a:solidFill>
                      <a:srgbClr val="518274"/>
                    </a:solidFill>
                  </a:tcPr>
                </a:tc>
                <a:extLst>
                  <a:ext uri="{0D108BD9-81ED-4DB2-BD59-A6C34878D82A}">
                    <a16:rowId xmlns:a16="http://schemas.microsoft.com/office/drawing/2014/main" val="1068006323"/>
                  </a:ext>
                </a:extLst>
              </a:tr>
              <a:tr h="672041">
                <a:tc>
                  <a:txBody>
                    <a:bodyPr/>
                    <a:lstStyle/>
                    <a:p>
                      <a:pPr>
                        <a:buNone/>
                      </a:pPr>
                      <a:r>
                        <a:rPr lang="en-GB">
                          <a:solidFill>
                            <a:schemeClr val="bg1"/>
                          </a:solidFill>
                        </a:rPr>
                        <a:t>Functional reliability</a:t>
                      </a:r>
                    </a:p>
                  </a:txBody>
                  <a:tcPr anchor="ctr">
                    <a:lnL>
                      <a:noFill/>
                    </a:lnL>
                    <a:lnR>
                      <a:noFill/>
                    </a:lnR>
                    <a:lnT>
                      <a:noFill/>
                    </a:lnT>
                    <a:lnB>
                      <a:noFill/>
                    </a:lnB>
                    <a:solidFill>
                      <a:srgbClr val="518274"/>
                    </a:solidFill>
                  </a:tcPr>
                </a:tc>
                <a:tc>
                  <a:txBody>
                    <a:bodyPr/>
                    <a:lstStyle/>
                    <a:p>
                      <a:pPr>
                        <a:buNone/>
                      </a:pPr>
                      <a:r>
                        <a:rPr lang="en-GB">
                          <a:solidFill>
                            <a:schemeClr val="bg1"/>
                          </a:solidFill>
                        </a:rPr>
                        <a:t>4</a:t>
                      </a:r>
                    </a:p>
                  </a:txBody>
                  <a:tcPr anchor="ctr">
                    <a:lnL>
                      <a:noFill/>
                    </a:lnL>
                    <a:lnR>
                      <a:noFill/>
                    </a:lnR>
                    <a:lnT>
                      <a:noFill/>
                    </a:lnT>
                    <a:lnB>
                      <a:noFill/>
                    </a:lnB>
                    <a:solidFill>
                      <a:srgbClr val="518274"/>
                    </a:solidFill>
                  </a:tcPr>
                </a:tc>
                <a:tc>
                  <a:txBody>
                    <a:bodyPr/>
                    <a:lstStyle/>
                    <a:p>
                      <a:pPr>
                        <a:buNone/>
                      </a:pPr>
                      <a:r>
                        <a:rPr lang="en-GB" dirty="0">
                          <a:solidFill>
                            <a:schemeClr val="bg1"/>
                          </a:solidFill>
                        </a:rPr>
                        <a:t>5</a:t>
                      </a:r>
                    </a:p>
                  </a:txBody>
                  <a:tcPr anchor="ctr">
                    <a:lnL>
                      <a:noFill/>
                    </a:lnL>
                    <a:lnR>
                      <a:noFill/>
                    </a:lnR>
                    <a:lnT>
                      <a:noFill/>
                    </a:lnT>
                    <a:lnB>
                      <a:noFill/>
                    </a:lnB>
                    <a:solidFill>
                      <a:srgbClr val="518274"/>
                    </a:solidFill>
                  </a:tcPr>
                </a:tc>
                <a:tc>
                  <a:txBody>
                    <a:bodyPr/>
                    <a:lstStyle/>
                    <a:p>
                      <a:pPr>
                        <a:buNone/>
                      </a:pPr>
                      <a:r>
                        <a:rPr lang="en-US">
                          <a:solidFill>
                            <a:schemeClr val="bg1"/>
                          </a:solidFill>
                        </a:rPr>
                        <a:t>Fava bean flour offers better texture and binding for plant-based applications.</a:t>
                      </a:r>
                    </a:p>
                  </a:txBody>
                  <a:tcPr anchor="ctr">
                    <a:lnL>
                      <a:noFill/>
                    </a:lnL>
                    <a:lnR>
                      <a:noFill/>
                    </a:lnR>
                    <a:lnT>
                      <a:noFill/>
                    </a:lnT>
                    <a:lnB>
                      <a:noFill/>
                    </a:lnB>
                    <a:solidFill>
                      <a:srgbClr val="518274"/>
                    </a:solidFill>
                  </a:tcPr>
                </a:tc>
                <a:extLst>
                  <a:ext uri="{0D108BD9-81ED-4DB2-BD59-A6C34878D82A}">
                    <a16:rowId xmlns:a16="http://schemas.microsoft.com/office/drawing/2014/main" val="2516989180"/>
                  </a:ext>
                </a:extLst>
              </a:tr>
              <a:tr h="672041">
                <a:tc>
                  <a:txBody>
                    <a:bodyPr/>
                    <a:lstStyle/>
                    <a:p>
                      <a:pPr>
                        <a:buNone/>
                      </a:pPr>
                      <a:r>
                        <a:rPr lang="en-GB">
                          <a:solidFill>
                            <a:schemeClr val="bg1"/>
                          </a:solidFill>
                        </a:rPr>
                        <a:t>Availability</a:t>
                      </a:r>
                    </a:p>
                  </a:txBody>
                  <a:tcPr anchor="ctr">
                    <a:lnL>
                      <a:noFill/>
                    </a:lnL>
                    <a:lnR>
                      <a:noFill/>
                    </a:lnR>
                    <a:lnT>
                      <a:noFill/>
                    </a:lnT>
                    <a:lnB>
                      <a:noFill/>
                    </a:lnB>
                    <a:solidFill>
                      <a:srgbClr val="518274"/>
                    </a:solidFill>
                  </a:tcPr>
                </a:tc>
                <a:tc>
                  <a:txBody>
                    <a:bodyPr/>
                    <a:lstStyle/>
                    <a:p>
                      <a:pPr>
                        <a:buNone/>
                      </a:pPr>
                      <a:r>
                        <a:rPr lang="en-GB">
                          <a:solidFill>
                            <a:schemeClr val="bg1"/>
                          </a:solidFill>
                        </a:rPr>
                        <a:t>5</a:t>
                      </a:r>
                    </a:p>
                  </a:txBody>
                  <a:tcPr anchor="ctr">
                    <a:lnL>
                      <a:noFill/>
                    </a:lnL>
                    <a:lnR>
                      <a:noFill/>
                    </a:lnR>
                    <a:lnT>
                      <a:noFill/>
                    </a:lnT>
                    <a:lnB>
                      <a:noFill/>
                    </a:lnB>
                    <a:solidFill>
                      <a:srgbClr val="518274"/>
                    </a:solidFill>
                  </a:tcPr>
                </a:tc>
                <a:tc>
                  <a:txBody>
                    <a:bodyPr/>
                    <a:lstStyle/>
                    <a:p>
                      <a:pPr>
                        <a:buNone/>
                      </a:pPr>
                      <a:r>
                        <a:rPr lang="en-GB">
                          <a:solidFill>
                            <a:schemeClr val="bg1"/>
                          </a:solidFill>
                        </a:rPr>
                        <a:t>4</a:t>
                      </a:r>
                    </a:p>
                  </a:txBody>
                  <a:tcPr anchor="ctr">
                    <a:lnL>
                      <a:noFill/>
                    </a:lnL>
                    <a:lnR>
                      <a:noFill/>
                    </a:lnR>
                    <a:lnT>
                      <a:noFill/>
                    </a:lnT>
                    <a:lnB>
                      <a:noFill/>
                    </a:lnB>
                    <a:solidFill>
                      <a:srgbClr val="518274"/>
                    </a:solidFill>
                  </a:tcPr>
                </a:tc>
                <a:tc>
                  <a:txBody>
                    <a:bodyPr/>
                    <a:lstStyle/>
                    <a:p>
                      <a:pPr>
                        <a:buNone/>
                      </a:pPr>
                      <a:r>
                        <a:rPr lang="en-US">
                          <a:solidFill>
                            <a:schemeClr val="bg1"/>
                          </a:solidFill>
                        </a:rPr>
                        <a:t>Oats are more common, though regional fava supply is improving.</a:t>
                      </a:r>
                    </a:p>
                  </a:txBody>
                  <a:tcPr anchor="ctr">
                    <a:lnL>
                      <a:noFill/>
                    </a:lnL>
                    <a:lnR>
                      <a:noFill/>
                    </a:lnR>
                    <a:lnT>
                      <a:noFill/>
                    </a:lnT>
                    <a:lnB>
                      <a:noFill/>
                    </a:lnB>
                    <a:solidFill>
                      <a:srgbClr val="518274"/>
                    </a:solidFill>
                  </a:tcPr>
                </a:tc>
                <a:extLst>
                  <a:ext uri="{0D108BD9-81ED-4DB2-BD59-A6C34878D82A}">
                    <a16:rowId xmlns:a16="http://schemas.microsoft.com/office/drawing/2014/main" val="1892498966"/>
                  </a:ext>
                </a:extLst>
              </a:tr>
              <a:tr h="672041">
                <a:tc>
                  <a:txBody>
                    <a:bodyPr/>
                    <a:lstStyle/>
                    <a:p>
                      <a:pPr>
                        <a:buNone/>
                      </a:pPr>
                      <a:r>
                        <a:rPr lang="en-GB">
                          <a:solidFill>
                            <a:schemeClr val="bg1"/>
                          </a:solidFill>
                        </a:rPr>
                        <a:t>Sustainability</a:t>
                      </a:r>
                    </a:p>
                  </a:txBody>
                  <a:tcPr anchor="ctr">
                    <a:lnL>
                      <a:noFill/>
                    </a:lnL>
                    <a:lnR>
                      <a:noFill/>
                    </a:lnR>
                    <a:lnT>
                      <a:noFill/>
                    </a:lnT>
                    <a:lnB>
                      <a:noFill/>
                    </a:lnB>
                    <a:solidFill>
                      <a:srgbClr val="518274"/>
                    </a:solidFill>
                  </a:tcPr>
                </a:tc>
                <a:tc>
                  <a:txBody>
                    <a:bodyPr/>
                    <a:lstStyle/>
                    <a:p>
                      <a:pPr>
                        <a:buNone/>
                      </a:pPr>
                      <a:r>
                        <a:rPr lang="en-GB">
                          <a:solidFill>
                            <a:schemeClr val="bg1"/>
                          </a:solidFill>
                        </a:rPr>
                        <a:t>4</a:t>
                      </a:r>
                    </a:p>
                  </a:txBody>
                  <a:tcPr anchor="ctr">
                    <a:lnL>
                      <a:noFill/>
                    </a:lnL>
                    <a:lnR>
                      <a:noFill/>
                    </a:lnR>
                    <a:lnT>
                      <a:noFill/>
                    </a:lnT>
                    <a:lnB>
                      <a:noFill/>
                    </a:lnB>
                    <a:solidFill>
                      <a:srgbClr val="518274"/>
                    </a:solidFill>
                  </a:tcPr>
                </a:tc>
                <a:tc>
                  <a:txBody>
                    <a:bodyPr/>
                    <a:lstStyle/>
                    <a:p>
                      <a:pPr>
                        <a:buNone/>
                      </a:pPr>
                      <a:r>
                        <a:rPr lang="en-GB">
                          <a:solidFill>
                            <a:schemeClr val="bg1"/>
                          </a:solidFill>
                        </a:rPr>
                        <a:t>5</a:t>
                      </a:r>
                    </a:p>
                  </a:txBody>
                  <a:tcPr anchor="ctr">
                    <a:lnL>
                      <a:noFill/>
                    </a:lnL>
                    <a:lnR>
                      <a:noFill/>
                    </a:lnR>
                    <a:lnT>
                      <a:noFill/>
                    </a:lnT>
                    <a:lnB>
                      <a:noFill/>
                    </a:lnB>
                    <a:solidFill>
                      <a:srgbClr val="518274"/>
                    </a:solidFill>
                  </a:tcPr>
                </a:tc>
                <a:tc>
                  <a:txBody>
                    <a:bodyPr/>
                    <a:lstStyle/>
                    <a:p>
                      <a:pPr>
                        <a:buNone/>
                      </a:pPr>
                      <a:r>
                        <a:rPr lang="en-US" dirty="0">
                          <a:solidFill>
                            <a:schemeClr val="bg1"/>
                          </a:solidFill>
                        </a:rPr>
                        <a:t>Fava beans fix nitrogen, improving soil health and lowering emissions.</a:t>
                      </a:r>
                    </a:p>
                  </a:txBody>
                  <a:tcPr anchor="ctr">
                    <a:lnL>
                      <a:noFill/>
                    </a:lnL>
                    <a:lnR>
                      <a:noFill/>
                    </a:lnR>
                    <a:lnT>
                      <a:noFill/>
                    </a:lnT>
                    <a:lnB>
                      <a:noFill/>
                    </a:lnB>
                    <a:solidFill>
                      <a:srgbClr val="518274"/>
                    </a:solidFill>
                  </a:tcPr>
                </a:tc>
                <a:extLst>
                  <a:ext uri="{0D108BD9-81ED-4DB2-BD59-A6C34878D82A}">
                    <a16:rowId xmlns:a16="http://schemas.microsoft.com/office/drawing/2014/main" val="2966888028"/>
                  </a:ext>
                </a:extLst>
              </a:tr>
              <a:tr h="672041">
                <a:tc>
                  <a:txBody>
                    <a:bodyPr/>
                    <a:lstStyle/>
                    <a:p>
                      <a:pPr>
                        <a:buNone/>
                      </a:pPr>
                      <a:r>
                        <a:rPr lang="en-GB" b="1">
                          <a:solidFill>
                            <a:schemeClr val="bg1"/>
                          </a:solidFill>
                        </a:rPr>
                        <a:t>Overall suitability (avg.)</a:t>
                      </a:r>
                      <a:endParaRPr lang="en-GB">
                        <a:solidFill>
                          <a:schemeClr val="bg1"/>
                        </a:solidFill>
                      </a:endParaRPr>
                    </a:p>
                  </a:txBody>
                  <a:tcPr anchor="ctr">
                    <a:lnL>
                      <a:noFill/>
                    </a:lnL>
                    <a:lnR>
                      <a:noFill/>
                    </a:lnR>
                    <a:lnT>
                      <a:noFill/>
                    </a:lnT>
                    <a:lnB>
                      <a:noFill/>
                    </a:lnB>
                    <a:solidFill>
                      <a:srgbClr val="518274"/>
                    </a:solidFill>
                  </a:tcPr>
                </a:tc>
                <a:tc>
                  <a:txBody>
                    <a:bodyPr/>
                    <a:lstStyle/>
                    <a:p>
                      <a:pPr>
                        <a:buNone/>
                      </a:pPr>
                      <a:r>
                        <a:rPr lang="en-GB" b="1">
                          <a:solidFill>
                            <a:schemeClr val="bg1"/>
                          </a:solidFill>
                        </a:rPr>
                        <a:t>4.0</a:t>
                      </a:r>
                      <a:endParaRPr lang="en-GB">
                        <a:solidFill>
                          <a:schemeClr val="bg1"/>
                        </a:solidFill>
                      </a:endParaRPr>
                    </a:p>
                  </a:txBody>
                  <a:tcPr anchor="ctr">
                    <a:lnL>
                      <a:noFill/>
                    </a:lnL>
                    <a:lnR>
                      <a:noFill/>
                    </a:lnR>
                    <a:lnT>
                      <a:noFill/>
                    </a:lnT>
                    <a:lnB>
                      <a:noFill/>
                    </a:lnB>
                    <a:solidFill>
                      <a:srgbClr val="518274"/>
                    </a:solidFill>
                  </a:tcPr>
                </a:tc>
                <a:tc>
                  <a:txBody>
                    <a:bodyPr/>
                    <a:lstStyle/>
                    <a:p>
                      <a:pPr>
                        <a:buNone/>
                      </a:pPr>
                      <a:r>
                        <a:rPr lang="en-GB" b="1">
                          <a:solidFill>
                            <a:schemeClr val="bg1"/>
                          </a:solidFill>
                        </a:rPr>
                        <a:t>4.8</a:t>
                      </a:r>
                      <a:endParaRPr lang="en-GB">
                        <a:solidFill>
                          <a:schemeClr val="bg1"/>
                        </a:solidFill>
                      </a:endParaRPr>
                    </a:p>
                  </a:txBody>
                  <a:tcPr anchor="ctr">
                    <a:lnL>
                      <a:noFill/>
                    </a:lnL>
                    <a:lnR>
                      <a:noFill/>
                    </a:lnR>
                    <a:lnT>
                      <a:noFill/>
                    </a:lnT>
                    <a:lnB>
                      <a:noFill/>
                    </a:lnB>
                    <a:solidFill>
                      <a:srgbClr val="518274"/>
                    </a:solidFill>
                  </a:tcPr>
                </a:tc>
                <a:tc>
                  <a:txBody>
                    <a:bodyPr/>
                    <a:lstStyle/>
                    <a:p>
                      <a:pPr>
                        <a:buNone/>
                      </a:pPr>
                      <a:r>
                        <a:rPr lang="en-US" dirty="0">
                          <a:solidFill>
                            <a:schemeClr val="bg1"/>
                          </a:solidFill>
                        </a:rPr>
                        <a:t>Fava bean flour outperforms overall.</a:t>
                      </a:r>
                    </a:p>
                  </a:txBody>
                  <a:tcPr anchor="ctr">
                    <a:lnL>
                      <a:noFill/>
                    </a:lnL>
                    <a:lnR>
                      <a:noFill/>
                    </a:lnR>
                    <a:lnT>
                      <a:noFill/>
                    </a:lnT>
                    <a:lnB>
                      <a:noFill/>
                    </a:lnB>
                    <a:solidFill>
                      <a:srgbClr val="518274"/>
                    </a:solidFill>
                  </a:tcPr>
                </a:tc>
                <a:extLst>
                  <a:ext uri="{0D108BD9-81ED-4DB2-BD59-A6C34878D82A}">
                    <a16:rowId xmlns:a16="http://schemas.microsoft.com/office/drawing/2014/main" val="4160210052"/>
                  </a:ext>
                </a:extLst>
              </a:tr>
            </a:tbl>
          </a:graphicData>
        </a:graphic>
      </p:graphicFrame>
      <p:sp>
        <p:nvSpPr>
          <p:cNvPr id="7" name="TextBox 6">
            <a:extLst>
              <a:ext uri="{FF2B5EF4-FFF2-40B4-BE49-F238E27FC236}">
                <a16:creationId xmlns:a16="http://schemas.microsoft.com/office/drawing/2014/main" id="{027FA143-EA7E-5338-E4A8-3305516BEDC8}"/>
              </a:ext>
            </a:extLst>
          </p:cNvPr>
          <p:cNvSpPr txBox="1"/>
          <p:nvPr/>
        </p:nvSpPr>
        <p:spPr>
          <a:xfrm>
            <a:off x="225104" y="5303520"/>
            <a:ext cx="11710221" cy="1200329"/>
          </a:xfrm>
          <a:prstGeom prst="rect">
            <a:avLst/>
          </a:prstGeom>
          <a:noFill/>
        </p:spPr>
        <p:txBody>
          <a:bodyPr wrap="square" rtlCol="0">
            <a:spAutoFit/>
          </a:bodyPr>
          <a:lstStyle/>
          <a:p>
            <a:r>
              <a:rPr lang="en-US" b="1" dirty="0"/>
              <a:t>Example outcome</a:t>
            </a:r>
            <a:br>
              <a:rPr lang="en-US" dirty="0"/>
            </a:br>
            <a:r>
              <a:rPr lang="en-US" dirty="0"/>
              <a:t>Fava bean flour ranks higher overall for its strong nutritional value, functionality, and sustainability benefits. Though oat flour is easier to source, fava bean flour is the better choice for protein-rich, sustainable products that support local value chains and EU goals.</a:t>
            </a:r>
            <a:endParaRPr lang="en-GB" dirty="0"/>
          </a:p>
        </p:txBody>
      </p:sp>
    </p:spTree>
    <p:extLst>
      <p:ext uri="{BB962C8B-B14F-4D97-AF65-F5344CB8AC3E}">
        <p14:creationId xmlns:p14="http://schemas.microsoft.com/office/powerpoint/2010/main" val="1942157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53186-3711-7B76-57E1-8A0C4D0A86A9}"/>
            </a:ext>
          </a:extLst>
        </p:cNvPr>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5D09CB13-DD43-0C7B-0E52-175698895D8E}"/>
              </a:ext>
            </a:extLst>
          </p:cNvPr>
          <p:cNvSpPr/>
          <p:nvPr/>
        </p:nvSpPr>
        <p:spPr>
          <a:xfrm flipH="1">
            <a:off x="143400" y="267306"/>
            <a:ext cx="11782184" cy="6082498"/>
          </a:xfrm>
          <a:prstGeom prst="round2Diag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237AEAD3-987C-B7F8-A969-B8B890DB69F8}"/>
              </a:ext>
            </a:extLst>
          </p:cNvPr>
          <p:cNvSpPr>
            <a:spLocks noGrp="1"/>
          </p:cNvSpPr>
          <p:nvPr>
            <p:ph type="body" sz="quarter" idx="4294967295"/>
          </p:nvPr>
        </p:nvSpPr>
        <p:spPr>
          <a:xfrm>
            <a:off x="389432" y="387751"/>
            <a:ext cx="11659168" cy="6082498"/>
          </a:xfrm>
          <a:prstGeom prst="rect">
            <a:avLst/>
          </a:prstGeom>
        </p:spPr>
        <p:txBody>
          <a:bodyPr/>
          <a:lstStyle/>
          <a:p>
            <a:pPr marL="0" indent="0">
              <a:buNone/>
            </a:pPr>
            <a:r>
              <a:rPr lang="en-US" sz="3200" b="1" dirty="0">
                <a:solidFill>
                  <a:srgbClr val="75B543"/>
                </a:solidFill>
              </a:rPr>
              <a:t>Managing Seasonality and Preservation</a:t>
            </a:r>
            <a:endParaRPr lang="en-US" sz="3200" dirty="0">
              <a:solidFill>
                <a:srgbClr val="75B543"/>
              </a:solidFill>
            </a:endParaRPr>
          </a:p>
          <a:p>
            <a:pPr marL="0" indent="0">
              <a:buNone/>
            </a:pPr>
            <a:r>
              <a:rPr lang="en-US" sz="2200" dirty="0"/>
              <a:t>Local sourcing must deal with seasonal change. Planning production, processing and storage helps keep supply steady, reduce waste and maintain quality.</a:t>
            </a:r>
          </a:p>
          <a:p>
            <a:pPr marL="0" indent="0">
              <a:buNone/>
            </a:pPr>
            <a:r>
              <a:rPr lang="en-US" sz="2200" b="1" dirty="0"/>
              <a:t>Seasonality</a:t>
            </a:r>
            <a:endParaRPr lang="en-US" sz="2200" dirty="0"/>
          </a:p>
          <a:p>
            <a:r>
              <a:rPr lang="en-US" sz="2200" dirty="0"/>
              <a:t>Use agricultural calendars and Eurostat NUTS 2 and NUTS 3 data to find harvest periods.</a:t>
            </a:r>
          </a:p>
          <a:p>
            <a:r>
              <a:rPr lang="en-US" sz="2200" dirty="0"/>
              <a:t>Use crop rotation and complementary planting to avoid gaps.</a:t>
            </a:r>
          </a:p>
          <a:p>
            <a:r>
              <a:rPr lang="en-US" sz="2200" dirty="0"/>
              <a:t>Process ingredients during peak harvest to limit losses.</a:t>
            </a:r>
          </a:p>
          <a:p>
            <a:pPr marL="0" indent="0">
              <a:buNone/>
            </a:pPr>
            <a:r>
              <a:rPr lang="en-US" sz="2200" b="1" dirty="0"/>
              <a:t>Preservation and storage</a:t>
            </a:r>
            <a:endParaRPr lang="en-US" sz="2200" dirty="0"/>
          </a:p>
          <a:p>
            <a:r>
              <a:rPr lang="en-US" sz="2200" dirty="0"/>
              <a:t>Use shared regional storage or cold chain facilities.</a:t>
            </a:r>
          </a:p>
          <a:p>
            <a:r>
              <a:rPr lang="en-US" sz="2200" dirty="0"/>
              <a:t>Monitor temperature, humidity and moisture for quality and traceability.</a:t>
            </a:r>
          </a:p>
          <a:p>
            <a:r>
              <a:rPr lang="en-US" sz="2200" dirty="0"/>
              <a:t>Use drying, fermentation or freezing to extend shelf life without additives.</a:t>
            </a:r>
          </a:p>
          <a:p>
            <a:pPr marL="0" indent="0">
              <a:buNone/>
            </a:pPr>
            <a:r>
              <a:rPr lang="en-US" sz="2200" b="1" dirty="0"/>
              <a:t>Task</a:t>
            </a:r>
            <a:br>
              <a:rPr lang="en-US" sz="2200" dirty="0"/>
            </a:br>
            <a:r>
              <a:rPr lang="en-US" sz="2200" dirty="0"/>
              <a:t>Choose one ingredient from your evaluation. Identify its harvest period and two preservation methods that keep quality and support sustainability.</a:t>
            </a:r>
          </a:p>
        </p:txBody>
      </p:sp>
    </p:spTree>
    <p:extLst>
      <p:ext uri="{BB962C8B-B14F-4D97-AF65-F5344CB8AC3E}">
        <p14:creationId xmlns:p14="http://schemas.microsoft.com/office/powerpoint/2010/main" val="507291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1AD55-BC95-FFF1-2DD2-B63B2CB612B6}"/>
            </a:ext>
          </a:extLst>
        </p:cNvPr>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A690B212-AD78-B290-375C-A80B047D3F6E}"/>
              </a:ext>
            </a:extLst>
          </p:cNvPr>
          <p:cNvSpPr/>
          <p:nvPr/>
        </p:nvSpPr>
        <p:spPr>
          <a:xfrm flipH="1">
            <a:off x="100082" y="216568"/>
            <a:ext cx="11950890" cy="6147856"/>
          </a:xfrm>
          <a:prstGeom prst="round2Diag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0D11922-EFF3-0A81-0719-195F462A9303}"/>
              </a:ext>
            </a:extLst>
          </p:cNvPr>
          <p:cNvSpPr>
            <a:spLocks noGrp="1"/>
          </p:cNvSpPr>
          <p:nvPr>
            <p:ph type="body" sz="quarter" idx="4294967295"/>
          </p:nvPr>
        </p:nvSpPr>
        <p:spPr>
          <a:xfrm>
            <a:off x="249854" y="823121"/>
            <a:ext cx="11692292" cy="6147856"/>
          </a:xfrm>
          <a:prstGeom prst="rect">
            <a:avLst/>
          </a:prstGeom>
        </p:spPr>
        <p:txBody>
          <a:bodyPr/>
          <a:lstStyle/>
          <a:p>
            <a:pPr marL="0" indent="0">
              <a:buNone/>
            </a:pPr>
            <a:r>
              <a:rPr lang="en-US" sz="2200" dirty="0"/>
              <a:t>Choosing ingredients on the basis of sustainability supports environmental and social responsibility. Life Cycle Thinking looks at total impact from farm to finished product.</a:t>
            </a:r>
          </a:p>
          <a:p>
            <a:pPr marL="0" indent="0">
              <a:buNone/>
            </a:pPr>
            <a:r>
              <a:rPr lang="en-US" sz="2200" b="1" dirty="0"/>
              <a:t>Key impact areas</a:t>
            </a:r>
            <a:endParaRPr lang="en-US" sz="2200" dirty="0"/>
          </a:p>
          <a:p>
            <a:r>
              <a:rPr lang="en-US" sz="2200" b="1" dirty="0"/>
              <a:t>Carbon footprint:</a:t>
            </a:r>
            <a:r>
              <a:rPr lang="en-US" sz="2200" dirty="0"/>
              <a:t> emissions from growing, processing and transport</a:t>
            </a:r>
          </a:p>
          <a:p>
            <a:r>
              <a:rPr lang="en-US" sz="2200" b="1" dirty="0"/>
              <a:t>Land use and biodiversity:</a:t>
            </a:r>
            <a:r>
              <a:rPr lang="en-US" sz="2200" dirty="0"/>
              <a:t> soil health, habitat, yield</a:t>
            </a:r>
          </a:p>
          <a:p>
            <a:r>
              <a:rPr lang="en-US" sz="2200" b="1" dirty="0"/>
              <a:t>Energy demand:</a:t>
            </a:r>
            <a:r>
              <a:rPr lang="en-US" sz="2200" dirty="0"/>
              <a:t> energy used in production and storage</a:t>
            </a:r>
          </a:p>
          <a:p>
            <a:r>
              <a:rPr lang="en-US" sz="2200" b="1" dirty="0"/>
              <a:t>Social value:</a:t>
            </a:r>
            <a:r>
              <a:rPr lang="en-US" sz="2200" dirty="0"/>
              <a:t> local jobs, co operative models, fair pay</a:t>
            </a:r>
          </a:p>
          <a:p>
            <a:pPr marL="0" indent="0">
              <a:buNone/>
            </a:pPr>
            <a:r>
              <a:rPr lang="en-US" sz="2200" b="1" dirty="0"/>
              <a:t>Using this in sourcing</a:t>
            </a:r>
            <a:endParaRPr lang="en-US" sz="2200" dirty="0"/>
          </a:p>
          <a:p>
            <a:r>
              <a:rPr lang="en-US" sz="2200" dirty="0"/>
              <a:t>Use EU Product Environmental Footprint or other open life cycle data to compare options</a:t>
            </a:r>
          </a:p>
          <a:p>
            <a:r>
              <a:rPr lang="en-US" sz="2200" dirty="0"/>
              <a:t>Compare local and imported ingredients using the same indicators</a:t>
            </a:r>
          </a:p>
          <a:p>
            <a:r>
              <a:rPr lang="en-US" sz="2200" dirty="0"/>
              <a:t>Choose ingredients that balance low impact, good nutrition and good functionality</a:t>
            </a:r>
          </a:p>
          <a:p>
            <a:pPr marL="0" indent="0" algn="r">
              <a:buNone/>
            </a:pPr>
            <a:r>
              <a:rPr lang="en-US" sz="2200" b="1" dirty="0">
                <a:solidFill>
                  <a:schemeClr val="accent1"/>
                </a:solidFill>
              </a:rPr>
              <a:t>Task</a:t>
            </a:r>
            <a:br>
              <a:rPr lang="en-US" sz="2200" dirty="0">
                <a:solidFill>
                  <a:schemeClr val="accent1"/>
                </a:solidFill>
              </a:rPr>
            </a:br>
            <a:r>
              <a:rPr lang="en-US" sz="2200" dirty="0">
                <a:solidFill>
                  <a:schemeClr val="accent1"/>
                </a:solidFill>
              </a:rPr>
              <a:t>Pick one ingredient from your shortlist. Estimate its carbon and water footprint and compare it with an imported alternative. Say which is more sustainable and why.</a:t>
            </a:r>
          </a:p>
          <a:p>
            <a:pPr marL="0" indent="0">
              <a:buNone/>
            </a:pPr>
            <a:endParaRPr lang="en-GB" sz="2200" dirty="0"/>
          </a:p>
        </p:txBody>
      </p:sp>
      <p:sp>
        <p:nvSpPr>
          <p:cNvPr id="4" name="Text Placeholder 3">
            <a:extLst>
              <a:ext uri="{FF2B5EF4-FFF2-40B4-BE49-F238E27FC236}">
                <a16:creationId xmlns:a16="http://schemas.microsoft.com/office/drawing/2014/main" id="{D13AF9D7-CBD3-1645-82E3-E1DDA11CB232}"/>
              </a:ext>
            </a:extLst>
          </p:cNvPr>
          <p:cNvSpPr>
            <a:spLocks noGrp="1"/>
          </p:cNvSpPr>
          <p:nvPr>
            <p:ph type="body" sz="quarter" idx="4294967295"/>
          </p:nvPr>
        </p:nvSpPr>
        <p:spPr>
          <a:xfrm>
            <a:off x="249854" y="242990"/>
            <a:ext cx="10595237" cy="803654"/>
          </a:xfrm>
          <a:prstGeom prst="rect">
            <a:avLst/>
          </a:prstGeom>
        </p:spPr>
        <p:txBody>
          <a:bodyPr/>
          <a:lstStyle/>
          <a:p>
            <a:pPr marL="0" indent="0">
              <a:buNone/>
            </a:pPr>
            <a:r>
              <a:rPr lang="en-GB" sz="3600" b="1" dirty="0">
                <a:solidFill>
                  <a:srgbClr val="75B543"/>
                </a:solidFill>
              </a:rPr>
              <a:t>Sustainability and Life Cycle Considerations </a:t>
            </a:r>
            <a:endParaRPr lang="en-US" dirty="0"/>
          </a:p>
        </p:txBody>
      </p:sp>
      <p:pic>
        <p:nvPicPr>
          <p:cNvPr id="3" name="Picture 2">
            <a:extLst>
              <a:ext uri="{FF2B5EF4-FFF2-40B4-BE49-F238E27FC236}">
                <a16:creationId xmlns:a16="http://schemas.microsoft.com/office/drawing/2014/main" id="{EB28BE4C-06F7-8FA1-49DF-4D8B34A4D8B6}"/>
              </a:ext>
            </a:extLst>
          </p:cNvPr>
          <p:cNvPicPr>
            <a:picLocks noChangeAspect="1"/>
          </p:cNvPicPr>
          <p:nvPr/>
        </p:nvPicPr>
        <p:blipFill>
          <a:blip r:embed="rId2">
            <a:duotone>
              <a:prstClr val="black"/>
              <a:schemeClr val="accent1">
                <a:tint val="45000"/>
                <a:satMod val="400000"/>
              </a:schemeClr>
            </a:duotone>
          </a:blip>
          <a:stretch>
            <a:fillRect/>
          </a:stretch>
        </p:blipFill>
        <p:spPr>
          <a:xfrm flipH="1">
            <a:off x="10622378" y="1522379"/>
            <a:ext cx="1328849" cy="3079496"/>
          </a:xfrm>
          <a:prstGeom prst="rect">
            <a:avLst/>
          </a:prstGeom>
        </p:spPr>
      </p:pic>
    </p:spTree>
    <p:extLst>
      <p:ext uri="{BB962C8B-B14F-4D97-AF65-F5344CB8AC3E}">
        <p14:creationId xmlns:p14="http://schemas.microsoft.com/office/powerpoint/2010/main" val="1199298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66779-61D5-3DE4-AC56-06DD898A720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4BD14D3-68CF-6ED7-FA54-32F5472EFA5D}"/>
              </a:ext>
            </a:extLst>
          </p:cNvPr>
          <p:cNvSpPr>
            <a:spLocks noGrp="1"/>
          </p:cNvSpPr>
          <p:nvPr>
            <p:ph type="body" sz="quarter" idx="4294967295"/>
          </p:nvPr>
        </p:nvSpPr>
        <p:spPr>
          <a:xfrm>
            <a:off x="419100" y="444499"/>
            <a:ext cx="11263384" cy="5901709"/>
          </a:xfrm>
          <a:prstGeom prst="rect">
            <a:avLst/>
          </a:prstGeom>
        </p:spPr>
        <p:txBody>
          <a:bodyPr/>
          <a:lstStyle/>
          <a:p>
            <a:pPr marL="0" indent="0">
              <a:buNone/>
            </a:pPr>
            <a:r>
              <a:rPr lang="en-US" sz="3600" b="1" dirty="0"/>
              <a:t>Assessment, Reflection, and Discussion</a:t>
            </a:r>
          </a:p>
          <a:p>
            <a:pPr marL="0" indent="0">
              <a:buNone/>
            </a:pPr>
            <a:br>
              <a:rPr lang="en-US" dirty="0"/>
            </a:br>
            <a:r>
              <a:rPr lang="en-US" sz="2400" dirty="0"/>
              <a:t>This final stage consolidates your learning on ingredient selection, sustainability, and local supply chain design. It combines individual analysis with collaborative reflection.</a:t>
            </a:r>
          </a:p>
          <a:p>
            <a:pPr marL="0" indent="0">
              <a:buNone/>
            </a:pPr>
            <a:endParaRPr lang="en-US" sz="2400" dirty="0"/>
          </a:p>
          <a:p>
            <a:pPr marL="0" indent="0">
              <a:buNone/>
            </a:pPr>
            <a:r>
              <a:rPr lang="en-US" sz="2400" b="1" dirty="0"/>
              <a:t>Multiple-Choice Quiz</a:t>
            </a:r>
          </a:p>
          <a:p>
            <a:pPr marL="285750" indent="-285750" fontAlgn="base"/>
            <a:r>
              <a:rPr lang="en-US" sz="2400" dirty="0"/>
              <a:t>Which factor most influences an ingredient’s functional performance?</a:t>
            </a:r>
          </a:p>
          <a:p>
            <a:pPr marL="285750" indent="-285750" fontAlgn="base"/>
            <a:r>
              <a:rPr lang="en-US" sz="2400" dirty="0"/>
              <a:t>Why is seasonal mapping important in regional sourcing?</a:t>
            </a:r>
          </a:p>
          <a:p>
            <a:pPr marL="285750" indent="-285750" fontAlgn="base"/>
            <a:r>
              <a:rPr lang="en-US" sz="2400" dirty="0"/>
              <a:t>Which EU initiative promotes shorter and more sustainable food supply chains?</a:t>
            </a:r>
          </a:p>
          <a:p>
            <a:pPr marL="285750" indent="-285750" fontAlgn="base"/>
            <a:r>
              <a:rPr lang="en-US" sz="2400" dirty="0"/>
              <a:t>Why might a locally sourced ingredient still have a higher environmental impact?</a:t>
            </a:r>
            <a:endParaRPr lang="en-US" dirty="0"/>
          </a:p>
        </p:txBody>
      </p:sp>
      <p:pic>
        <p:nvPicPr>
          <p:cNvPr id="2" name="Picture 1">
            <a:extLst>
              <a:ext uri="{FF2B5EF4-FFF2-40B4-BE49-F238E27FC236}">
                <a16:creationId xmlns:a16="http://schemas.microsoft.com/office/drawing/2014/main" id="{B7582E22-139C-484D-9CB2-2256B321A0FA}"/>
              </a:ext>
            </a:extLst>
          </p:cNvPr>
          <p:cNvPicPr>
            <a:picLocks noChangeAspect="1"/>
          </p:cNvPicPr>
          <p:nvPr/>
        </p:nvPicPr>
        <p:blipFill>
          <a:blip r:embed="rId2"/>
          <a:stretch>
            <a:fillRect/>
          </a:stretch>
        </p:blipFill>
        <p:spPr>
          <a:xfrm>
            <a:off x="9842298" y="4990290"/>
            <a:ext cx="1930602" cy="1938418"/>
          </a:xfrm>
          <a:prstGeom prst="rect">
            <a:avLst/>
          </a:prstGeom>
        </p:spPr>
      </p:pic>
    </p:spTree>
    <p:extLst>
      <p:ext uri="{BB962C8B-B14F-4D97-AF65-F5344CB8AC3E}">
        <p14:creationId xmlns:p14="http://schemas.microsoft.com/office/powerpoint/2010/main" val="946315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B3987-BD49-91F2-9E33-4D995C1D759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A980F6E-722D-863C-991C-9EE23C262217}"/>
              </a:ext>
            </a:extLst>
          </p:cNvPr>
          <p:cNvSpPr>
            <a:spLocks noGrp="1"/>
          </p:cNvSpPr>
          <p:nvPr>
            <p:ph type="body" sz="quarter" idx="16"/>
          </p:nvPr>
        </p:nvSpPr>
        <p:spPr>
          <a:xfrm>
            <a:off x="7062581" y="2434188"/>
            <a:ext cx="4846976" cy="2942484"/>
          </a:xfrm>
        </p:spPr>
        <p:txBody>
          <a:bodyPr/>
          <a:lstStyle/>
          <a:p>
            <a:pPr algn="ctr"/>
            <a:r>
              <a:rPr lang="en-GB" b="1" dirty="0"/>
              <a:t>Case Studies in Regional Sourcing </a:t>
            </a:r>
          </a:p>
        </p:txBody>
      </p:sp>
      <p:sp>
        <p:nvSpPr>
          <p:cNvPr id="5" name="Text Placeholder 4">
            <a:extLst>
              <a:ext uri="{FF2B5EF4-FFF2-40B4-BE49-F238E27FC236}">
                <a16:creationId xmlns:a16="http://schemas.microsoft.com/office/drawing/2014/main" id="{627FAA3E-8387-2C29-2A69-0483F15480AE}"/>
              </a:ext>
            </a:extLst>
          </p:cNvPr>
          <p:cNvSpPr>
            <a:spLocks noGrp="1"/>
          </p:cNvSpPr>
          <p:nvPr>
            <p:ph type="body" sz="quarter" idx="17"/>
          </p:nvPr>
        </p:nvSpPr>
        <p:spPr/>
        <p:txBody>
          <a:bodyPr/>
          <a:lstStyle/>
          <a:p>
            <a:r>
              <a:rPr lang="en-US" dirty="0"/>
              <a:t>05</a:t>
            </a:r>
          </a:p>
        </p:txBody>
      </p:sp>
      <p:pic>
        <p:nvPicPr>
          <p:cNvPr id="8" name="Picture Placeholder 7">
            <a:extLst>
              <a:ext uri="{FF2B5EF4-FFF2-40B4-BE49-F238E27FC236}">
                <a16:creationId xmlns:a16="http://schemas.microsoft.com/office/drawing/2014/main" id="{87E16FC6-0BF1-95BD-3B4E-3861506DBB28}"/>
              </a:ext>
            </a:extLst>
          </p:cNvPr>
          <p:cNvPicPr>
            <a:picLocks noGrp="1" noChangeAspect="1"/>
          </p:cNvPicPr>
          <p:nvPr>
            <p:ph type="pic" sz="quarter" idx="43"/>
          </p:nvPr>
        </p:nvPicPr>
        <p:blipFill>
          <a:blip r:embed="rId3" cstate="screen">
            <a:extLst>
              <a:ext uri="{28A0092B-C50C-407E-A947-70E740481C1C}">
                <a14:useLocalDpi xmlns:a14="http://schemas.microsoft.com/office/drawing/2010/main"/>
              </a:ext>
            </a:extLst>
          </a:blip>
          <a:srcRect/>
          <a:stretch>
            <a:fillRect/>
          </a:stretch>
        </p:blipFill>
        <p:spPr>
          <a:xfrm flipH="1">
            <a:off x="-1" y="1557665"/>
            <a:ext cx="7062581" cy="4989439"/>
          </a:xfrm>
        </p:spPr>
      </p:pic>
    </p:spTree>
    <p:extLst>
      <p:ext uri="{BB962C8B-B14F-4D97-AF65-F5344CB8AC3E}">
        <p14:creationId xmlns:p14="http://schemas.microsoft.com/office/powerpoint/2010/main" val="2737972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DA4903-7D11-E5E1-1E27-C2A117F4F5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159" y="208547"/>
            <a:ext cx="11717792" cy="6007911"/>
          </a:xfrm>
          <a:prstGeom prst="rect">
            <a:avLst/>
          </a:prstGeom>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180049" y="641543"/>
            <a:ext cx="12098578" cy="5244908"/>
          </a:xfrm>
          <a:prstGeom prst="rect">
            <a:avLst/>
          </a:prstGeom>
        </p:spPr>
        <p:txBody>
          <a:bodyPr/>
          <a:lstStyle/>
          <a:p>
            <a:br>
              <a:rPr lang="en-US" sz="2200" dirty="0">
                <a:solidFill>
                  <a:schemeClr val="accent1"/>
                </a:solidFill>
              </a:rPr>
            </a:br>
            <a:r>
              <a:rPr lang="en-US" sz="2200" dirty="0">
                <a:solidFill>
                  <a:schemeClr val="accent1"/>
                </a:solidFill>
              </a:rPr>
              <a:t>Organic Denmark is the national organisation for organic food and farming. It links farmers, brands, retailers, and consumers, and advances organic and plant-based innovation through policy, market development, advice, and education.</a:t>
            </a:r>
          </a:p>
          <a:p>
            <a:endParaRPr lang="en-US" sz="2200" dirty="0">
              <a:solidFill>
                <a:schemeClr val="accent1"/>
              </a:solidFill>
            </a:endParaRPr>
          </a:p>
          <a:p>
            <a:r>
              <a:rPr lang="en-US" sz="2200" b="1" dirty="0">
                <a:solidFill>
                  <a:schemeClr val="accent1"/>
                </a:solidFill>
              </a:rPr>
              <a:t>   Scale and achievements</a:t>
            </a:r>
            <a:br>
              <a:rPr lang="en-US" sz="2200" dirty="0">
                <a:solidFill>
                  <a:schemeClr val="accent1"/>
                </a:solidFill>
              </a:rPr>
            </a:br>
            <a:r>
              <a:rPr lang="en-US" sz="2200" dirty="0">
                <a:solidFill>
                  <a:schemeClr val="accent1"/>
                </a:solidFill>
              </a:rPr>
              <a:t>• Nationwide reach with broad membership across the food system</a:t>
            </a:r>
            <a:br>
              <a:rPr lang="en-US" sz="2200" dirty="0">
                <a:solidFill>
                  <a:schemeClr val="accent1"/>
                </a:solidFill>
              </a:rPr>
            </a:br>
            <a:r>
              <a:rPr lang="en-US" sz="2200" dirty="0">
                <a:solidFill>
                  <a:schemeClr val="accent1"/>
                </a:solidFill>
              </a:rPr>
              <a:t>• Partnerships with ministries, retailers, researchers, and European networks</a:t>
            </a:r>
            <a:br>
              <a:rPr lang="en-US" sz="2200" dirty="0">
                <a:solidFill>
                  <a:schemeClr val="accent1"/>
                </a:solidFill>
              </a:rPr>
            </a:br>
            <a:r>
              <a:rPr lang="en-US" sz="2200" dirty="0">
                <a:solidFill>
                  <a:schemeClr val="accent1"/>
                </a:solidFill>
              </a:rPr>
              <a:t>• Highest national market share of organic food worldwide</a:t>
            </a:r>
            <a:br>
              <a:rPr lang="en-US" sz="2200" dirty="0">
                <a:solidFill>
                  <a:schemeClr val="accent1"/>
                </a:solidFill>
              </a:rPr>
            </a:br>
            <a:r>
              <a:rPr lang="en-US" sz="2200" dirty="0">
                <a:solidFill>
                  <a:schemeClr val="accent1"/>
                </a:solidFill>
              </a:rPr>
              <a:t>• Support for farmers to diversify into plant-based crops and products</a:t>
            </a:r>
            <a:br>
              <a:rPr lang="en-US" sz="2200" dirty="0">
                <a:solidFill>
                  <a:schemeClr val="accent1"/>
                </a:solidFill>
              </a:rPr>
            </a:br>
            <a:endParaRPr lang="en-US" sz="2200" dirty="0">
              <a:solidFill>
                <a:schemeClr val="accent1"/>
              </a:solidFill>
            </a:endParaRPr>
          </a:p>
          <a:p>
            <a:r>
              <a:rPr lang="en-US" sz="2200" b="1" dirty="0">
                <a:solidFill>
                  <a:schemeClr val="accent1"/>
                </a:solidFill>
              </a:rPr>
              <a:t>   Result</a:t>
            </a:r>
            <a:br>
              <a:rPr lang="en-US" sz="2200" dirty="0">
                <a:solidFill>
                  <a:schemeClr val="accent1"/>
                </a:solidFill>
              </a:rPr>
            </a:br>
            <a:r>
              <a:rPr lang="en-US" sz="2200" dirty="0">
                <a:solidFill>
                  <a:schemeClr val="accent1"/>
                </a:solidFill>
              </a:rPr>
              <a:t>This coordinated work strengthens value chains, improves biodiversity and soil health, reduces pesticide use, and grows trusted organic and plant-based markets, placing Denmark among the leaders in sustainable low carbon food systems.</a:t>
            </a:r>
          </a:p>
          <a:p>
            <a:r>
              <a:rPr lang="en-US" sz="2200" dirty="0">
                <a:solidFill>
                  <a:schemeClr val="accent1"/>
                </a:solidFill>
              </a:rPr>
              <a:t>    </a:t>
            </a:r>
            <a:endParaRPr lang="en-US" sz="2200" u="sng" dirty="0">
              <a:solidFill>
                <a:schemeClr val="accent1"/>
              </a:solidFill>
            </a:endParaRP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3670634" y="265869"/>
            <a:ext cx="10595237" cy="803654"/>
          </a:xfrm>
          <a:prstGeom prst="rect">
            <a:avLst/>
          </a:prstGeom>
        </p:spPr>
        <p:txBody>
          <a:bodyPr/>
          <a:lstStyle/>
          <a:p>
            <a:r>
              <a:rPr lang="en-US" dirty="0"/>
              <a:t>Case Study: Denmark </a:t>
            </a:r>
          </a:p>
          <a:p>
            <a:r>
              <a:rPr lang="en-US" dirty="0"/>
              <a:t>  </a:t>
            </a:r>
          </a:p>
        </p:txBody>
      </p:sp>
      <p:pic>
        <p:nvPicPr>
          <p:cNvPr id="8" name="Picture 7">
            <a:extLst>
              <a:ext uri="{FF2B5EF4-FFF2-40B4-BE49-F238E27FC236}">
                <a16:creationId xmlns:a16="http://schemas.microsoft.com/office/drawing/2014/main" id="{A5C6C953-49EE-DA9A-6361-3BC341172B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27751" y="2147483"/>
            <a:ext cx="1846239" cy="1846239"/>
          </a:xfrm>
          <a:prstGeom prst="rect">
            <a:avLst/>
          </a:prstGeom>
        </p:spPr>
      </p:pic>
    </p:spTree>
    <p:extLst>
      <p:ext uri="{BB962C8B-B14F-4D97-AF65-F5344CB8AC3E}">
        <p14:creationId xmlns:p14="http://schemas.microsoft.com/office/powerpoint/2010/main" val="3281123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4429C-357E-36F2-EE3E-B7A3A3AECE2E}"/>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EB7AE-DFBF-2776-EEF0-80663FE26B97}"/>
              </a:ext>
            </a:extLst>
          </p:cNvPr>
          <p:cNvSpPr>
            <a:spLocks noGrp="1"/>
          </p:cNvSpPr>
          <p:nvPr>
            <p:ph type="body" sz="quarter" idx="15"/>
          </p:nvPr>
        </p:nvSpPr>
        <p:spPr/>
        <p:txBody>
          <a:bodyPr/>
          <a:lstStyle/>
          <a:p>
            <a:r>
              <a:rPr lang="en-US" dirty="0"/>
              <a:t>06</a:t>
            </a:r>
          </a:p>
        </p:txBody>
      </p:sp>
      <p:sp>
        <p:nvSpPr>
          <p:cNvPr id="15" name="Text Placeholder 14">
            <a:extLst>
              <a:ext uri="{FF2B5EF4-FFF2-40B4-BE49-F238E27FC236}">
                <a16:creationId xmlns:a16="http://schemas.microsoft.com/office/drawing/2014/main" id="{C103A547-710E-08D9-FE27-1109BD4D2846}"/>
              </a:ext>
            </a:extLst>
          </p:cNvPr>
          <p:cNvSpPr>
            <a:spLocks noGrp="1"/>
          </p:cNvSpPr>
          <p:nvPr>
            <p:ph type="body" sz="quarter" idx="14"/>
          </p:nvPr>
        </p:nvSpPr>
        <p:spPr>
          <a:xfrm>
            <a:off x="6746555" y="1337990"/>
            <a:ext cx="5249827" cy="689519"/>
          </a:xfrm>
        </p:spPr>
        <p:txBody>
          <a:bodyPr/>
          <a:lstStyle/>
          <a:p>
            <a:pPr algn="ctr"/>
            <a:r>
              <a:rPr lang="en-US" b="1" dirty="0"/>
              <a:t>Why Local and Regional Sourcing Matters</a:t>
            </a:r>
            <a:endParaRPr lang="en-GB" b="1" dirty="0"/>
          </a:p>
        </p:txBody>
      </p:sp>
      <p:sp>
        <p:nvSpPr>
          <p:cNvPr id="17" name="Text Placeholder 16">
            <a:extLst>
              <a:ext uri="{FF2B5EF4-FFF2-40B4-BE49-F238E27FC236}">
                <a16:creationId xmlns:a16="http://schemas.microsoft.com/office/drawing/2014/main" id="{AB54EB5E-2C8A-53FA-6BA5-AD6D98B52E96}"/>
              </a:ext>
            </a:extLst>
          </p:cNvPr>
          <p:cNvSpPr>
            <a:spLocks noGrp="1"/>
          </p:cNvSpPr>
          <p:nvPr>
            <p:ph type="body" sz="quarter" idx="27"/>
          </p:nvPr>
        </p:nvSpPr>
        <p:spPr>
          <a:xfrm>
            <a:off x="619949" y="427143"/>
            <a:ext cx="5041923" cy="720752"/>
          </a:xfrm>
        </p:spPr>
        <p:txBody>
          <a:bodyPr/>
          <a:lstStyle/>
          <a:p>
            <a:r>
              <a:rPr lang="en-US" dirty="0"/>
              <a:t>Contents</a:t>
            </a:r>
          </a:p>
        </p:txBody>
      </p:sp>
      <p:grpSp>
        <p:nvGrpSpPr>
          <p:cNvPr id="2" name="Group 1">
            <a:extLst>
              <a:ext uri="{FF2B5EF4-FFF2-40B4-BE49-F238E27FC236}">
                <a16:creationId xmlns:a16="http://schemas.microsoft.com/office/drawing/2014/main" id="{2AF6E75E-8DB6-CAD8-597A-CF9CADF78889}"/>
              </a:ext>
            </a:extLst>
          </p:cNvPr>
          <p:cNvGrpSpPr/>
          <p:nvPr/>
        </p:nvGrpSpPr>
        <p:grpSpPr>
          <a:xfrm>
            <a:off x="0" y="3390439"/>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33C52AFE-F61F-F7E7-DD2A-ABB4C1050156}"/>
                </a:ext>
              </a:extLst>
            </p:cNvPr>
            <p:cNvGrpSpPr/>
            <p:nvPr/>
          </p:nvGrpSpPr>
          <p:grpSpPr>
            <a:xfrm>
              <a:off x="4413794" y="4757590"/>
              <a:ext cx="421607" cy="535957"/>
              <a:chOff x="4413794" y="4757590"/>
              <a:chExt cx="421607" cy="535957"/>
            </a:xfrm>
            <a:grpFill/>
          </p:grpSpPr>
          <p:sp>
            <p:nvSpPr>
              <p:cNvPr id="11" name="Freeform 10">
                <a:extLst>
                  <a:ext uri="{FF2B5EF4-FFF2-40B4-BE49-F238E27FC236}">
                    <a16:creationId xmlns:a16="http://schemas.microsoft.com/office/drawing/2014/main" id="{A434BE48-8754-B401-E6D4-204DE938D8B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B76C5AB-14B1-10E9-4849-B5DDA1D9061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4" name="Graphic 2">
              <a:extLst>
                <a:ext uri="{FF2B5EF4-FFF2-40B4-BE49-F238E27FC236}">
                  <a16:creationId xmlns:a16="http://schemas.microsoft.com/office/drawing/2014/main" id="{F3357143-B6FF-F211-943D-A284D6D9B98B}"/>
                </a:ext>
              </a:extLst>
            </p:cNvPr>
            <p:cNvGrpSpPr/>
            <p:nvPr/>
          </p:nvGrpSpPr>
          <p:grpSpPr>
            <a:xfrm>
              <a:off x="4539076" y="4725223"/>
              <a:ext cx="126381" cy="222760"/>
              <a:chOff x="4539076" y="4725223"/>
              <a:chExt cx="126381" cy="222760"/>
            </a:xfrm>
            <a:grpFill/>
          </p:grpSpPr>
          <p:sp>
            <p:nvSpPr>
              <p:cNvPr id="7" name="Freeform 6">
                <a:extLst>
                  <a:ext uri="{FF2B5EF4-FFF2-40B4-BE49-F238E27FC236}">
                    <a16:creationId xmlns:a16="http://schemas.microsoft.com/office/drawing/2014/main" id="{0BB24567-02F3-6E8E-11AD-8EFFE4B1943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C047972-7D14-641C-E33D-B496CD9EE460}"/>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3604030-F726-91C2-900C-CCE96A02BA09}"/>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DCDEDF1-0313-72B6-6F3D-F465F58CAE77}"/>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6C241BC4-4B0D-55E6-6BD3-ED123E8ECFA3}"/>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31D6485-3C29-D212-B4AC-64A6D8CBD382}"/>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13" name="Text Placeholder 15">
            <a:extLst>
              <a:ext uri="{FF2B5EF4-FFF2-40B4-BE49-F238E27FC236}">
                <a16:creationId xmlns:a16="http://schemas.microsoft.com/office/drawing/2014/main" id="{D29720E6-B4E0-4A64-8B39-7770B2E72A5C}"/>
              </a:ext>
            </a:extLst>
          </p:cNvPr>
          <p:cNvSpPr txBox="1">
            <a:spLocks/>
          </p:cNvSpPr>
          <p:nvPr/>
        </p:nvSpPr>
        <p:spPr>
          <a:xfrm>
            <a:off x="5862882" y="2347640"/>
            <a:ext cx="700387" cy="68951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07</a:t>
            </a:r>
          </a:p>
        </p:txBody>
      </p:sp>
      <p:sp>
        <p:nvSpPr>
          <p:cNvPr id="19" name="TextBox 18">
            <a:extLst>
              <a:ext uri="{FF2B5EF4-FFF2-40B4-BE49-F238E27FC236}">
                <a16:creationId xmlns:a16="http://schemas.microsoft.com/office/drawing/2014/main" id="{EED24C99-F563-6088-8CAA-A7E86E5AA2CA}"/>
              </a:ext>
            </a:extLst>
          </p:cNvPr>
          <p:cNvSpPr txBox="1"/>
          <p:nvPr/>
        </p:nvSpPr>
        <p:spPr>
          <a:xfrm>
            <a:off x="6099803" y="2465614"/>
            <a:ext cx="4306314" cy="461665"/>
          </a:xfrm>
          <a:prstGeom prst="rect">
            <a:avLst/>
          </a:prstGeom>
          <a:noFill/>
        </p:spPr>
        <p:txBody>
          <a:bodyPr wrap="square" lIns="91440" tIns="45720" rIns="91440" bIns="45720" anchor="t">
            <a:spAutoFit/>
          </a:bodyPr>
          <a:lstStyle/>
          <a:p>
            <a:pPr algn="ctr"/>
            <a:r>
              <a:rPr lang="en-GB" sz="2400" b="1">
                <a:solidFill>
                  <a:srgbClr val="595959"/>
                </a:solidFill>
                <a:ea typeface="Calibri"/>
                <a:cs typeface="Calibri"/>
              </a:rPr>
              <a:t>Learning Summary</a:t>
            </a:r>
            <a:endParaRPr lang="en-GB" sz="2400" b="1" dirty="0">
              <a:solidFill>
                <a:srgbClr val="595959"/>
              </a:solidFill>
            </a:endParaRPr>
          </a:p>
        </p:txBody>
      </p:sp>
    </p:spTree>
    <p:extLst>
      <p:ext uri="{BB962C8B-B14F-4D97-AF65-F5344CB8AC3E}">
        <p14:creationId xmlns:p14="http://schemas.microsoft.com/office/powerpoint/2010/main" val="3522149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D4A74-377E-72C1-520A-13D9F89FBF1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2A23700-5E9D-C2A5-486F-59A8B7A33B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159" y="208547"/>
            <a:ext cx="11717792" cy="6007911"/>
          </a:xfrm>
          <a:prstGeom prst="rect">
            <a:avLst/>
          </a:prstGeom>
        </p:spPr>
      </p:pic>
      <p:sp>
        <p:nvSpPr>
          <p:cNvPr id="4" name="Text Placeholder 3">
            <a:extLst>
              <a:ext uri="{FF2B5EF4-FFF2-40B4-BE49-F238E27FC236}">
                <a16:creationId xmlns:a16="http://schemas.microsoft.com/office/drawing/2014/main" id="{FD1655D9-73FA-8595-294E-2632F1EF588D}"/>
              </a:ext>
            </a:extLst>
          </p:cNvPr>
          <p:cNvSpPr>
            <a:spLocks noGrp="1"/>
          </p:cNvSpPr>
          <p:nvPr>
            <p:ph type="body" sz="quarter" idx="18"/>
          </p:nvPr>
        </p:nvSpPr>
        <p:spPr>
          <a:xfrm>
            <a:off x="374985" y="1116936"/>
            <a:ext cx="11356368" cy="5244908"/>
          </a:xfrm>
          <a:prstGeom prst="rect">
            <a:avLst/>
          </a:prstGeom>
        </p:spPr>
        <p:txBody>
          <a:bodyPr/>
          <a:lstStyle/>
          <a:p>
            <a:pPr>
              <a:lnSpc>
                <a:spcPct val="100000"/>
              </a:lnSpc>
              <a:spcBef>
                <a:spcPts val="0"/>
              </a:spcBef>
            </a:pPr>
            <a:r>
              <a:rPr lang="en-US" sz="2200" dirty="0">
                <a:solidFill>
                  <a:schemeClr val="tx1"/>
                </a:solidFill>
              </a:rPr>
              <a:t>Naked Bakes, founded by Aisling Tuck, is an Irish plant-based bakery that produces vegan cookie</a:t>
            </a:r>
          </a:p>
          <a:p>
            <a:pPr>
              <a:lnSpc>
                <a:spcPct val="100000"/>
              </a:lnSpc>
              <a:spcBef>
                <a:spcPts val="0"/>
              </a:spcBef>
            </a:pPr>
            <a:r>
              <a:rPr lang="en-US" sz="2200" dirty="0">
                <a:solidFill>
                  <a:schemeClr val="tx1"/>
                </a:solidFill>
              </a:rPr>
              <a:t>dough made with 100% Irish ingredients. The brand grew from a home kitchen into a recognised</a:t>
            </a:r>
          </a:p>
          <a:p>
            <a:pPr>
              <a:lnSpc>
                <a:spcPct val="100000"/>
              </a:lnSpc>
              <a:spcBef>
                <a:spcPts val="0"/>
              </a:spcBef>
            </a:pPr>
            <a:r>
              <a:rPr lang="en-US" sz="2200" dirty="0">
                <a:solidFill>
                  <a:schemeClr val="tx1"/>
                </a:solidFill>
              </a:rPr>
              <a:t>national label through rebranding, clear positioning, and local sourcing.</a:t>
            </a:r>
          </a:p>
          <a:p>
            <a:pPr>
              <a:lnSpc>
                <a:spcPct val="100000"/>
              </a:lnSpc>
              <a:spcBef>
                <a:spcPts val="0"/>
              </a:spcBef>
            </a:pPr>
            <a:endParaRPr lang="en-US" sz="2200" dirty="0">
              <a:solidFill>
                <a:schemeClr val="tx1"/>
              </a:solidFill>
            </a:endParaRPr>
          </a:p>
          <a:p>
            <a:pPr>
              <a:lnSpc>
                <a:spcPct val="100000"/>
              </a:lnSpc>
              <a:spcBef>
                <a:spcPts val="0"/>
              </a:spcBef>
            </a:pPr>
            <a:r>
              <a:rPr lang="en-US" sz="2200" b="1" dirty="0">
                <a:solidFill>
                  <a:schemeClr val="tx1"/>
                </a:solidFill>
              </a:rPr>
              <a:t>Achievements</a:t>
            </a:r>
            <a:endParaRPr lang="en-US" sz="2200" dirty="0">
              <a:solidFill>
                <a:schemeClr val="tx1"/>
              </a:solidFill>
            </a:endParaRPr>
          </a:p>
          <a:p>
            <a:pPr marL="342900" indent="-342900">
              <a:lnSpc>
                <a:spcPct val="100000"/>
              </a:lnSpc>
              <a:spcBef>
                <a:spcPts val="0"/>
              </a:spcBef>
              <a:buFont typeface="Arial" panose="020B0604020202020204" pitchFamily="34" charset="0"/>
              <a:buChar char="•"/>
            </a:pPr>
            <a:r>
              <a:rPr lang="en-US" sz="2200" dirty="0">
                <a:solidFill>
                  <a:schemeClr val="tx1"/>
                </a:solidFill>
              </a:rPr>
              <a:t>Rebranded from Oh Happy Treats to reach mainstream shoppers</a:t>
            </a:r>
          </a:p>
          <a:p>
            <a:pPr marL="342900" indent="-342900">
              <a:lnSpc>
                <a:spcPct val="100000"/>
              </a:lnSpc>
              <a:spcBef>
                <a:spcPts val="0"/>
              </a:spcBef>
              <a:buFont typeface="Arial" panose="020B0604020202020204" pitchFamily="34" charset="0"/>
              <a:buChar char="•"/>
            </a:pPr>
            <a:r>
              <a:rPr lang="en-US" sz="2200" dirty="0">
                <a:solidFill>
                  <a:schemeClr val="tx1"/>
                </a:solidFill>
              </a:rPr>
              <a:t>Simple, high-quality recipes and eco friendly packaging</a:t>
            </a:r>
          </a:p>
          <a:p>
            <a:pPr marL="342900" indent="-342900">
              <a:lnSpc>
                <a:spcPct val="100000"/>
              </a:lnSpc>
              <a:spcBef>
                <a:spcPts val="0"/>
              </a:spcBef>
              <a:buFont typeface="Arial" panose="020B0604020202020204" pitchFamily="34" charset="0"/>
              <a:buChar char="•"/>
            </a:pPr>
            <a:r>
              <a:rPr lang="en-US" sz="2200" dirty="0">
                <a:solidFill>
                  <a:schemeClr val="tx1"/>
                </a:solidFill>
              </a:rPr>
              <a:t>Blas </a:t>
            </a:r>
            <a:r>
              <a:rPr lang="en-US" sz="2200" dirty="0" err="1">
                <a:solidFill>
                  <a:schemeClr val="tx1"/>
                </a:solidFill>
              </a:rPr>
              <a:t>na</a:t>
            </a:r>
            <a:r>
              <a:rPr lang="en-US" sz="2200" dirty="0">
                <a:solidFill>
                  <a:schemeClr val="tx1"/>
                </a:solidFill>
              </a:rPr>
              <a:t> </a:t>
            </a:r>
            <a:r>
              <a:rPr lang="en-US" sz="2200" dirty="0" err="1">
                <a:solidFill>
                  <a:schemeClr val="tx1"/>
                </a:solidFill>
              </a:rPr>
              <a:t>hÉireann</a:t>
            </a:r>
            <a:r>
              <a:rPr lang="en-US" sz="2200" dirty="0">
                <a:solidFill>
                  <a:schemeClr val="tx1"/>
                </a:solidFill>
              </a:rPr>
              <a:t> Gold Award 2023 and further shortlisting's in 2024</a:t>
            </a:r>
          </a:p>
          <a:p>
            <a:pPr marL="342900" indent="-342900">
              <a:lnSpc>
                <a:spcPct val="100000"/>
              </a:lnSpc>
              <a:spcBef>
                <a:spcPts val="0"/>
              </a:spcBef>
              <a:buFont typeface="Arial" panose="020B0604020202020204" pitchFamily="34" charset="0"/>
              <a:buChar char="•"/>
            </a:pPr>
            <a:r>
              <a:rPr lang="en-US" sz="2200" dirty="0">
                <a:solidFill>
                  <a:schemeClr val="tx1"/>
                </a:solidFill>
              </a:rPr>
              <a:t>Stocked by Lidl and </a:t>
            </a:r>
            <a:r>
              <a:rPr lang="en-US" sz="2200" dirty="0" err="1">
                <a:solidFill>
                  <a:schemeClr val="tx1"/>
                </a:solidFill>
              </a:rPr>
              <a:t>SuperValu</a:t>
            </a:r>
            <a:r>
              <a:rPr lang="en-US" sz="2200" dirty="0">
                <a:solidFill>
                  <a:schemeClr val="tx1"/>
                </a:solidFill>
              </a:rPr>
              <a:t>; production facility in Tallaght employing 12 people</a:t>
            </a:r>
          </a:p>
          <a:p>
            <a:pPr marL="342900" indent="-342900">
              <a:lnSpc>
                <a:spcPct val="100000"/>
              </a:lnSpc>
              <a:spcBef>
                <a:spcPts val="0"/>
              </a:spcBef>
              <a:buFont typeface="Arial" panose="020B0604020202020204" pitchFamily="34" charset="0"/>
              <a:buChar char="•"/>
            </a:pPr>
            <a:endParaRPr lang="en-US" sz="2200" dirty="0">
              <a:solidFill>
                <a:schemeClr val="tx1"/>
              </a:solidFill>
            </a:endParaRPr>
          </a:p>
          <a:p>
            <a:pPr>
              <a:lnSpc>
                <a:spcPct val="100000"/>
              </a:lnSpc>
              <a:spcBef>
                <a:spcPts val="0"/>
              </a:spcBef>
            </a:pPr>
            <a:r>
              <a:rPr lang="en-US" sz="2200" b="1" dirty="0">
                <a:solidFill>
                  <a:schemeClr val="tx1"/>
                </a:solidFill>
              </a:rPr>
              <a:t>Impact</a:t>
            </a:r>
          </a:p>
          <a:p>
            <a:pPr>
              <a:lnSpc>
                <a:spcPct val="100000"/>
              </a:lnSpc>
              <a:spcBef>
                <a:spcPts val="0"/>
              </a:spcBef>
            </a:pPr>
            <a:r>
              <a:rPr lang="en-US" sz="2200" dirty="0">
                <a:solidFill>
                  <a:schemeClr val="tx1"/>
                </a:solidFill>
              </a:rPr>
              <a:t>Naked Bakes shows how local sourcing, brand design, and product innovation can move a niche</a:t>
            </a:r>
          </a:p>
          <a:p>
            <a:pPr>
              <a:lnSpc>
                <a:spcPct val="100000"/>
              </a:lnSpc>
              <a:spcBef>
                <a:spcPts val="0"/>
              </a:spcBef>
            </a:pPr>
            <a:r>
              <a:rPr lang="en-US" sz="2200" dirty="0">
                <a:solidFill>
                  <a:schemeClr val="tx1"/>
                </a:solidFill>
              </a:rPr>
              <a:t>vegan offer into the mainstream while supporting sustainable, Irish supply chains</a:t>
            </a:r>
          </a:p>
          <a:p>
            <a:pPr>
              <a:lnSpc>
                <a:spcPct val="100000"/>
              </a:lnSpc>
              <a:spcBef>
                <a:spcPts val="0"/>
              </a:spcBef>
            </a:pPr>
            <a:r>
              <a:rPr lang="en-US" sz="2200" dirty="0">
                <a:solidFill>
                  <a:schemeClr val="tx1"/>
                </a:solidFill>
              </a:rPr>
              <a:t>    </a:t>
            </a:r>
            <a:endParaRPr lang="en-US" sz="2200" u="sng" dirty="0">
              <a:solidFill>
                <a:schemeClr val="tx1"/>
              </a:solidFill>
            </a:endParaRPr>
          </a:p>
        </p:txBody>
      </p:sp>
      <p:sp>
        <p:nvSpPr>
          <p:cNvPr id="5" name="Text Placeholder 4">
            <a:extLst>
              <a:ext uri="{FF2B5EF4-FFF2-40B4-BE49-F238E27FC236}">
                <a16:creationId xmlns:a16="http://schemas.microsoft.com/office/drawing/2014/main" id="{5972E985-970E-0F4A-12FA-1337D72A9FEC}"/>
              </a:ext>
            </a:extLst>
          </p:cNvPr>
          <p:cNvSpPr>
            <a:spLocks noGrp="1"/>
          </p:cNvSpPr>
          <p:nvPr>
            <p:ph type="body" sz="quarter" idx="16"/>
          </p:nvPr>
        </p:nvSpPr>
        <p:spPr>
          <a:xfrm>
            <a:off x="3918284" y="315833"/>
            <a:ext cx="10595237" cy="803654"/>
          </a:xfrm>
          <a:prstGeom prst="rect">
            <a:avLst/>
          </a:prstGeom>
        </p:spPr>
        <p:txBody>
          <a:bodyPr/>
          <a:lstStyle/>
          <a:p>
            <a:r>
              <a:rPr lang="en-US" dirty="0"/>
              <a:t>Case Study: Ireland  </a:t>
            </a:r>
          </a:p>
          <a:p>
            <a:r>
              <a:rPr lang="en-US" dirty="0"/>
              <a:t>  </a:t>
            </a:r>
          </a:p>
        </p:txBody>
      </p:sp>
      <p:pic>
        <p:nvPicPr>
          <p:cNvPr id="3" name="Picture 2">
            <a:extLst>
              <a:ext uri="{FF2B5EF4-FFF2-40B4-BE49-F238E27FC236}">
                <a16:creationId xmlns:a16="http://schemas.microsoft.com/office/drawing/2014/main" id="{7997CDEC-F023-56B8-88DC-0E694E2FB5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8799" y="1894722"/>
            <a:ext cx="2101515" cy="2101515"/>
          </a:xfrm>
          <a:prstGeom prst="rect">
            <a:avLst/>
          </a:prstGeom>
        </p:spPr>
      </p:pic>
    </p:spTree>
    <p:extLst>
      <p:ext uri="{BB962C8B-B14F-4D97-AF65-F5344CB8AC3E}">
        <p14:creationId xmlns:p14="http://schemas.microsoft.com/office/powerpoint/2010/main" val="3656162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6AA4E-9258-5058-50A3-DCE168307EA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878E5B3-2CD9-2F25-B200-93558CE833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104" y="315916"/>
            <a:ext cx="11717792" cy="6007911"/>
          </a:xfrm>
          <a:prstGeom prst="rect">
            <a:avLst/>
          </a:prstGeom>
        </p:spPr>
      </p:pic>
      <p:sp>
        <p:nvSpPr>
          <p:cNvPr id="4" name="Text Placeholder 3">
            <a:extLst>
              <a:ext uri="{FF2B5EF4-FFF2-40B4-BE49-F238E27FC236}">
                <a16:creationId xmlns:a16="http://schemas.microsoft.com/office/drawing/2014/main" id="{585B7042-1AC0-B196-A98D-DBA62F5BF008}"/>
              </a:ext>
            </a:extLst>
          </p:cNvPr>
          <p:cNvSpPr>
            <a:spLocks noGrp="1"/>
          </p:cNvSpPr>
          <p:nvPr>
            <p:ph type="body" sz="quarter" idx="18"/>
          </p:nvPr>
        </p:nvSpPr>
        <p:spPr>
          <a:xfrm>
            <a:off x="408459" y="806546"/>
            <a:ext cx="11375082" cy="5244908"/>
          </a:xfrm>
          <a:prstGeom prst="rect">
            <a:avLst/>
          </a:prstGeom>
        </p:spPr>
        <p:txBody>
          <a:bodyPr/>
          <a:lstStyle/>
          <a:p>
            <a:pPr>
              <a:spcBef>
                <a:spcPts val="0"/>
              </a:spcBef>
            </a:pPr>
            <a:r>
              <a:rPr lang="en-US" sz="2200" b="1" dirty="0">
                <a:solidFill>
                  <a:schemeClr val="tx1"/>
                </a:solidFill>
              </a:rPr>
              <a:t>Overview</a:t>
            </a:r>
          </a:p>
          <a:p>
            <a:pPr>
              <a:spcBef>
                <a:spcPts val="0"/>
              </a:spcBef>
            </a:pPr>
            <a:r>
              <a:rPr lang="en-US" sz="2200" dirty="0" err="1">
                <a:solidFill>
                  <a:schemeClr val="tx1"/>
                </a:solidFill>
              </a:rPr>
              <a:t>Molinos</a:t>
            </a:r>
            <a:r>
              <a:rPr lang="en-US" sz="2200" dirty="0">
                <a:solidFill>
                  <a:schemeClr val="tx1"/>
                </a:solidFill>
              </a:rPr>
              <a:t> del Duero is a Spanish company combining tradition and innovation to produce high</a:t>
            </a:r>
          </a:p>
          <a:p>
            <a:pPr>
              <a:spcBef>
                <a:spcPts val="0"/>
              </a:spcBef>
            </a:pPr>
            <a:r>
              <a:rPr lang="en-US" sz="2200" dirty="0">
                <a:solidFill>
                  <a:schemeClr val="tx1"/>
                </a:solidFill>
              </a:rPr>
              <a:t>quality, sustainable flours. Through its Alere Vital brand, it develops organic sprouted grain flours</a:t>
            </a:r>
          </a:p>
          <a:p>
            <a:pPr>
              <a:spcBef>
                <a:spcPts val="0"/>
              </a:spcBef>
            </a:pPr>
            <a:r>
              <a:rPr lang="en-US" sz="2200" dirty="0">
                <a:solidFill>
                  <a:schemeClr val="tx1"/>
                </a:solidFill>
              </a:rPr>
              <a:t>that enhance nutrition, functionality, and environmental performance.</a:t>
            </a:r>
          </a:p>
          <a:p>
            <a:pPr>
              <a:spcBef>
                <a:spcPts val="0"/>
              </a:spcBef>
            </a:pPr>
            <a:endParaRPr lang="en-US" sz="2200" dirty="0">
              <a:solidFill>
                <a:schemeClr val="tx1"/>
              </a:solidFill>
            </a:endParaRPr>
          </a:p>
          <a:p>
            <a:pPr>
              <a:spcBef>
                <a:spcPts val="0"/>
              </a:spcBef>
            </a:pPr>
            <a:r>
              <a:rPr lang="en-US" sz="2200" b="1" dirty="0">
                <a:solidFill>
                  <a:schemeClr val="tx1"/>
                </a:solidFill>
              </a:rPr>
              <a:t>Approach</a:t>
            </a:r>
          </a:p>
          <a:p>
            <a:pPr>
              <a:spcBef>
                <a:spcPts val="0"/>
              </a:spcBef>
            </a:pPr>
            <a:r>
              <a:rPr lang="en-US" sz="2200" dirty="0">
                <a:solidFill>
                  <a:schemeClr val="tx1"/>
                </a:solidFill>
              </a:rPr>
              <a:t>The company focuses on local sourcing, controlled germination,</a:t>
            </a:r>
          </a:p>
          <a:p>
            <a:pPr>
              <a:spcBef>
                <a:spcPts val="0"/>
              </a:spcBef>
            </a:pPr>
            <a:r>
              <a:rPr lang="en-US" sz="2200" dirty="0">
                <a:solidFill>
                  <a:schemeClr val="tx1"/>
                </a:solidFill>
              </a:rPr>
              <a:t>low-temperature drying, and stone milling to preserve nutrients and </a:t>
            </a:r>
          </a:p>
          <a:p>
            <a:pPr>
              <a:spcBef>
                <a:spcPts val="0"/>
              </a:spcBef>
            </a:pPr>
            <a:r>
              <a:rPr lang="en-US" sz="2200" dirty="0">
                <a:solidFill>
                  <a:schemeClr val="tx1"/>
                </a:solidFill>
              </a:rPr>
              <a:t>ensure traceability. Its process supports both product quality and</a:t>
            </a:r>
          </a:p>
          <a:p>
            <a:pPr>
              <a:spcBef>
                <a:spcPts val="0"/>
              </a:spcBef>
            </a:pPr>
            <a:r>
              <a:rPr lang="en-US" sz="2200" dirty="0">
                <a:solidFill>
                  <a:schemeClr val="tx1"/>
                </a:solidFill>
              </a:rPr>
              <a:t>sustainability, aligning with circular economy goals.</a:t>
            </a:r>
          </a:p>
          <a:p>
            <a:pPr>
              <a:spcBef>
                <a:spcPts val="0"/>
              </a:spcBef>
            </a:pPr>
            <a:endParaRPr lang="en-US" sz="2200" dirty="0">
              <a:solidFill>
                <a:schemeClr val="tx1"/>
              </a:solidFill>
            </a:endParaRPr>
          </a:p>
          <a:p>
            <a:pPr>
              <a:spcBef>
                <a:spcPts val="0"/>
              </a:spcBef>
            </a:pPr>
            <a:r>
              <a:rPr lang="en-US" sz="2200" b="1" dirty="0">
                <a:solidFill>
                  <a:schemeClr val="tx1"/>
                </a:solidFill>
              </a:rPr>
              <a:t>Impact</a:t>
            </a:r>
          </a:p>
          <a:p>
            <a:pPr>
              <a:spcBef>
                <a:spcPts val="0"/>
              </a:spcBef>
            </a:pPr>
            <a:r>
              <a:rPr lang="en-US" sz="2200" dirty="0" err="1">
                <a:solidFill>
                  <a:schemeClr val="tx1"/>
                </a:solidFill>
              </a:rPr>
              <a:t>Molinos</a:t>
            </a:r>
            <a:r>
              <a:rPr lang="en-US" sz="2200" dirty="0">
                <a:solidFill>
                  <a:schemeClr val="tx1"/>
                </a:solidFill>
              </a:rPr>
              <a:t> del Duero demonstrates how advanced food technology and responsible sourcing can</a:t>
            </a:r>
          </a:p>
          <a:p>
            <a:pPr>
              <a:spcBef>
                <a:spcPts val="0"/>
              </a:spcBef>
            </a:pPr>
            <a:r>
              <a:rPr lang="en-US" sz="2200" dirty="0">
                <a:solidFill>
                  <a:schemeClr val="tx1"/>
                </a:solidFill>
              </a:rPr>
              <a:t>transform everyday staples into nutritious, plant-based ingredients. Its work contributes to</a:t>
            </a:r>
          </a:p>
          <a:p>
            <a:pPr>
              <a:spcBef>
                <a:spcPts val="0"/>
              </a:spcBef>
            </a:pPr>
            <a:r>
              <a:rPr lang="en-US" sz="2200" dirty="0">
                <a:solidFill>
                  <a:schemeClr val="tx1"/>
                </a:solidFill>
              </a:rPr>
              <a:t>healthier diets, regional value creation, and reduced environmental impact.</a:t>
            </a:r>
          </a:p>
          <a:p>
            <a:endParaRPr lang="en-US" sz="2200" u="sng" dirty="0">
              <a:solidFill>
                <a:schemeClr val="tx1"/>
              </a:solidFill>
            </a:endParaRPr>
          </a:p>
        </p:txBody>
      </p:sp>
      <p:sp>
        <p:nvSpPr>
          <p:cNvPr id="5" name="Text Placeholder 4">
            <a:extLst>
              <a:ext uri="{FF2B5EF4-FFF2-40B4-BE49-F238E27FC236}">
                <a16:creationId xmlns:a16="http://schemas.microsoft.com/office/drawing/2014/main" id="{1B9A9D28-7659-ACB0-498D-FDA19FCF11C4}"/>
              </a:ext>
            </a:extLst>
          </p:cNvPr>
          <p:cNvSpPr>
            <a:spLocks noGrp="1"/>
          </p:cNvSpPr>
          <p:nvPr>
            <p:ph type="body" sz="quarter" idx="16"/>
          </p:nvPr>
        </p:nvSpPr>
        <p:spPr>
          <a:xfrm>
            <a:off x="3861134" y="295590"/>
            <a:ext cx="10595237" cy="803654"/>
          </a:xfrm>
          <a:prstGeom prst="rect">
            <a:avLst/>
          </a:prstGeom>
        </p:spPr>
        <p:txBody>
          <a:bodyPr/>
          <a:lstStyle/>
          <a:p>
            <a:r>
              <a:rPr lang="en-US" dirty="0"/>
              <a:t>Case Study: Spain</a:t>
            </a:r>
          </a:p>
          <a:p>
            <a:r>
              <a:rPr lang="en-US" dirty="0"/>
              <a:t>  </a:t>
            </a:r>
          </a:p>
        </p:txBody>
      </p:sp>
      <p:pic>
        <p:nvPicPr>
          <p:cNvPr id="3" name="Picture 2">
            <a:extLst>
              <a:ext uri="{FF2B5EF4-FFF2-40B4-BE49-F238E27FC236}">
                <a16:creationId xmlns:a16="http://schemas.microsoft.com/office/drawing/2014/main" id="{AAB65876-82C4-D44B-2327-6D418AB14053}"/>
              </a:ext>
            </a:extLst>
          </p:cNvPr>
          <p:cNvPicPr>
            <a:picLocks noChangeAspect="1"/>
          </p:cNvPicPr>
          <p:nvPr/>
        </p:nvPicPr>
        <p:blipFill>
          <a:blip r:embed="rId4"/>
          <a:stretch>
            <a:fillRect/>
          </a:stretch>
        </p:blipFill>
        <p:spPr>
          <a:xfrm>
            <a:off x="9158752" y="1806108"/>
            <a:ext cx="2117773" cy="2186089"/>
          </a:xfrm>
          <a:prstGeom prst="rect">
            <a:avLst/>
          </a:prstGeom>
        </p:spPr>
      </p:pic>
    </p:spTree>
    <p:extLst>
      <p:ext uri="{BB962C8B-B14F-4D97-AF65-F5344CB8AC3E}">
        <p14:creationId xmlns:p14="http://schemas.microsoft.com/office/powerpoint/2010/main" val="3222168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F7E58-2AEF-C306-9BF7-1A5505D3B40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5098163-65B2-2331-1FDE-B7EF8135BF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104" y="239715"/>
            <a:ext cx="11717792" cy="6007911"/>
          </a:xfrm>
          <a:prstGeom prst="rect">
            <a:avLst/>
          </a:prstGeom>
        </p:spPr>
      </p:pic>
      <p:sp>
        <p:nvSpPr>
          <p:cNvPr id="4" name="Text Placeholder 3">
            <a:extLst>
              <a:ext uri="{FF2B5EF4-FFF2-40B4-BE49-F238E27FC236}">
                <a16:creationId xmlns:a16="http://schemas.microsoft.com/office/drawing/2014/main" id="{42AB9995-FCF0-08B6-9BC1-5D05DC5906D2}"/>
              </a:ext>
            </a:extLst>
          </p:cNvPr>
          <p:cNvSpPr>
            <a:spLocks noGrp="1"/>
          </p:cNvSpPr>
          <p:nvPr>
            <p:ph type="body" sz="quarter" idx="18"/>
          </p:nvPr>
        </p:nvSpPr>
        <p:spPr>
          <a:xfrm>
            <a:off x="516743" y="1301718"/>
            <a:ext cx="12098578" cy="5244908"/>
          </a:xfrm>
          <a:prstGeom prst="rect">
            <a:avLst/>
          </a:prstGeom>
        </p:spPr>
        <p:txBody>
          <a:bodyPr/>
          <a:lstStyle/>
          <a:p>
            <a:pPr>
              <a:spcBef>
                <a:spcPts val="0"/>
              </a:spcBef>
            </a:pPr>
            <a:r>
              <a:rPr lang="en-US" sz="2200" dirty="0" err="1">
                <a:solidFill>
                  <a:schemeClr val="tx1"/>
                </a:solidFill>
              </a:rPr>
              <a:t>Vegget</a:t>
            </a:r>
            <a:r>
              <a:rPr lang="en-US" sz="2200" dirty="0">
                <a:solidFill>
                  <a:schemeClr val="tx1"/>
                </a:solidFill>
              </a:rPr>
              <a:t> </a:t>
            </a:r>
            <a:r>
              <a:rPr lang="en-US" sz="2200" dirty="0" err="1">
                <a:solidFill>
                  <a:schemeClr val="tx1"/>
                </a:solidFill>
              </a:rPr>
              <a:t>Microfarm</a:t>
            </a:r>
            <a:r>
              <a:rPr lang="en-US" sz="2200" dirty="0">
                <a:solidFill>
                  <a:schemeClr val="tx1"/>
                </a:solidFill>
              </a:rPr>
              <a:t> in Bratislava is an urban farming initiative producing herbs, greens, and</a:t>
            </a:r>
          </a:p>
          <a:p>
            <a:pPr>
              <a:spcBef>
                <a:spcPts val="0"/>
              </a:spcBef>
            </a:pPr>
            <a:r>
              <a:rPr lang="en-US" sz="2200" dirty="0">
                <a:solidFill>
                  <a:schemeClr val="tx1"/>
                </a:solidFill>
              </a:rPr>
              <a:t>microgreens through sustainable, space-efficient methods.</a:t>
            </a:r>
          </a:p>
          <a:p>
            <a:pPr>
              <a:spcBef>
                <a:spcPts val="0"/>
              </a:spcBef>
            </a:pPr>
            <a:endParaRPr lang="en-US" sz="2200" dirty="0">
              <a:solidFill>
                <a:schemeClr val="tx1"/>
              </a:solidFill>
            </a:endParaRPr>
          </a:p>
          <a:p>
            <a:pPr>
              <a:spcBef>
                <a:spcPts val="0"/>
              </a:spcBef>
            </a:pPr>
            <a:r>
              <a:rPr lang="en-US" sz="2200" b="1" dirty="0">
                <a:solidFill>
                  <a:schemeClr val="tx1"/>
                </a:solidFill>
              </a:rPr>
              <a:t>Approach</a:t>
            </a:r>
          </a:p>
          <a:p>
            <a:pPr marL="342900" indent="-342900">
              <a:spcBef>
                <a:spcPts val="0"/>
              </a:spcBef>
              <a:buFont typeface="Arial" panose="020B0604020202020204" pitchFamily="34" charset="0"/>
              <a:buChar char="•"/>
            </a:pPr>
            <a:r>
              <a:rPr lang="en-US" sz="2200" dirty="0">
                <a:solidFill>
                  <a:schemeClr val="tx1"/>
                </a:solidFill>
              </a:rPr>
              <a:t>Vertical farming and hydroponics</a:t>
            </a:r>
          </a:p>
          <a:p>
            <a:pPr marL="342900" indent="-342900">
              <a:spcBef>
                <a:spcPts val="0"/>
              </a:spcBef>
              <a:buFont typeface="Arial" panose="020B0604020202020204" pitchFamily="34" charset="0"/>
              <a:buChar char="•"/>
            </a:pPr>
            <a:r>
              <a:rPr lang="en-US" sz="2200" dirty="0">
                <a:solidFill>
                  <a:schemeClr val="tx1"/>
                </a:solidFill>
              </a:rPr>
              <a:t>Organic cultivation and composting</a:t>
            </a:r>
          </a:p>
          <a:p>
            <a:pPr marL="342900" indent="-342900">
              <a:spcBef>
                <a:spcPts val="0"/>
              </a:spcBef>
              <a:buFont typeface="Arial" panose="020B0604020202020204" pitchFamily="34" charset="0"/>
              <a:buChar char="•"/>
            </a:pPr>
            <a:r>
              <a:rPr lang="en-US" sz="2200" dirty="0">
                <a:solidFill>
                  <a:schemeClr val="tx1"/>
                </a:solidFill>
              </a:rPr>
              <a:t>Efficient water use and rainwater collection</a:t>
            </a:r>
          </a:p>
          <a:p>
            <a:pPr marL="342900" indent="-342900">
              <a:spcBef>
                <a:spcPts val="0"/>
              </a:spcBef>
              <a:buFont typeface="Arial" panose="020B0604020202020204" pitchFamily="34" charset="0"/>
              <a:buChar char="•"/>
            </a:pPr>
            <a:r>
              <a:rPr lang="en-US" sz="2200" dirty="0">
                <a:solidFill>
                  <a:schemeClr val="tx1"/>
                </a:solidFill>
              </a:rPr>
              <a:t>Direct supply to restaurants and local customers</a:t>
            </a:r>
          </a:p>
          <a:p>
            <a:pPr marL="342900" indent="-342900">
              <a:spcBef>
                <a:spcPts val="0"/>
              </a:spcBef>
              <a:buFont typeface="Arial" panose="020B0604020202020204" pitchFamily="34" charset="0"/>
              <a:buChar char="•"/>
            </a:pPr>
            <a:r>
              <a:rPr lang="en-US" sz="2200" dirty="0">
                <a:solidFill>
                  <a:schemeClr val="tx1"/>
                </a:solidFill>
              </a:rPr>
              <a:t>Community workshops and education</a:t>
            </a:r>
          </a:p>
          <a:p>
            <a:pPr marL="0" indent="0">
              <a:spcBef>
                <a:spcPts val="0"/>
              </a:spcBef>
            </a:pPr>
            <a:endParaRPr lang="en-US" sz="2200" b="1" dirty="0">
              <a:solidFill>
                <a:schemeClr val="tx1"/>
              </a:solidFill>
            </a:endParaRPr>
          </a:p>
          <a:p>
            <a:pPr marL="0" indent="0">
              <a:spcBef>
                <a:spcPts val="0"/>
              </a:spcBef>
            </a:pPr>
            <a:r>
              <a:rPr lang="en-US" sz="2200" b="1" dirty="0">
                <a:solidFill>
                  <a:schemeClr val="tx1"/>
                </a:solidFill>
              </a:rPr>
              <a:t>Impact</a:t>
            </a:r>
          </a:p>
          <a:p>
            <a:pPr>
              <a:spcBef>
                <a:spcPts val="0"/>
              </a:spcBef>
            </a:pPr>
            <a:r>
              <a:rPr lang="en-US" sz="2200" dirty="0" err="1">
                <a:solidFill>
                  <a:schemeClr val="tx1"/>
                </a:solidFill>
              </a:rPr>
              <a:t>Vegget</a:t>
            </a:r>
            <a:r>
              <a:rPr lang="en-US" sz="2200" dirty="0">
                <a:solidFill>
                  <a:schemeClr val="tx1"/>
                </a:solidFill>
              </a:rPr>
              <a:t> </a:t>
            </a:r>
            <a:r>
              <a:rPr lang="en-US" sz="2200" dirty="0" err="1">
                <a:solidFill>
                  <a:schemeClr val="tx1"/>
                </a:solidFill>
              </a:rPr>
              <a:t>Microfarm</a:t>
            </a:r>
            <a:r>
              <a:rPr lang="en-US" sz="2200" dirty="0">
                <a:solidFill>
                  <a:schemeClr val="tx1"/>
                </a:solidFill>
              </a:rPr>
              <a:t> demonstrates how urban agriculture can deliver fresh, local produce, reduce</a:t>
            </a:r>
          </a:p>
          <a:p>
            <a:pPr>
              <a:spcBef>
                <a:spcPts val="0"/>
              </a:spcBef>
            </a:pPr>
            <a:r>
              <a:rPr lang="en-US" sz="2200" dirty="0">
                <a:solidFill>
                  <a:schemeClr val="tx1"/>
                </a:solidFill>
              </a:rPr>
              <a:t>emissions, and strengthen community engagement in sustainable food production.</a:t>
            </a:r>
          </a:p>
          <a:p>
            <a:pPr>
              <a:spcBef>
                <a:spcPts val="0"/>
              </a:spcBef>
            </a:pPr>
            <a:r>
              <a:rPr lang="en-US" sz="2200" dirty="0">
                <a:solidFill>
                  <a:schemeClr val="tx1"/>
                </a:solidFill>
              </a:rPr>
              <a:t>    </a:t>
            </a:r>
            <a:endParaRPr lang="en-US" sz="2200" u="sng" dirty="0">
              <a:solidFill>
                <a:schemeClr val="tx1"/>
              </a:solidFill>
            </a:endParaRPr>
          </a:p>
        </p:txBody>
      </p:sp>
      <p:sp>
        <p:nvSpPr>
          <p:cNvPr id="5" name="Text Placeholder 4">
            <a:extLst>
              <a:ext uri="{FF2B5EF4-FFF2-40B4-BE49-F238E27FC236}">
                <a16:creationId xmlns:a16="http://schemas.microsoft.com/office/drawing/2014/main" id="{D6AD3DEB-1558-042C-A715-0EEDDD4C31B6}"/>
              </a:ext>
            </a:extLst>
          </p:cNvPr>
          <p:cNvSpPr>
            <a:spLocks noGrp="1"/>
          </p:cNvSpPr>
          <p:nvPr>
            <p:ph type="body" sz="quarter" idx="16"/>
          </p:nvPr>
        </p:nvSpPr>
        <p:spPr>
          <a:xfrm>
            <a:off x="3689684" y="239715"/>
            <a:ext cx="10595237" cy="803654"/>
          </a:xfrm>
          <a:prstGeom prst="rect">
            <a:avLst/>
          </a:prstGeom>
        </p:spPr>
        <p:txBody>
          <a:bodyPr/>
          <a:lstStyle/>
          <a:p>
            <a:r>
              <a:rPr lang="en-US" dirty="0"/>
              <a:t>Case Study: Slovakia  </a:t>
            </a:r>
          </a:p>
          <a:p>
            <a:r>
              <a:rPr lang="en-US" dirty="0"/>
              <a:t>  </a:t>
            </a:r>
          </a:p>
        </p:txBody>
      </p:sp>
      <p:pic>
        <p:nvPicPr>
          <p:cNvPr id="3" name="Picture 2">
            <a:extLst>
              <a:ext uri="{FF2B5EF4-FFF2-40B4-BE49-F238E27FC236}">
                <a16:creationId xmlns:a16="http://schemas.microsoft.com/office/drawing/2014/main" id="{00F6F034-A77A-4255-7EF8-28FDC59BFD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01100" y="2011330"/>
            <a:ext cx="2377152" cy="2377152"/>
          </a:xfrm>
          <a:prstGeom prst="rect">
            <a:avLst/>
          </a:prstGeom>
        </p:spPr>
      </p:pic>
    </p:spTree>
    <p:extLst>
      <p:ext uri="{BB962C8B-B14F-4D97-AF65-F5344CB8AC3E}">
        <p14:creationId xmlns:p14="http://schemas.microsoft.com/office/powerpoint/2010/main" val="931110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26306F-5523-2309-261E-4056BB1AB9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8180" y="3397670"/>
            <a:ext cx="1858857" cy="2618008"/>
          </a:xfrm>
          <a:prstGeom prst="rect">
            <a:avLst/>
          </a:prstGeom>
        </p:spPr>
      </p:pic>
      <p:pic>
        <p:nvPicPr>
          <p:cNvPr id="7" name="Picture 6">
            <a:extLst>
              <a:ext uri="{FF2B5EF4-FFF2-40B4-BE49-F238E27FC236}">
                <a16:creationId xmlns:a16="http://schemas.microsoft.com/office/drawing/2014/main" id="{6A797E7B-788E-8DAE-6184-D509B1B125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6364" y="3348114"/>
            <a:ext cx="1881158" cy="2667564"/>
          </a:xfrm>
          <a:prstGeom prst="rect">
            <a:avLst/>
          </a:prstGeom>
        </p:spPr>
      </p:pic>
      <p:pic>
        <p:nvPicPr>
          <p:cNvPr id="9" name="Picture 8">
            <a:extLst>
              <a:ext uri="{FF2B5EF4-FFF2-40B4-BE49-F238E27FC236}">
                <a16:creationId xmlns:a16="http://schemas.microsoft.com/office/drawing/2014/main" id="{F868EDCC-CDD9-29FA-B5D6-191ACE70FAC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967108" y="3397670"/>
            <a:ext cx="1858857" cy="2667564"/>
          </a:xfrm>
          <a:prstGeom prst="rect">
            <a:avLst/>
          </a:prstGeom>
        </p:spPr>
      </p:pic>
      <p:pic>
        <p:nvPicPr>
          <p:cNvPr id="11" name="Picture 10">
            <a:extLst>
              <a:ext uri="{FF2B5EF4-FFF2-40B4-BE49-F238E27FC236}">
                <a16:creationId xmlns:a16="http://schemas.microsoft.com/office/drawing/2014/main" id="{43329004-B9E9-D8FB-F71F-206BA230F0C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366036" y="3397670"/>
            <a:ext cx="1871165" cy="2574758"/>
          </a:xfrm>
          <a:prstGeom prst="rect">
            <a:avLst/>
          </a:prstGeom>
        </p:spPr>
      </p:pic>
      <p:pic>
        <p:nvPicPr>
          <p:cNvPr id="13" name="Picture 12">
            <a:extLst>
              <a:ext uri="{FF2B5EF4-FFF2-40B4-BE49-F238E27FC236}">
                <a16:creationId xmlns:a16="http://schemas.microsoft.com/office/drawing/2014/main" id="{C201EA72-4F5D-891E-4609-7CA5DCCD0CF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068863" y="336884"/>
            <a:ext cx="1963849" cy="2742937"/>
          </a:xfrm>
          <a:prstGeom prst="rect">
            <a:avLst/>
          </a:prstGeom>
        </p:spPr>
      </p:pic>
      <p:cxnSp>
        <p:nvCxnSpPr>
          <p:cNvPr id="15" name="Straight Arrow Connector 14">
            <a:extLst>
              <a:ext uri="{FF2B5EF4-FFF2-40B4-BE49-F238E27FC236}">
                <a16:creationId xmlns:a16="http://schemas.microsoft.com/office/drawing/2014/main" id="{89E474F6-F430-079B-631E-8F0C07589A4F}"/>
              </a:ext>
            </a:extLst>
          </p:cNvPr>
          <p:cNvCxnSpPr/>
          <p:nvPr/>
        </p:nvCxnSpPr>
        <p:spPr>
          <a:xfrm flipH="1">
            <a:off x="2995863" y="2671011"/>
            <a:ext cx="2225842" cy="677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C8395BF-9C33-B23D-2878-82145EE1DD41}"/>
              </a:ext>
            </a:extLst>
          </p:cNvPr>
          <p:cNvCxnSpPr/>
          <p:nvPr/>
        </p:nvCxnSpPr>
        <p:spPr>
          <a:xfrm>
            <a:off x="7032712" y="2671011"/>
            <a:ext cx="2375983" cy="577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D43474E-EA8D-DF1B-5FD3-297C4F6C0F32}"/>
              </a:ext>
            </a:extLst>
          </p:cNvPr>
          <p:cNvCxnSpPr/>
          <p:nvPr/>
        </p:nvCxnSpPr>
        <p:spPr>
          <a:xfrm flipH="1">
            <a:off x="5221705" y="3079821"/>
            <a:ext cx="604260" cy="317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A741935-518C-7513-1035-C3CE21F7B270}"/>
              </a:ext>
            </a:extLst>
          </p:cNvPr>
          <p:cNvCxnSpPr/>
          <p:nvPr/>
        </p:nvCxnSpPr>
        <p:spPr>
          <a:xfrm>
            <a:off x="6280484" y="3079821"/>
            <a:ext cx="613611" cy="349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8D7BFEC-C6EF-DBBD-5FB3-9966D219C6B0}"/>
              </a:ext>
            </a:extLst>
          </p:cNvPr>
          <p:cNvSpPr txBox="1"/>
          <p:nvPr/>
        </p:nvSpPr>
        <p:spPr>
          <a:xfrm>
            <a:off x="7032712" y="1008147"/>
            <a:ext cx="4505572" cy="1015663"/>
          </a:xfrm>
          <a:prstGeom prst="rect">
            <a:avLst/>
          </a:prstGeom>
          <a:noFill/>
        </p:spPr>
        <p:txBody>
          <a:bodyPr wrap="square">
            <a:spAutoFit/>
          </a:bodyPr>
          <a:lstStyle/>
          <a:p>
            <a:r>
              <a:rPr lang="en-GB" sz="2000" u="sng" dirty="0"/>
              <a:t>https://plantpowerproject.eu/resources/good-practice-guide-to-plant-based-entrepreneurship/</a:t>
            </a:r>
          </a:p>
        </p:txBody>
      </p:sp>
      <p:sp>
        <p:nvSpPr>
          <p:cNvPr id="24" name="TextBox 23">
            <a:extLst>
              <a:ext uri="{FF2B5EF4-FFF2-40B4-BE49-F238E27FC236}">
                <a16:creationId xmlns:a16="http://schemas.microsoft.com/office/drawing/2014/main" id="{384FA1EC-52D6-1631-63D5-3AB88E375BE4}"/>
              </a:ext>
            </a:extLst>
          </p:cNvPr>
          <p:cNvSpPr txBox="1"/>
          <p:nvPr/>
        </p:nvSpPr>
        <p:spPr>
          <a:xfrm>
            <a:off x="377677" y="1058291"/>
            <a:ext cx="4691186" cy="830997"/>
          </a:xfrm>
          <a:prstGeom prst="rect">
            <a:avLst/>
          </a:prstGeom>
          <a:noFill/>
        </p:spPr>
        <p:txBody>
          <a:bodyPr wrap="square" rtlCol="0">
            <a:spAutoFit/>
          </a:bodyPr>
          <a:lstStyle/>
          <a:p>
            <a:r>
              <a:rPr lang="en-GB" sz="2400" dirty="0"/>
              <a:t>Find the full Case Studies in out Good Practice Guide </a:t>
            </a:r>
          </a:p>
        </p:txBody>
      </p:sp>
    </p:spTree>
    <p:extLst>
      <p:ext uri="{BB962C8B-B14F-4D97-AF65-F5344CB8AC3E}">
        <p14:creationId xmlns:p14="http://schemas.microsoft.com/office/powerpoint/2010/main" val="1100375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B1061-3F83-88B5-7F3F-CFA59DCC7A3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8EEAA2D-B0FA-6243-CFEF-6996B25F73DB}"/>
              </a:ext>
            </a:extLst>
          </p:cNvPr>
          <p:cNvSpPr>
            <a:spLocks noGrp="1"/>
          </p:cNvSpPr>
          <p:nvPr>
            <p:ph type="body" sz="quarter" idx="18"/>
          </p:nvPr>
        </p:nvSpPr>
        <p:spPr>
          <a:xfrm>
            <a:off x="554970" y="1657652"/>
            <a:ext cx="10904213" cy="3440624"/>
          </a:xfrm>
        </p:spPr>
        <p:txBody>
          <a:bodyPr/>
          <a:lstStyle/>
          <a:p>
            <a:r>
              <a:rPr lang="en-US" sz="3200" b="1" dirty="0"/>
              <a:t>  Reflection and Application</a:t>
            </a:r>
            <a:endParaRPr lang="en-US" sz="3200" dirty="0"/>
          </a:p>
          <a:p>
            <a:r>
              <a:rPr lang="en-US" dirty="0">
                <a:solidFill>
                  <a:schemeClr val="accent4"/>
                </a:solidFill>
              </a:rPr>
              <a:t>   These European case studies show how regional sourcing and plant-based innovation can build sustainable, high value food systems. They highlight the importance of local knowledge, partnership and practical problem solving.</a:t>
            </a:r>
          </a:p>
          <a:p>
            <a:r>
              <a:rPr lang="en-US" b="1" dirty="0">
                <a:solidFill>
                  <a:schemeClr val="accent4"/>
                </a:solidFill>
              </a:rPr>
              <a:t>   Assessment activities</a:t>
            </a:r>
            <a:endParaRPr lang="en-US" dirty="0">
              <a:solidFill>
                <a:schemeClr val="accent4"/>
              </a:solidFill>
            </a:endParaRPr>
          </a:p>
          <a:p>
            <a:r>
              <a:rPr lang="en-US" dirty="0">
                <a:solidFill>
                  <a:schemeClr val="accent4"/>
                </a:solidFill>
              </a:rPr>
              <a:t>   Individual: Choose one case study. Explain how its sourcing model supports sustainability and suggest how this approach could be copied in your region</a:t>
            </a:r>
          </a:p>
          <a:p>
            <a:r>
              <a:rPr lang="en-US" dirty="0">
                <a:solidFill>
                  <a:schemeClr val="accent4"/>
                </a:solidFill>
              </a:rPr>
              <a:t>   Group: Discuss how local knowledge and partnership support entrepreneurship and innovation</a:t>
            </a:r>
          </a:p>
        </p:txBody>
      </p:sp>
      <p:grpSp>
        <p:nvGrpSpPr>
          <p:cNvPr id="2" name="Group 1">
            <a:extLst>
              <a:ext uri="{FF2B5EF4-FFF2-40B4-BE49-F238E27FC236}">
                <a16:creationId xmlns:a16="http://schemas.microsoft.com/office/drawing/2014/main" id="{50B58E7D-3235-F85D-AA33-AB14DD39805E}"/>
              </a:ext>
            </a:extLst>
          </p:cNvPr>
          <p:cNvGrpSpPr/>
          <p:nvPr/>
        </p:nvGrpSpPr>
        <p:grpSpPr>
          <a:xfrm>
            <a:off x="10633206" y="2911588"/>
            <a:ext cx="686517" cy="1578921"/>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5A659C15-1A00-EF37-62F1-2A40023E190A}"/>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C0FD58C1-9F9C-1BE4-273E-C881EC59F8C1}"/>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533F3D59-7256-4B72-4E39-4669BCC4BAE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47B48753-53F8-B457-AD2A-BD634EB1AD18}"/>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6563B527-B550-4090-DC51-934985BF589D}"/>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400F332-F505-59BC-B244-0FFEA33C6A8C}"/>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27D1036-3AE5-1D66-6558-0FFBE3D0E00D}"/>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4AE5F54-C855-CD03-7886-DF0FBF169CB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BD6509C3-4A65-A757-0F63-E15CA78FF6DB}"/>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43D3B9B-8223-CCBB-AFA7-D8418C8E47E0}"/>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1230230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DD0183-2FD5-8EDB-8927-0978BFC5ADE4}"/>
              </a:ext>
            </a:extLst>
          </p:cNvPr>
          <p:cNvSpPr>
            <a:spLocks noGrp="1"/>
          </p:cNvSpPr>
          <p:nvPr>
            <p:ph type="body" sz="quarter" idx="18"/>
          </p:nvPr>
        </p:nvSpPr>
        <p:spPr>
          <a:xfrm>
            <a:off x="733926" y="1667162"/>
            <a:ext cx="10948738" cy="4427418"/>
          </a:xfrm>
        </p:spPr>
        <p:txBody>
          <a:bodyPr/>
          <a:lstStyle/>
          <a:p>
            <a:r>
              <a:rPr lang="en-US" b="1" dirty="0"/>
              <a:t>Episode 58: Organic Awards – Flying the Flag for Organic Food and Farming in Europe</a:t>
            </a:r>
            <a:endParaRPr lang="en-US" dirty="0"/>
          </a:p>
          <a:p>
            <a:r>
              <a:rPr lang="en-US" i="1" dirty="0"/>
              <a:t>Available on Apple Podcasts: Food for Europe – Episode 58</a:t>
            </a:r>
          </a:p>
          <a:p>
            <a:r>
              <a:rPr lang="en-US" i="1" dirty="0"/>
              <a:t>(Produced by the European Commission, Directorate-General for Agriculture and Rural</a:t>
            </a:r>
          </a:p>
          <a:p>
            <a:r>
              <a:rPr lang="en-US" i="1" dirty="0"/>
              <a:t>Development)</a:t>
            </a:r>
          </a:p>
          <a:p>
            <a:r>
              <a:rPr lang="en-US" b="1" dirty="0"/>
              <a:t>Why listen</a:t>
            </a:r>
          </a:p>
          <a:p>
            <a:pPr marL="342900" indent="-342900">
              <a:buFont typeface="Arial" panose="020B0604020202020204" pitchFamily="34" charset="0"/>
              <a:buChar char="•"/>
            </a:pPr>
            <a:r>
              <a:rPr lang="en-US" dirty="0"/>
              <a:t>Highlights leading European examples of sustainable and regional sourcing</a:t>
            </a:r>
          </a:p>
          <a:p>
            <a:pPr marL="342900" indent="-342900">
              <a:buFont typeface="Arial" panose="020B0604020202020204" pitchFamily="34" charset="0"/>
              <a:buChar char="•"/>
            </a:pPr>
            <a:r>
              <a:rPr lang="en-US" dirty="0"/>
              <a:t>Demonstrates how collaboration and transparency build consumer trust</a:t>
            </a:r>
          </a:p>
          <a:p>
            <a:pPr marL="342900" indent="-342900">
              <a:buFont typeface="Arial" panose="020B0604020202020204" pitchFamily="34" charset="0"/>
              <a:buChar char="•"/>
            </a:pPr>
            <a:r>
              <a:rPr lang="en-US" dirty="0"/>
              <a:t>Shows how EU strategies translate into real actions and results</a:t>
            </a:r>
          </a:p>
        </p:txBody>
      </p:sp>
      <p:sp>
        <p:nvSpPr>
          <p:cNvPr id="3" name="Text Placeholder 2">
            <a:extLst>
              <a:ext uri="{FF2B5EF4-FFF2-40B4-BE49-F238E27FC236}">
                <a16:creationId xmlns:a16="http://schemas.microsoft.com/office/drawing/2014/main" id="{BC100430-8A8E-B1A6-1142-F17378FD1ECC}"/>
              </a:ext>
            </a:extLst>
          </p:cNvPr>
          <p:cNvSpPr>
            <a:spLocks noGrp="1"/>
          </p:cNvSpPr>
          <p:nvPr>
            <p:ph type="body" sz="quarter" idx="16"/>
          </p:nvPr>
        </p:nvSpPr>
        <p:spPr>
          <a:xfrm>
            <a:off x="449465" y="751592"/>
            <a:ext cx="10595237" cy="803654"/>
          </a:xfrm>
        </p:spPr>
        <p:txBody>
          <a:bodyPr/>
          <a:lstStyle/>
          <a:p>
            <a:r>
              <a:rPr lang="en-US" dirty="0"/>
              <a:t>Further Learning: </a:t>
            </a:r>
            <a:r>
              <a:rPr lang="en-US" i="1" dirty="0"/>
              <a:t>Food for Europe</a:t>
            </a:r>
            <a:r>
              <a:rPr lang="en-US" dirty="0"/>
              <a:t> Podcast</a:t>
            </a:r>
            <a:endParaRPr lang="en-GB" b="0" dirty="0"/>
          </a:p>
        </p:txBody>
      </p:sp>
      <p:pic>
        <p:nvPicPr>
          <p:cNvPr id="4" name="Picture 3">
            <a:extLst>
              <a:ext uri="{FF2B5EF4-FFF2-40B4-BE49-F238E27FC236}">
                <a16:creationId xmlns:a16="http://schemas.microsoft.com/office/drawing/2014/main" id="{3F06AD3B-BE48-7C8C-E261-CF5B375A3C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71258" y="4561895"/>
            <a:ext cx="1325322" cy="1257885"/>
          </a:xfrm>
          <a:prstGeom prst="rect">
            <a:avLst/>
          </a:prstGeom>
        </p:spPr>
      </p:pic>
    </p:spTree>
    <p:extLst>
      <p:ext uri="{BB962C8B-B14F-4D97-AF65-F5344CB8AC3E}">
        <p14:creationId xmlns:p14="http://schemas.microsoft.com/office/powerpoint/2010/main" val="834340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0D058-3DC2-8E1B-AA08-B8B6967411D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AB50631-1075-D16D-A42C-08F21F00C5E1}"/>
              </a:ext>
            </a:extLst>
          </p:cNvPr>
          <p:cNvSpPr>
            <a:spLocks noGrp="1"/>
          </p:cNvSpPr>
          <p:nvPr>
            <p:ph type="body" sz="quarter" idx="16"/>
          </p:nvPr>
        </p:nvSpPr>
        <p:spPr/>
        <p:txBody>
          <a:bodyPr/>
          <a:lstStyle/>
          <a:p>
            <a:pPr algn="ctr"/>
            <a:r>
              <a:rPr lang="en-US" b="1" dirty="0"/>
              <a:t>Why Local and Regional Sourcing Matters</a:t>
            </a:r>
            <a:endParaRPr lang="en-GB" b="1" dirty="0"/>
          </a:p>
        </p:txBody>
      </p:sp>
      <p:sp>
        <p:nvSpPr>
          <p:cNvPr id="5" name="Text Placeholder 4">
            <a:extLst>
              <a:ext uri="{FF2B5EF4-FFF2-40B4-BE49-F238E27FC236}">
                <a16:creationId xmlns:a16="http://schemas.microsoft.com/office/drawing/2014/main" id="{93E79676-9D71-A9B6-95B2-49F0AC8E9B7C}"/>
              </a:ext>
            </a:extLst>
          </p:cNvPr>
          <p:cNvSpPr>
            <a:spLocks noGrp="1"/>
          </p:cNvSpPr>
          <p:nvPr>
            <p:ph type="body" sz="quarter" idx="17"/>
          </p:nvPr>
        </p:nvSpPr>
        <p:spPr/>
        <p:txBody>
          <a:bodyPr/>
          <a:lstStyle/>
          <a:p>
            <a:r>
              <a:rPr lang="en-US" dirty="0"/>
              <a:t>06</a:t>
            </a:r>
          </a:p>
        </p:txBody>
      </p:sp>
      <p:pic>
        <p:nvPicPr>
          <p:cNvPr id="8" name="Picture Placeholder 7">
            <a:extLst>
              <a:ext uri="{FF2B5EF4-FFF2-40B4-BE49-F238E27FC236}">
                <a16:creationId xmlns:a16="http://schemas.microsoft.com/office/drawing/2014/main" id="{9CA621BE-89D5-5EB5-8F52-869671E201DB}"/>
              </a:ext>
            </a:extLst>
          </p:cNvPr>
          <p:cNvPicPr>
            <a:picLocks noGrp="1" noChangeAspect="1"/>
          </p:cNvPicPr>
          <p:nvPr>
            <p:ph type="pic" sz="quarter" idx="43"/>
          </p:nvPr>
        </p:nvPicPr>
        <p:blipFill>
          <a:blip r:embed="rId3" cstate="screen">
            <a:extLst>
              <a:ext uri="{28A0092B-C50C-407E-A947-70E740481C1C}">
                <a14:useLocalDpi xmlns:a14="http://schemas.microsoft.com/office/drawing/2010/main"/>
              </a:ext>
            </a:extLst>
          </a:blip>
          <a:srcRect/>
          <a:stretch>
            <a:fillRect/>
          </a:stretch>
        </p:blipFill>
        <p:spPr>
          <a:xfrm flipH="1">
            <a:off x="-1" y="1611398"/>
            <a:ext cx="6986522" cy="4935706"/>
          </a:xfrm>
        </p:spPr>
      </p:pic>
    </p:spTree>
    <p:extLst>
      <p:ext uri="{BB962C8B-B14F-4D97-AF65-F5344CB8AC3E}">
        <p14:creationId xmlns:p14="http://schemas.microsoft.com/office/powerpoint/2010/main" val="3195763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10DA2-3F2C-640A-58F8-46E1F8FE89D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92A25ED-EF3C-68A9-847D-0044D82901D1}"/>
              </a:ext>
            </a:extLst>
          </p:cNvPr>
          <p:cNvSpPr>
            <a:spLocks noGrp="1"/>
          </p:cNvSpPr>
          <p:nvPr>
            <p:ph type="body" sz="quarter" idx="16"/>
          </p:nvPr>
        </p:nvSpPr>
        <p:spPr>
          <a:xfrm>
            <a:off x="461076" y="430524"/>
            <a:ext cx="10595237" cy="803654"/>
          </a:xfrm>
        </p:spPr>
        <p:txBody>
          <a:bodyPr/>
          <a:lstStyle/>
          <a:p>
            <a:r>
              <a:rPr lang="en-US" dirty="0"/>
              <a:t>Why Local and Regional Sourcing Matters</a:t>
            </a:r>
          </a:p>
        </p:txBody>
      </p:sp>
      <p:grpSp>
        <p:nvGrpSpPr>
          <p:cNvPr id="2" name="Group 1">
            <a:extLst>
              <a:ext uri="{FF2B5EF4-FFF2-40B4-BE49-F238E27FC236}">
                <a16:creationId xmlns:a16="http://schemas.microsoft.com/office/drawing/2014/main" id="{BAFD992D-96E6-34CE-6389-18F468845608}"/>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826E39B4-C6F0-3024-B525-0E13FCB2D253}"/>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95676A9A-17A4-829C-2D95-2454BA64755C}"/>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A920B4F-3780-9BD3-77B8-C63ACF6D9B3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9C34B2EF-A73D-6526-2373-15659EB52539}"/>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3E3E4BF7-6ACE-F5E4-DAB9-685C9EC014FC}"/>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767DDEE-6AE5-826F-A50D-9200DB72B033}"/>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7500902-1749-463E-0F6F-2CD4C629A102}"/>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FF21FDE-D9E1-96B8-FA8A-075827DC89A5}"/>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4956DD46-3528-B0BF-D524-F44FEA98768B}"/>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D34CF46-7A9A-C3CA-EE49-EA33BC59339A}"/>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0" name="TextBox 19">
            <a:extLst>
              <a:ext uri="{FF2B5EF4-FFF2-40B4-BE49-F238E27FC236}">
                <a16:creationId xmlns:a16="http://schemas.microsoft.com/office/drawing/2014/main" id="{2438BC69-67B1-D286-5BB2-B2BD9DD3E10A}"/>
              </a:ext>
            </a:extLst>
          </p:cNvPr>
          <p:cNvSpPr txBox="1"/>
          <p:nvPr/>
        </p:nvSpPr>
        <p:spPr>
          <a:xfrm>
            <a:off x="696855" y="1420687"/>
            <a:ext cx="11219872" cy="4431983"/>
          </a:xfrm>
          <a:prstGeom prst="rect">
            <a:avLst/>
          </a:prstGeom>
          <a:noFill/>
        </p:spPr>
        <p:txBody>
          <a:bodyPr wrap="square" rtlCol="0">
            <a:spAutoFit/>
          </a:bodyPr>
          <a:lstStyle/>
          <a:p>
            <a:r>
              <a:rPr lang="en-US" sz="2400" dirty="0">
                <a:solidFill>
                  <a:schemeClr val="tx2"/>
                </a:solidFill>
              </a:rPr>
              <a:t>Local and regional sourcing supports sustainability, food security and community resilience. Keeping production, processing and distribution close reduces transport emissions, keeps more value in the regional economy and improves traceability.</a:t>
            </a:r>
          </a:p>
          <a:p>
            <a:r>
              <a:rPr lang="en-US" sz="2400" dirty="0">
                <a:solidFill>
                  <a:schemeClr val="tx2"/>
                </a:solidFill>
              </a:rPr>
              <a:t>For small and medium sized enterprises, local sourcing can build consumer trust and transparency but also shows weak points. Smaller producers face limits in storage and processing, higher costs and seasonal gaps, and must compete with large scale and global suppliers.</a:t>
            </a:r>
          </a:p>
          <a:p>
            <a:r>
              <a:rPr lang="en-US" sz="2400" dirty="0">
                <a:solidFill>
                  <a:schemeClr val="tx2"/>
                </a:solidFill>
              </a:rPr>
              <a:t>The Plant Power Project helps address these barriers by offering training, open learning resources and practical tools for innovation. Strong regional value chains allow SMEs to move towards low carbon, locally rooted production that matches consumer demand and reflects local identity.</a:t>
            </a:r>
          </a:p>
          <a:p>
            <a:endParaRPr lang="en-GB" dirty="0"/>
          </a:p>
        </p:txBody>
      </p:sp>
    </p:spTree>
    <p:extLst>
      <p:ext uri="{BB962C8B-B14F-4D97-AF65-F5344CB8AC3E}">
        <p14:creationId xmlns:p14="http://schemas.microsoft.com/office/powerpoint/2010/main" val="4152719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B97931-F359-30A6-83D0-9BBE3395E28F}"/>
              </a:ext>
            </a:extLst>
          </p:cNvPr>
          <p:cNvSpPr/>
          <p:nvPr/>
        </p:nvSpPr>
        <p:spPr>
          <a:xfrm>
            <a:off x="-23582" y="-29158"/>
            <a:ext cx="12276718" cy="69535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40E01190-DEE0-5FBD-183E-601D36B5F23D}"/>
              </a:ext>
            </a:extLst>
          </p:cNvPr>
          <p:cNvSpPr/>
          <p:nvPr/>
        </p:nvSpPr>
        <p:spPr>
          <a:xfrm>
            <a:off x="106351" y="2096040"/>
            <a:ext cx="12405815" cy="21848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CEC78D"/>
                </a:solidFill>
              </a:rPr>
              <a:t>Overcoming Barriers to Local Sourcing</a:t>
            </a:r>
          </a:p>
          <a:p>
            <a:pPr algn="ctr"/>
            <a:endParaRPr lang="en-GB" sz="3200" b="1" dirty="0">
              <a:solidFill>
                <a:srgbClr val="CEC78D"/>
              </a:solidFill>
            </a:endParaRPr>
          </a:p>
          <a:p>
            <a:pPr algn="ctr"/>
            <a:endParaRPr lang="en-GB" sz="3200" b="1" dirty="0">
              <a:solidFill>
                <a:srgbClr val="CEC78D"/>
              </a:solidFill>
            </a:endParaRPr>
          </a:p>
          <a:p>
            <a:pPr algn="ctr"/>
            <a:endParaRPr lang="en-GB" sz="3200" b="1" dirty="0">
              <a:solidFill>
                <a:srgbClr val="CEC78D"/>
              </a:solidFill>
            </a:endParaRPr>
          </a:p>
          <a:p>
            <a:pPr algn="ctr"/>
            <a:endParaRPr lang="en-GB" sz="3200" b="1" dirty="0">
              <a:solidFill>
                <a:srgbClr val="CEC78D"/>
              </a:solidFill>
            </a:endParaRPr>
          </a:p>
          <a:p>
            <a:pPr algn="ctr"/>
            <a:endParaRPr lang="en-US" sz="2400" dirty="0">
              <a:solidFill>
                <a:srgbClr val="CEC78D"/>
              </a:solidFill>
            </a:endParaRPr>
          </a:p>
          <a:p>
            <a:pPr algn="ctr"/>
            <a:endParaRPr lang="en-US" sz="2400" dirty="0">
              <a:solidFill>
                <a:srgbClr val="CEC78D"/>
              </a:solidFill>
            </a:endParaRPr>
          </a:p>
          <a:p>
            <a:pPr algn="ctr"/>
            <a:endParaRPr lang="en-US" sz="2400" dirty="0">
              <a:solidFill>
                <a:srgbClr val="CEC78D"/>
              </a:solidFill>
            </a:endParaRPr>
          </a:p>
          <a:p>
            <a:pPr algn="ctr"/>
            <a:endParaRPr lang="en-US" sz="2400" dirty="0">
              <a:solidFill>
                <a:srgbClr val="CEC78D"/>
              </a:solidFill>
            </a:endParaRPr>
          </a:p>
          <a:p>
            <a:pPr algn="ctr"/>
            <a:endParaRPr lang="en-US" sz="2400" dirty="0">
              <a:solidFill>
                <a:srgbClr val="CEC78D"/>
              </a:solidFill>
            </a:endParaRPr>
          </a:p>
          <a:p>
            <a:pPr algn="ctr"/>
            <a:endParaRPr lang="en-US" sz="2400" dirty="0">
              <a:solidFill>
                <a:srgbClr val="CEC78D"/>
              </a:solidFill>
            </a:endParaRPr>
          </a:p>
          <a:p>
            <a:pPr algn="ctr"/>
            <a:endParaRPr lang="en-US" sz="2400" dirty="0">
              <a:solidFill>
                <a:srgbClr val="CEC78D"/>
              </a:solidFill>
            </a:endParaRPr>
          </a:p>
          <a:p>
            <a:pPr algn="ctr"/>
            <a:endParaRPr lang="en-US" sz="2400" dirty="0">
              <a:solidFill>
                <a:srgbClr val="CEC78D"/>
              </a:solidFill>
            </a:endParaRPr>
          </a:p>
          <a:p>
            <a:pPr algn="ctr"/>
            <a:endParaRPr lang="en-US" sz="2400" dirty="0">
              <a:solidFill>
                <a:srgbClr val="CEC78D"/>
              </a:solidFill>
            </a:endParaRPr>
          </a:p>
          <a:p>
            <a:pPr algn="ctr"/>
            <a:r>
              <a:rPr lang="en-US" sz="2400" dirty="0">
                <a:solidFill>
                  <a:srgbClr val="CEC78D"/>
                </a:solidFill>
              </a:rPr>
              <a:t>For more examples, watch this short video: </a:t>
            </a:r>
            <a:r>
              <a:rPr lang="en-US" sz="2400" dirty="0">
                <a:hlinkClick r:id="rId2"/>
              </a:rPr>
              <a:t>https://www.youtube.com/watch?v=glp0NzdIJzw</a:t>
            </a:r>
            <a:r>
              <a:rPr lang="en-GB" sz="2400" dirty="0">
                <a:solidFill>
                  <a:srgbClr val="CEC78D"/>
                </a:solidFill>
              </a:rPr>
              <a:t> </a:t>
            </a:r>
            <a:endParaRPr lang="en-GB" dirty="0">
              <a:solidFill>
                <a:srgbClr val="CEC78D"/>
              </a:solidFill>
            </a:endParaRPr>
          </a:p>
        </p:txBody>
      </p:sp>
      <p:sp>
        <p:nvSpPr>
          <p:cNvPr id="7" name="Rectangle 6">
            <a:extLst>
              <a:ext uri="{FF2B5EF4-FFF2-40B4-BE49-F238E27FC236}">
                <a16:creationId xmlns:a16="http://schemas.microsoft.com/office/drawing/2014/main" id="{95F37351-F53E-A7B7-8309-D3D1A3040F2B}"/>
              </a:ext>
            </a:extLst>
          </p:cNvPr>
          <p:cNvSpPr/>
          <p:nvPr/>
        </p:nvSpPr>
        <p:spPr>
          <a:xfrm>
            <a:off x="6053085" y="3774722"/>
            <a:ext cx="6589014" cy="2820985"/>
          </a:xfrm>
          <a:prstGeom prst="rect">
            <a:avLst/>
          </a:prstGeom>
          <a:solidFill>
            <a:srgbClr val="518274"/>
          </a:solidFill>
          <a:ln>
            <a:solidFill>
              <a:srgbClr val="2C6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BA969A5E-1525-ED24-87A9-AD170D96D37C}"/>
              </a:ext>
            </a:extLst>
          </p:cNvPr>
          <p:cNvPicPr>
            <a:picLocks noChangeAspect="1"/>
          </p:cNvPicPr>
          <p:nvPr/>
        </p:nvPicPr>
        <p:blipFill>
          <a:blip r:embed="rId3"/>
          <a:stretch>
            <a:fillRect/>
          </a:stretch>
        </p:blipFill>
        <p:spPr>
          <a:xfrm>
            <a:off x="-88714" y="963368"/>
            <a:ext cx="6184714" cy="2811355"/>
          </a:xfrm>
          <a:prstGeom prst="rect">
            <a:avLst/>
          </a:prstGeom>
        </p:spPr>
      </p:pic>
      <p:sp>
        <p:nvSpPr>
          <p:cNvPr id="11" name="TextBox 10">
            <a:extLst>
              <a:ext uri="{FF2B5EF4-FFF2-40B4-BE49-F238E27FC236}">
                <a16:creationId xmlns:a16="http://schemas.microsoft.com/office/drawing/2014/main" id="{959EFE03-DD05-8FFF-0C93-4EB5076CC3A0}"/>
              </a:ext>
            </a:extLst>
          </p:cNvPr>
          <p:cNvSpPr txBox="1"/>
          <p:nvPr/>
        </p:nvSpPr>
        <p:spPr>
          <a:xfrm>
            <a:off x="34699" y="963368"/>
            <a:ext cx="6096000" cy="2954655"/>
          </a:xfrm>
          <a:prstGeom prst="rect">
            <a:avLst/>
          </a:prstGeom>
          <a:noFill/>
        </p:spPr>
        <p:txBody>
          <a:bodyPr wrap="square" rtlCol="0">
            <a:spAutoFit/>
          </a:bodyPr>
          <a:lstStyle/>
          <a:p>
            <a:r>
              <a:rPr lang="en-US" sz="2400" b="1" dirty="0">
                <a:solidFill>
                  <a:schemeClr val="accent5">
                    <a:lumMod val="40000"/>
                    <a:lumOff val="60000"/>
                  </a:schemeClr>
                </a:solidFill>
              </a:rPr>
              <a:t>Barrier 1 </a:t>
            </a:r>
            <a:r>
              <a:rPr lang="en-US" sz="2400" dirty="0">
                <a:solidFill>
                  <a:schemeClr val="accent5">
                    <a:lumMod val="40000"/>
                    <a:lumOff val="60000"/>
                  </a:schemeClr>
                </a:solidFill>
              </a:rPr>
              <a:t>– Limited Infrastructure and Processing Capacity</a:t>
            </a:r>
            <a:br>
              <a:rPr lang="en-US" sz="2400" dirty="0">
                <a:solidFill>
                  <a:schemeClr val="accent5">
                    <a:lumMod val="40000"/>
                    <a:lumOff val="60000"/>
                  </a:schemeClr>
                </a:solidFill>
              </a:rPr>
            </a:br>
            <a:r>
              <a:rPr lang="en-US" sz="2400" dirty="0">
                <a:solidFill>
                  <a:schemeClr val="accent5">
                    <a:lumMod val="40000"/>
                    <a:lumOff val="60000"/>
                  </a:schemeClr>
                </a:solidFill>
              </a:rPr>
              <a:t>Many rural areas lack adequate storage, processing, or packaging facilities.</a:t>
            </a:r>
            <a:br>
              <a:rPr lang="en-US" sz="2400" dirty="0">
                <a:solidFill>
                  <a:schemeClr val="accent5">
                    <a:lumMod val="40000"/>
                    <a:lumOff val="60000"/>
                  </a:schemeClr>
                </a:solidFill>
              </a:rPr>
            </a:br>
            <a:r>
              <a:rPr lang="en-US" sz="2400" dirty="0">
                <a:solidFill>
                  <a:schemeClr val="accent5">
                    <a:lumMod val="40000"/>
                    <a:lumOff val="60000"/>
                  </a:schemeClr>
                </a:solidFill>
              </a:rPr>
              <a:t>Solution: Establish shared-use hubs or co-operatives to pool resources and access essential equipment collectively.</a:t>
            </a:r>
          </a:p>
          <a:p>
            <a:endParaRPr lang="en-US" dirty="0"/>
          </a:p>
        </p:txBody>
      </p:sp>
      <p:sp>
        <p:nvSpPr>
          <p:cNvPr id="9" name="Rectangle 8">
            <a:extLst>
              <a:ext uri="{FF2B5EF4-FFF2-40B4-BE49-F238E27FC236}">
                <a16:creationId xmlns:a16="http://schemas.microsoft.com/office/drawing/2014/main" id="{249E5A9A-7730-C872-9B63-A894205FA223}"/>
              </a:ext>
            </a:extLst>
          </p:cNvPr>
          <p:cNvSpPr/>
          <p:nvPr/>
        </p:nvSpPr>
        <p:spPr>
          <a:xfrm>
            <a:off x="6096000" y="971938"/>
            <a:ext cx="6500884" cy="2811356"/>
          </a:xfrm>
          <a:prstGeom prst="rect">
            <a:avLst/>
          </a:prstGeom>
          <a:solidFill>
            <a:srgbClr val="2C6756"/>
          </a:solidFill>
          <a:ln>
            <a:solidFill>
              <a:srgbClr val="2C67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09319254-BD8F-1DD8-9827-74CD3EF544C9}"/>
              </a:ext>
            </a:extLst>
          </p:cNvPr>
          <p:cNvSpPr txBox="1"/>
          <p:nvPr/>
        </p:nvSpPr>
        <p:spPr>
          <a:xfrm>
            <a:off x="6235335" y="1097068"/>
            <a:ext cx="6094438" cy="2954655"/>
          </a:xfrm>
          <a:prstGeom prst="rect">
            <a:avLst/>
          </a:prstGeom>
          <a:noFill/>
        </p:spPr>
        <p:txBody>
          <a:bodyPr wrap="square" rtlCol="0">
            <a:spAutoFit/>
          </a:bodyPr>
          <a:lstStyle/>
          <a:p>
            <a:r>
              <a:rPr lang="en-US" sz="2400" b="1" dirty="0">
                <a:solidFill>
                  <a:schemeClr val="bg1"/>
                </a:solidFill>
              </a:rPr>
              <a:t>Barrier 3 </a:t>
            </a:r>
            <a:r>
              <a:rPr lang="en-US" sz="2400" dirty="0">
                <a:solidFill>
                  <a:schemeClr val="bg1"/>
                </a:solidFill>
              </a:rPr>
              <a:t>– Seasonal Availability and Supply Gaps</a:t>
            </a:r>
            <a:br>
              <a:rPr lang="en-US" sz="2400" dirty="0">
                <a:solidFill>
                  <a:schemeClr val="bg1"/>
                </a:solidFill>
              </a:rPr>
            </a:br>
            <a:r>
              <a:rPr lang="en-US" sz="2400" dirty="0">
                <a:solidFill>
                  <a:schemeClr val="bg1"/>
                </a:solidFill>
              </a:rPr>
              <a:t>Short harvest periods restrict year-round product consistency.</a:t>
            </a:r>
            <a:br>
              <a:rPr lang="en-US" sz="2400" dirty="0">
                <a:solidFill>
                  <a:schemeClr val="bg1"/>
                </a:solidFill>
              </a:rPr>
            </a:br>
            <a:r>
              <a:rPr lang="en-US" sz="2400" dirty="0">
                <a:solidFill>
                  <a:schemeClr val="bg1"/>
                </a:solidFill>
              </a:rPr>
              <a:t>Solution: Adopt preservation techniques such as drying, freezing, or sprouting to extend shelf life and </a:t>
            </a:r>
            <a:r>
              <a:rPr lang="en-US" sz="2400" dirty="0" err="1">
                <a:solidFill>
                  <a:schemeClr val="bg1"/>
                </a:solidFill>
              </a:rPr>
              <a:t>stabilise</a:t>
            </a:r>
            <a:r>
              <a:rPr lang="en-US" sz="2400" dirty="0">
                <a:solidFill>
                  <a:schemeClr val="bg1"/>
                </a:solidFill>
              </a:rPr>
              <a:t> supply.</a:t>
            </a:r>
          </a:p>
          <a:p>
            <a:endParaRPr lang="en-GB" dirty="0"/>
          </a:p>
        </p:txBody>
      </p:sp>
      <p:sp>
        <p:nvSpPr>
          <p:cNvPr id="14" name="TextBox 13">
            <a:extLst>
              <a:ext uri="{FF2B5EF4-FFF2-40B4-BE49-F238E27FC236}">
                <a16:creationId xmlns:a16="http://schemas.microsoft.com/office/drawing/2014/main" id="{9A261ACD-1F5A-D4C8-7D24-4C0C03C74F5F}"/>
              </a:ext>
            </a:extLst>
          </p:cNvPr>
          <p:cNvSpPr txBox="1"/>
          <p:nvPr/>
        </p:nvSpPr>
        <p:spPr>
          <a:xfrm>
            <a:off x="6235335" y="3822374"/>
            <a:ext cx="6104830" cy="3231654"/>
          </a:xfrm>
          <a:prstGeom prst="rect">
            <a:avLst/>
          </a:prstGeom>
          <a:noFill/>
        </p:spPr>
        <p:txBody>
          <a:bodyPr wrap="square" rtlCol="0">
            <a:spAutoFit/>
          </a:bodyPr>
          <a:lstStyle/>
          <a:p>
            <a:r>
              <a:rPr lang="en-US" sz="2400" dirty="0">
                <a:solidFill>
                  <a:schemeClr val="accent5">
                    <a:lumMod val="40000"/>
                    <a:lumOff val="60000"/>
                  </a:schemeClr>
                </a:solidFill>
              </a:rPr>
              <a:t>Barrier 4 – Market Visibility and Consumer Perception</a:t>
            </a:r>
            <a:br>
              <a:rPr lang="en-US" sz="2400" dirty="0">
                <a:solidFill>
                  <a:schemeClr val="accent5">
                    <a:lumMod val="40000"/>
                    <a:lumOff val="60000"/>
                  </a:schemeClr>
                </a:solidFill>
              </a:rPr>
            </a:br>
            <a:r>
              <a:rPr lang="en-US" sz="2400" dirty="0">
                <a:solidFill>
                  <a:schemeClr val="accent5">
                    <a:lumMod val="40000"/>
                    <a:lumOff val="60000"/>
                  </a:schemeClr>
                </a:solidFill>
              </a:rPr>
              <a:t>Local plant-based products are often perceived as niche or expensive.</a:t>
            </a:r>
            <a:br>
              <a:rPr lang="en-US" sz="2400" dirty="0">
                <a:solidFill>
                  <a:schemeClr val="accent5">
                    <a:lumMod val="40000"/>
                    <a:lumOff val="60000"/>
                  </a:schemeClr>
                </a:solidFill>
              </a:rPr>
            </a:br>
            <a:r>
              <a:rPr lang="en-US" sz="2400" dirty="0">
                <a:solidFill>
                  <a:schemeClr val="accent5">
                    <a:lumMod val="40000"/>
                    <a:lumOff val="60000"/>
                  </a:schemeClr>
                </a:solidFill>
              </a:rPr>
              <a:t>Solution: Use storytelling, transparent labelling, and place-based branding to communicate quality, sustainability, and freshness.</a:t>
            </a:r>
          </a:p>
          <a:p>
            <a:endParaRPr lang="en-US" dirty="0"/>
          </a:p>
          <a:p>
            <a:endParaRPr lang="en-GB" dirty="0"/>
          </a:p>
        </p:txBody>
      </p:sp>
      <p:pic>
        <p:nvPicPr>
          <p:cNvPr id="16" name="Picture 15">
            <a:extLst>
              <a:ext uri="{FF2B5EF4-FFF2-40B4-BE49-F238E27FC236}">
                <a16:creationId xmlns:a16="http://schemas.microsoft.com/office/drawing/2014/main" id="{40008323-F2C9-5278-9646-69D17EFC16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937" y="3766919"/>
            <a:ext cx="6184714" cy="2835777"/>
          </a:xfrm>
          <a:prstGeom prst="rect">
            <a:avLst/>
          </a:prstGeom>
        </p:spPr>
      </p:pic>
      <p:sp>
        <p:nvSpPr>
          <p:cNvPr id="12" name="TextBox 11">
            <a:extLst>
              <a:ext uri="{FF2B5EF4-FFF2-40B4-BE49-F238E27FC236}">
                <a16:creationId xmlns:a16="http://schemas.microsoft.com/office/drawing/2014/main" id="{B84E3380-6087-1E98-BF43-2F4539179BBD}"/>
              </a:ext>
            </a:extLst>
          </p:cNvPr>
          <p:cNvSpPr txBox="1"/>
          <p:nvPr/>
        </p:nvSpPr>
        <p:spPr>
          <a:xfrm>
            <a:off x="106351" y="3753191"/>
            <a:ext cx="5841242" cy="2954655"/>
          </a:xfrm>
          <a:prstGeom prst="rect">
            <a:avLst/>
          </a:prstGeom>
          <a:noFill/>
        </p:spPr>
        <p:txBody>
          <a:bodyPr wrap="square" rtlCol="0">
            <a:spAutoFit/>
          </a:bodyPr>
          <a:lstStyle/>
          <a:p>
            <a:r>
              <a:rPr lang="en-US" sz="2400" b="1" dirty="0">
                <a:solidFill>
                  <a:schemeClr val="tx2"/>
                </a:solidFill>
              </a:rPr>
              <a:t>Barrier 2 </a:t>
            </a:r>
            <a:r>
              <a:rPr lang="en-US" sz="2400" dirty="0">
                <a:solidFill>
                  <a:schemeClr val="tx2"/>
                </a:solidFill>
              </a:rPr>
              <a:t>– High Costs and Small Volumes</a:t>
            </a:r>
            <a:br>
              <a:rPr lang="en-US" sz="2400" dirty="0">
                <a:solidFill>
                  <a:schemeClr val="tx2"/>
                </a:solidFill>
              </a:rPr>
            </a:br>
            <a:r>
              <a:rPr lang="en-US" sz="2400" dirty="0">
                <a:solidFill>
                  <a:schemeClr val="tx2"/>
                </a:solidFill>
              </a:rPr>
              <a:t>Producers often operate at a disadvantage due to limited bargaining power and small batch sizes.</a:t>
            </a:r>
            <a:br>
              <a:rPr lang="en-US" sz="2400" dirty="0">
                <a:solidFill>
                  <a:schemeClr val="tx2"/>
                </a:solidFill>
              </a:rPr>
            </a:br>
            <a:r>
              <a:rPr lang="en-US" sz="2400" dirty="0">
                <a:solidFill>
                  <a:schemeClr val="tx2"/>
                </a:solidFill>
              </a:rPr>
              <a:t>Solution: Engage in joint purchasing, shared logistics, and regional funding mechanisms such as EU innovation vouchers.</a:t>
            </a:r>
          </a:p>
          <a:p>
            <a:endParaRPr lang="en-GB" dirty="0"/>
          </a:p>
        </p:txBody>
      </p:sp>
    </p:spTree>
    <p:extLst>
      <p:ext uri="{BB962C8B-B14F-4D97-AF65-F5344CB8AC3E}">
        <p14:creationId xmlns:p14="http://schemas.microsoft.com/office/powerpoint/2010/main" val="2177586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85D237-725E-369A-B3B6-A7D04C5B7C5B}"/>
              </a:ext>
            </a:extLst>
          </p:cNvPr>
          <p:cNvPicPr>
            <a:picLocks noChangeAspect="1"/>
          </p:cNvPicPr>
          <p:nvPr/>
        </p:nvPicPr>
        <p:blipFill>
          <a:blip r:embed="rId3"/>
          <a:stretch>
            <a:fillRect/>
          </a:stretch>
        </p:blipFill>
        <p:spPr>
          <a:xfrm>
            <a:off x="1980843" y="465421"/>
            <a:ext cx="8230313" cy="6480610"/>
          </a:xfrm>
          <a:prstGeom prst="rect">
            <a:avLst/>
          </a:prstGeom>
        </p:spPr>
      </p:pic>
      <p:sp>
        <p:nvSpPr>
          <p:cNvPr id="5" name="TextBox 4">
            <a:extLst>
              <a:ext uri="{FF2B5EF4-FFF2-40B4-BE49-F238E27FC236}">
                <a16:creationId xmlns:a16="http://schemas.microsoft.com/office/drawing/2014/main" id="{69A84942-9A35-64CA-1F0D-C8A6847F9F8A}"/>
              </a:ext>
            </a:extLst>
          </p:cNvPr>
          <p:cNvSpPr txBox="1"/>
          <p:nvPr/>
        </p:nvSpPr>
        <p:spPr>
          <a:xfrm>
            <a:off x="3537996" y="4899084"/>
            <a:ext cx="61000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hlinkClick r:id="rId4"/>
              </a:rPr>
              <a:t>https://www.youtube.com/watch?v=glp0NzdIJzw</a:t>
            </a:r>
            <a:endParaRPr kumimoji="0" lang="en-GB" sz="1800" b="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B28CDAC-7133-1215-56FE-808EF588B7E7}"/>
              </a:ext>
            </a:extLst>
          </p:cNvPr>
          <p:cNvSpPr txBox="1"/>
          <p:nvPr/>
        </p:nvSpPr>
        <p:spPr>
          <a:xfrm>
            <a:off x="2581644" y="153262"/>
            <a:ext cx="8012713" cy="584775"/>
          </a:xfrm>
          <a:prstGeom prst="rect">
            <a:avLst/>
          </a:prstGeom>
          <a:noFill/>
        </p:spPr>
        <p:txBody>
          <a:bodyPr wrap="square" rtlCol="0">
            <a:spAutoFit/>
          </a:bodyPr>
          <a:lstStyle/>
          <a:p>
            <a:r>
              <a:rPr lang="en-GB" sz="3200" b="1" dirty="0">
                <a:solidFill>
                  <a:srgbClr val="2C6756"/>
                </a:solidFill>
              </a:rPr>
              <a:t>Find out more by watching this free video </a:t>
            </a:r>
          </a:p>
        </p:txBody>
      </p:sp>
      <p:pic>
        <p:nvPicPr>
          <p:cNvPr id="2" name="Online Media 1" title="What Are The Challenges Of Scaling Local Sourcing? - How It Comes Together">
            <a:hlinkClick r:id="" action="ppaction://media"/>
            <a:extLst>
              <a:ext uri="{FF2B5EF4-FFF2-40B4-BE49-F238E27FC236}">
                <a16:creationId xmlns:a16="http://schemas.microsoft.com/office/drawing/2014/main" id="{B9BB203A-0AA8-6F40-A901-24CF14FC4F53}"/>
              </a:ext>
            </a:extLst>
          </p:cNvPr>
          <p:cNvPicPr>
            <a:picLocks noRot="1" noChangeAspect="1"/>
          </p:cNvPicPr>
          <p:nvPr>
            <a:videoFile r:link="rId1"/>
          </p:nvPr>
        </p:nvPicPr>
        <p:blipFill>
          <a:blip r:embed="rId5"/>
          <a:stretch>
            <a:fillRect/>
          </a:stretch>
        </p:blipFill>
        <p:spPr>
          <a:xfrm>
            <a:off x="2205620" y="875724"/>
            <a:ext cx="7780759" cy="4392692"/>
          </a:xfrm>
          <a:prstGeom prst="rect">
            <a:avLst/>
          </a:prstGeom>
        </p:spPr>
      </p:pic>
    </p:spTree>
    <p:extLst>
      <p:ext uri="{BB962C8B-B14F-4D97-AF65-F5344CB8AC3E}">
        <p14:creationId xmlns:p14="http://schemas.microsoft.com/office/powerpoint/2010/main" val="228150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680345D-25CD-703E-3085-FC2A9F21DDD9}"/>
              </a:ext>
            </a:extLst>
          </p:cNvPr>
          <p:cNvPicPr>
            <a:picLocks noGrp="1" noChangeAspect="1"/>
          </p:cNvPicPr>
          <p:nvPr>
            <p:ph type="pic" sz="quarter" idx="43"/>
          </p:nvPr>
        </p:nvPicPr>
        <p:blipFill>
          <a:blip r:embed="rId3" cstate="screen">
            <a:extLst>
              <a:ext uri="{28A0092B-C50C-407E-A947-70E740481C1C}">
                <a14:useLocalDpi xmlns:a14="http://schemas.microsoft.com/office/drawing/2010/main"/>
              </a:ext>
            </a:extLst>
          </a:blip>
          <a:srcRect/>
          <a:stretch>
            <a:fillRect/>
          </a:stretch>
        </p:blipFill>
        <p:spPr>
          <a:xfrm flipH="1">
            <a:off x="-1" y="1318662"/>
            <a:ext cx="7430704" cy="5623078"/>
          </a:xfrm>
        </p:spPr>
      </p:pic>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7583103" y="2434188"/>
            <a:ext cx="4846976" cy="2942484"/>
          </a:xfrm>
        </p:spPr>
        <p:txBody>
          <a:bodyPr/>
          <a:lstStyle/>
          <a:p>
            <a:r>
              <a:rPr lang="en-US" b="1" dirty="0"/>
              <a:t>Purpose and Objectives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7583103" y="920853"/>
            <a:ext cx="2066906" cy="583200"/>
          </a:xfrm>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C4114-1606-3034-D49E-215C41D10DC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9A48A77-AFAB-6E3A-53C9-04EDDA415EC3}"/>
              </a:ext>
            </a:extLst>
          </p:cNvPr>
          <p:cNvSpPr txBox="1"/>
          <p:nvPr/>
        </p:nvSpPr>
        <p:spPr>
          <a:xfrm>
            <a:off x="646293" y="258925"/>
            <a:ext cx="11000275" cy="5909310"/>
          </a:xfrm>
          <a:prstGeom prst="rect">
            <a:avLst/>
          </a:prstGeom>
          <a:noFill/>
        </p:spPr>
        <p:txBody>
          <a:bodyPr wrap="square" rtlCol="0">
            <a:spAutoFit/>
          </a:bodyPr>
          <a:lstStyle/>
          <a:p>
            <a:r>
              <a:rPr lang="en-US" sz="3200" b="1" dirty="0">
                <a:solidFill>
                  <a:srgbClr val="75B543"/>
                </a:solidFill>
              </a:rPr>
              <a:t>Innovation in Local and Regional Sourcing</a:t>
            </a:r>
          </a:p>
          <a:p>
            <a:endParaRPr lang="en-US" sz="1000" b="1" dirty="0"/>
          </a:p>
          <a:p>
            <a:r>
              <a:rPr lang="en-US" sz="2400" b="1" dirty="0"/>
              <a:t>Preservation and processing</a:t>
            </a:r>
            <a:br>
              <a:rPr lang="en-US" sz="2400" dirty="0"/>
            </a:br>
            <a:r>
              <a:rPr lang="en-US" sz="2400" b="1" dirty="0"/>
              <a:t>Solar drying, vacuum sealing</a:t>
            </a:r>
            <a:r>
              <a:rPr lang="en-US" sz="2400" dirty="0"/>
              <a:t>, </a:t>
            </a:r>
            <a:r>
              <a:rPr lang="en-US" sz="2400" b="1" dirty="0"/>
              <a:t>fermentation</a:t>
            </a:r>
            <a:r>
              <a:rPr lang="en-US" sz="2400" dirty="0"/>
              <a:t> and </a:t>
            </a:r>
            <a:r>
              <a:rPr lang="en-US" sz="2400" b="1" dirty="0"/>
              <a:t>cold plasma </a:t>
            </a:r>
            <a:r>
              <a:rPr lang="en-US" sz="2400" dirty="0"/>
              <a:t>can extend shelf life without additives. This allows year-round use of seasonal crops and reduces waste.</a:t>
            </a:r>
          </a:p>
          <a:p>
            <a:endParaRPr lang="en-US" sz="1000" dirty="0"/>
          </a:p>
          <a:p>
            <a:r>
              <a:rPr lang="en-US" sz="2400" b="1" dirty="0"/>
              <a:t>Digital traceability</a:t>
            </a:r>
            <a:br>
              <a:rPr lang="en-US" sz="2400" dirty="0"/>
            </a:br>
            <a:r>
              <a:rPr lang="en-US" sz="2400" b="1" dirty="0"/>
              <a:t>Blockchain, QR codes</a:t>
            </a:r>
            <a:r>
              <a:rPr lang="en-US" sz="2400" dirty="0"/>
              <a:t> and </a:t>
            </a:r>
            <a:r>
              <a:rPr lang="en-US" sz="2400" b="1" dirty="0"/>
              <a:t>mapping tools </a:t>
            </a:r>
            <a:r>
              <a:rPr lang="en-US" sz="2400" dirty="0"/>
              <a:t>let SMEs track origin and product movement in real time. Platforms like </a:t>
            </a:r>
            <a:r>
              <a:rPr lang="en-US" sz="2400" b="1" dirty="0"/>
              <a:t>Google My Maps </a:t>
            </a:r>
            <a:r>
              <a:rPr lang="en-US" sz="2400" dirty="0"/>
              <a:t>and </a:t>
            </a:r>
            <a:r>
              <a:rPr lang="en-US" sz="2400" b="1" dirty="0"/>
              <a:t>QGIS</a:t>
            </a:r>
            <a:r>
              <a:rPr lang="en-US" sz="2400" dirty="0"/>
              <a:t> show routes and logistics needs.</a:t>
            </a:r>
          </a:p>
          <a:p>
            <a:endParaRPr lang="en-US" sz="1000" dirty="0"/>
          </a:p>
          <a:p>
            <a:r>
              <a:rPr lang="en-US" sz="2400" b="1" dirty="0"/>
              <a:t>Circular economy</a:t>
            </a:r>
            <a:br>
              <a:rPr lang="en-US" sz="2400" dirty="0"/>
            </a:br>
            <a:r>
              <a:rPr lang="en-US" sz="2400" dirty="0"/>
              <a:t>By products and surplus crops are turned into new products, for example fruit pulp into snacks or vegetable trimmings into sauces.</a:t>
            </a:r>
          </a:p>
          <a:p>
            <a:endParaRPr lang="en-US" sz="1000" dirty="0"/>
          </a:p>
          <a:p>
            <a:r>
              <a:rPr lang="en-US" sz="2400" b="1" dirty="0"/>
              <a:t>Zero-mile production</a:t>
            </a:r>
            <a:br>
              <a:rPr lang="en-US" sz="2400" dirty="0"/>
            </a:br>
            <a:r>
              <a:rPr lang="en-US" sz="2400" dirty="0"/>
              <a:t>Urban and rooftop farms, such as hydroponic </a:t>
            </a:r>
            <a:r>
              <a:rPr lang="en-US" sz="2400" dirty="0" err="1"/>
              <a:t>microfarms</a:t>
            </a:r>
            <a:r>
              <a:rPr lang="en-US" sz="2400" dirty="0"/>
              <a:t>, cut transport distance and     involve local communities.</a:t>
            </a:r>
          </a:p>
          <a:p>
            <a:endParaRPr lang="en-GB" dirty="0"/>
          </a:p>
        </p:txBody>
      </p:sp>
    </p:spTree>
    <p:extLst>
      <p:ext uri="{BB962C8B-B14F-4D97-AF65-F5344CB8AC3E}">
        <p14:creationId xmlns:p14="http://schemas.microsoft.com/office/powerpoint/2010/main" val="2183625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983E8-93C5-4B79-DAC4-B933821F393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C6D8B90-741C-DBE6-0835-30E642E97F32}"/>
              </a:ext>
            </a:extLst>
          </p:cNvPr>
          <p:cNvPicPr>
            <a:picLocks noChangeAspect="1"/>
          </p:cNvPicPr>
          <p:nvPr/>
        </p:nvPicPr>
        <p:blipFill>
          <a:blip r:embed="rId2"/>
          <a:stretch>
            <a:fillRect/>
          </a:stretch>
        </p:blipFill>
        <p:spPr>
          <a:xfrm>
            <a:off x="8488907" y="3523154"/>
            <a:ext cx="3703093" cy="3718085"/>
          </a:xfrm>
          <a:prstGeom prst="rect">
            <a:avLst/>
          </a:prstGeom>
        </p:spPr>
      </p:pic>
      <p:sp>
        <p:nvSpPr>
          <p:cNvPr id="8" name="TextBox 7">
            <a:extLst>
              <a:ext uri="{FF2B5EF4-FFF2-40B4-BE49-F238E27FC236}">
                <a16:creationId xmlns:a16="http://schemas.microsoft.com/office/drawing/2014/main" id="{BEB4F42A-68D9-6F47-C910-D168D786A4C5}"/>
              </a:ext>
            </a:extLst>
          </p:cNvPr>
          <p:cNvSpPr txBox="1"/>
          <p:nvPr/>
        </p:nvSpPr>
        <p:spPr>
          <a:xfrm>
            <a:off x="583157" y="448022"/>
            <a:ext cx="11025686" cy="5570756"/>
          </a:xfrm>
          <a:prstGeom prst="rect">
            <a:avLst/>
          </a:prstGeom>
          <a:noFill/>
        </p:spPr>
        <p:txBody>
          <a:bodyPr wrap="square" rtlCol="0">
            <a:spAutoFit/>
          </a:bodyPr>
          <a:lstStyle/>
          <a:p>
            <a:r>
              <a:rPr lang="en-US" sz="3200" b="1" dirty="0">
                <a:solidFill>
                  <a:srgbClr val="75B543"/>
                </a:solidFill>
              </a:rPr>
              <a:t>Climate and Policy Influences on Local Sourcing</a:t>
            </a:r>
          </a:p>
          <a:p>
            <a:endParaRPr lang="en-US" sz="900" dirty="0"/>
          </a:p>
          <a:p>
            <a:r>
              <a:rPr lang="en-US" sz="2200" b="1" dirty="0"/>
              <a:t>Climate pressure</a:t>
            </a:r>
            <a:br>
              <a:rPr lang="en-US" sz="2200" dirty="0"/>
            </a:br>
            <a:r>
              <a:rPr lang="en-US" sz="2200" dirty="0"/>
              <a:t>More drought, unstable rainfall and shifting seasons make crops less reliable. Producers must adapt through water efficient irrigation, climate resilient varieties and soil regeneration.</a:t>
            </a:r>
          </a:p>
          <a:p>
            <a:endParaRPr lang="en-US" sz="2200" dirty="0"/>
          </a:p>
          <a:p>
            <a:r>
              <a:rPr lang="en-US" sz="2200" b="1" dirty="0"/>
              <a:t>Policy direction</a:t>
            </a:r>
            <a:br>
              <a:rPr lang="en-US" sz="2200" dirty="0"/>
            </a:br>
            <a:r>
              <a:rPr lang="en-US" sz="2200" dirty="0"/>
              <a:t>EU strategies such as the </a:t>
            </a:r>
            <a:r>
              <a:rPr lang="en-US" sz="2200" b="1" dirty="0"/>
              <a:t>European Green Deal </a:t>
            </a:r>
            <a:r>
              <a:rPr lang="en-US" sz="2200" dirty="0"/>
              <a:t>and </a:t>
            </a:r>
            <a:r>
              <a:rPr lang="en-US" sz="2200" b="1" dirty="0"/>
              <a:t>Farm to Fork Strategy </a:t>
            </a:r>
            <a:r>
              <a:rPr lang="en-US" sz="2200" dirty="0"/>
              <a:t>promote shorter, low carbon supply chains and more sustainable production. Some national plans, such as </a:t>
            </a:r>
            <a:r>
              <a:rPr lang="en-US" sz="2200" b="1" dirty="0"/>
              <a:t>Denmark’s Plant Based Action Plan</a:t>
            </a:r>
            <a:r>
              <a:rPr lang="en-US" sz="2200" dirty="0"/>
              <a:t>, direct funding towards circular, plant-based systems.</a:t>
            </a:r>
          </a:p>
          <a:p>
            <a:endParaRPr lang="en-US" sz="2200" dirty="0"/>
          </a:p>
          <a:p>
            <a:r>
              <a:rPr lang="en-US" sz="2200" b="1" dirty="0"/>
              <a:t>Regulation</a:t>
            </a:r>
            <a:br>
              <a:rPr lang="en-US" sz="2200" dirty="0"/>
            </a:br>
            <a:r>
              <a:rPr lang="en-US" sz="2200" dirty="0"/>
              <a:t>New approval and labelling rules aim to increase clarity and safety</a:t>
            </a:r>
          </a:p>
          <a:p>
            <a:r>
              <a:rPr lang="en-US" sz="2200" dirty="0"/>
              <a:t>but also add complexity for small and medium sized enterprises. </a:t>
            </a:r>
          </a:p>
          <a:p>
            <a:r>
              <a:rPr lang="en-US" sz="2200" dirty="0"/>
              <a:t>Staying compliant is now part of competitiveness.</a:t>
            </a:r>
          </a:p>
          <a:p>
            <a:endParaRPr lang="en-US" sz="1600" dirty="0">
              <a:solidFill>
                <a:srgbClr val="518274"/>
              </a:solidFill>
            </a:endParaRPr>
          </a:p>
        </p:txBody>
      </p:sp>
    </p:spTree>
    <p:extLst>
      <p:ext uri="{BB962C8B-B14F-4D97-AF65-F5344CB8AC3E}">
        <p14:creationId xmlns:p14="http://schemas.microsoft.com/office/powerpoint/2010/main" val="10787198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682220-F46B-256E-9280-D6F33C433DF7}"/>
              </a:ext>
            </a:extLst>
          </p:cNvPr>
          <p:cNvSpPr>
            <a:spLocks noGrp="1"/>
          </p:cNvSpPr>
          <p:nvPr>
            <p:ph type="body" sz="quarter" idx="16"/>
          </p:nvPr>
        </p:nvSpPr>
        <p:spPr>
          <a:xfrm>
            <a:off x="798380" y="448782"/>
            <a:ext cx="10595237" cy="803654"/>
          </a:xfrm>
        </p:spPr>
        <p:txBody>
          <a:bodyPr/>
          <a:lstStyle/>
          <a:p>
            <a:r>
              <a:rPr lang="en-US" dirty="0">
                <a:solidFill>
                  <a:srgbClr val="518274"/>
                </a:solidFill>
              </a:rPr>
              <a:t>Read about Denmark's Plant-Based Action plan here </a:t>
            </a:r>
          </a:p>
          <a:p>
            <a:endParaRPr lang="en-US" sz="1800" dirty="0">
              <a:solidFill>
                <a:srgbClr val="518274"/>
              </a:solidFill>
            </a:endParaRPr>
          </a:p>
          <a:p>
            <a:endParaRPr lang="en-GB" dirty="0"/>
          </a:p>
        </p:txBody>
      </p:sp>
      <p:pic>
        <p:nvPicPr>
          <p:cNvPr id="5" name="Picture 4">
            <a:hlinkClick r:id="rId2"/>
            <a:extLst>
              <a:ext uri="{FF2B5EF4-FFF2-40B4-BE49-F238E27FC236}">
                <a16:creationId xmlns:a16="http://schemas.microsoft.com/office/drawing/2014/main" id="{CE5459F9-C776-40DA-52E3-AF35142285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3170" y="1263316"/>
            <a:ext cx="3032345" cy="4331368"/>
          </a:xfrm>
          <a:prstGeom prst="rect">
            <a:avLst/>
          </a:prstGeom>
        </p:spPr>
      </p:pic>
    </p:spTree>
    <p:extLst>
      <p:ext uri="{BB962C8B-B14F-4D97-AF65-F5344CB8AC3E}">
        <p14:creationId xmlns:p14="http://schemas.microsoft.com/office/powerpoint/2010/main" val="2328201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EAC060-D8BB-CD0E-E33D-F81EE65984B4}"/>
              </a:ext>
            </a:extLst>
          </p:cNvPr>
          <p:cNvSpPr txBox="1"/>
          <p:nvPr/>
        </p:nvSpPr>
        <p:spPr>
          <a:xfrm>
            <a:off x="716088" y="453248"/>
            <a:ext cx="10495129" cy="4524315"/>
          </a:xfrm>
          <a:prstGeom prst="rect">
            <a:avLst/>
          </a:prstGeom>
          <a:noFill/>
        </p:spPr>
        <p:txBody>
          <a:bodyPr wrap="square" rtlCol="0">
            <a:spAutoFit/>
          </a:bodyPr>
          <a:lstStyle/>
          <a:p>
            <a:r>
              <a:rPr lang="en-US" sz="2400" b="1" dirty="0"/>
              <a:t>Reflection and Assessment</a:t>
            </a:r>
          </a:p>
          <a:p>
            <a:r>
              <a:rPr lang="en-US" sz="2400" dirty="0"/>
              <a:t>Local and regional sourcing is more than a procurement strategy — it represents a cornerstone of sustainable and circular food systems. By identifying barriers, leveraging innovation, and adapting to climate and policy dynamics, SMEs can establish traceable, locally grounded supply networks that benefit both producers and consumers.</a:t>
            </a:r>
          </a:p>
          <a:p>
            <a:endParaRPr lang="en-US" sz="2400" b="1" dirty="0"/>
          </a:p>
          <a:p>
            <a:r>
              <a:rPr lang="en-US" sz="2400" b="1" dirty="0"/>
              <a:t>Assessment Activities:</a:t>
            </a:r>
          </a:p>
          <a:p>
            <a:pPr marL="285750" indent="-285750" fontAlgn="base">
              <a:buFont typeface="Arial" panose="020B0604020202020204" pitchFamily="34" charset="0"/>
              <a:buChar char="•"/>
            </a:pPr>
            <a:r>
              <a:rPr lang="en-US" sz="2400" dirty="0"/>
              <a:t>Brainstorm: How could you improve the accessibility of local ingredients in your community or region?</a:t>
            </a:r>
          </a:p>
          <a:p>
            <a:pPr marL="285750" indent="-285750" fontAlgn="base">
              <a:buFont typeface="Arial" panose="020B0604020202020204" pitchFamily="34" charset="0"/>
              <a:buChar char="•"/>
            </a:pPr>
            <a:r>
              <a:rPr lang="en-US" sz="2400" dirty="0"/>
              <a:t>Quiz: Test your understanding of emerging innovations in preservation, logistics, and zero-mile sourcing.</a:t>
            </a:r>
          </a:p>
        </p:txBody>
      </p:sp>
      <p:pic>
        <p:nvPicPr>
          <p:cNvPr id="6" name="Picture 5">
            <a:extLst>
              <a:ext uri="{FF2B5EF4-FFF2-40B4-BE49-F238E27FC236}">
                <a16:creationId xmlns:a16="http://schemas.microsoft.com/office/drawing/2014/main" id="{8326894F-18CD-F7CF-C31D-23BB84BB6B3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038440" y="4591455"/>
            <a:ext cx="1614542" cy="1479371"/>
          </a:xfrm>
          <a:prstGeom prst="rect">
            <a:avLst/>
          </a:prstGeom>
        </p:spPr>
      </p:pic>
    </p:spTree>
    <p:extLst>
      <p:ext uri="{BB962C8B-B14F-4D97-AF65-F5344CB8AC3E}">
        <p14:creationId xmlns:p14="http://schemas.microsoft.com/office/powerpoint/2010/main" val="2259861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8"/>
          </p:nvPr>
        </p:nvSpPr>
        <p:spPr>
          <a:xfrm>
            <a:off x="228600" y="220144"/>
            <a:ext cx="6536679" cy="6300986"/>
          </a:xfrm>
          <a:prstGeom prst="rect">
            <a:avLst/>
          </a:prstGeom>
        </p:spPr>
        <p:txBody>
          <a:bodyPr/>
          <a:lstStyle/>
          <a:p>
            <a:r>
              <a:rPr lang="en-US" sz="4000" b="1" dirty="0">
                <a:solidFill>
                  <a:srgbClr val="75B543"/>
                </a:solidFill>
              </a:rPr>
              <a:t>Key Learnings</a:t>
            </a:r>
          </a:p>
          <a:p>
            <a:pPr marL="342900" indent="-342900">
              <a:buFont typeface="Arial" panose="020B0604020202020204" pitchFamily="34" charset="0"/>
              <a:buChar char="•"/>
            </a:pPr>
            <a:r>
              <a:rPr lang="en-US" dirty="0">
                <a:solidFill>
                  <a:srgbClr val="518274"/>
                </a:solidFill>
              </a:rPr>
              <a:t>Builds more sustainable, transparent, resilient food systems.</a:t>
            </a:r>
          </a:p>
          <a:p>
            <a:pPr marL="342900" indent="-342900">
              <a:buFont typeface="Arial" panose="020B0604020202020204" pitchFamily="34" charset="0"/>
              <a:buChar char="•"/>
            </a:pPr>
            <a:r>
              <a:rPr lang="en-US" dirty="0">
                <a:solidFill>
                  <a:srgbClr val="518274"/>
                </a:solidFill>
              </a:rPr>
              <a:t>Shorter journeys strengthen links between producers, processors, and consumers.</a:t>
            </a:r>
          </a:p>
          <a:p>
            <a:pPr marL="342900" indent="-342900">
              <a:buFont typeface="Arial" panose="020B0604020202020204" pitchFamily="34" charset="0"/>
              <a:buChar char="•"/>
            </a:pPr>
            <a:r>
              <a:rPr lang="en-US" dirty="0">
                <a:solidFill>
                  <a:srgbClr val="518274"/>
                </a:solidFill>
              </a:rPr>
              <a:t>Mapping local networks shows how value chains work and where to improve.</a:t>
            </a:r>
          </a:p>
          <a:p>
            <a:pPr marL="342900" indent="-342900">
              <a:buFont typeface="Arial" panose="020B0604020202020204" pitchFamily="34" charset="0"/>
              <a:buChar char="•"/>
            </a:pPr>
            <a:r>
              <a:rPr lang="en-US" dirty="0">
                <a:solidFill>
                  <a:srgbClr val="518274"/>
                </a:solidFill>
              </a:rPr>
              <a:t>Collaboration across farmers, processors, and buyers balances sustainability with demand.</a:t>
            </a:r>
          </a:p>
          <a:p>
            <a:pPr marL="342900" indent="-342900">
              <a:buFont typeface="Arial" panose="020B0604020202020204" pitchFamily="34" charset="0"/>
              <a:buChar char="•"/>
            </a:pPr>
            <a:r>
              <a:rPr lang="en-US" dirty="0">
                <a:solidFill>
                  <a:srgbClr val="518274"/>
                </a:solidFill>
              </a:rPr>
              <a:t>Digital tools make chains visible and accountable.</a:t>
            </a:r>
          </a:p>
          <a:p>
            <a:pPr marL="342900" indent="-342900">
              <a:buFont typeface="Arial" panose="020B0604020202020204" pitchFamily="34" charset="0"/>
              <a:buChar char="•"/>
            </a:pPr>
            <a:r>
              <a:rPr lang="en-US" dirty="0">
                <a:solidFill>
                  <a:srgbClr val="518274"/>
                </a:solidFill>
              </a:rPr>
              <a:t>European cases show innovation and circular practices can meet policy goals.</a:t>
            </a:r>
          </a:p>
          <a:p>
            <a:pPr marL="342900" indent="-342900">
              <a:buFont typeface="Arial" panose="020B0604020202020204" pitchFamily="34" charset="0"/>
              <a:buChar char="•"/>
            </a:pPr>
            <a:r>
              <a:rPr lang="en-US" dirty="0">
                <a:solidFill>
                  <a:srgbClr val="518274"/>
                </a:solidFill>
              </a:rPr>
              <a:t>Drives local jobs, income, and community wellbeing not just environmental gains.</a:t>
            </a:r>
          </a:p>
        </p:txBody>
      </p:sp>
      <p:pic>
        <p:nvPicPr>
          <p:cNvPr id="14" name="Picture Placeholder 13">
            <a:extLst>
              <a:ext uri="{FF2B5EF4-FFF2-40B4-BE49-F238E27FC236}">
                <a16:creationId xmlns:a16="http://schemas.microsoft.com/office/drawing/2014/main" id="{2D1C781D-1861-1817-8F76-8AFEE472EB1B}"/>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7061200" y="1420553"/>
            <a:ext cx="5130800" cy="3913188"/>
          </a:xfrm>
        </p:spPr>
      </p:pic>
    </p:spTree>
    <p:extLst>
      <p:ext uri="{BB962C8B-B14F-4D97-AF65-F5344CB8AC3E}">
        <p14:creationId xmlns:p14="http://schemas.microsoft.com/office/powerpoint/2010/main" val="21557389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1AA8C-29D3-E3D1-B9BF-6754C055203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8EB3331-31DA-D831-7DE1-6DFAF18A1E96}"/>
              </a:ext>
            </a:extLst>
          </p:cNvPr>
          <p:cNvSpPr>
            <a:spLocks noGrp="1"/>
          </p:cNvSpPr>
          <p:nvPr>
            <p:ph type="body" sz="quarter" idx="16"/>
          </p:nvPr>
        </p:nvSpPr>
        <p:spPr/>
        <p:txBody>
          <a:bodyPr/>
          <a:lstStyle/>
          <a:p>
            <a:pPr algn="ctr"/>
            <a:r>
              <a:rPr lang="en-US" b="1" dirty="0"/>
              <a:t>Learning</a:t>
            </a:r>
          </a:p>
          <a:p>
            <a:pPr algn="ctr"/>
            <a:r>
              <a:rPr lang="en-US" b="1" dirty="0"/>
              <a:t>Summary</a:t>
            </a:r>
            <a:endParaRPr lang="en-GB" b="1" dirty="0"/>
          </a:p>
        </p:txBody>
      </p:sp>
      <p:sp>
        <p:nvSpPr>
          <p:cNvPr id="5" name="Text Placeholder 4">
            <a:extLst>
              <a:ext uri="{FF2B5EF4-FFF2-40B4-BE49-F238E27FC236}">
                <a16:creationId xmlns:a16="http://schemas.microsoft.com/office/drawing/2014/main" id="{2D9628DF-3C5A-3537-9ACE-148E59451DB4}"/>
              </a:ext>
            </a:extLst>
          </p:cNvPr>
          <p:cNvSpPr>
            <a:spLocks noGrp="1"/>
          </p:cNvSpPr>
          <p:nvPr>
            <p:ph type="body" sz="quarter" idx="17"/>
          </p:nvPr>
        </p:nvSpPr>
        <p:spPr/>
        <p:txBody>
          <a:bodyPr/>
          <a:lstStyle/>
          <a:p>
            <a:r>
              <a:rPr lang="en-US" dirty="0"/>
              <a:t>07</a:t>
            </a:r>
          </a:p>
        </p:txBody>
      </p:sp>
      <p:pic>
        <p:nvPicPr>
          <p:cNvPr id="8" name="Picture Placeholder 7">
            <a:extLst>
              <a:ext uri="{FF2B5EF4-FFF2-40B4-BE49-F238E27FC236}">
                <a16:creationId xmlns:a16="http://schemas.microsoft.com/office/drawing/2014/main" id="{33EAFEF0-831E-13C1-95A9-FF5D4A4BFCCC}"/>
              </a:ext>
            </a:extLst>
          </p:cNvPr>
          <p:cNvPicPr>
            <a:picLocks noGrp="1" noChangeAspect="1"/>
          </p:cNvPicPr>
          <p:nvPr>
            <p:ph type="pic" sz="quarter" idx="43"/>
          </p:nvPr>
        </p:nvPicPr>
        <p:blipFill>
          <a:blip r:embed="rId3"/>
          <a:srcRect/>
          <a:stretch/>
        </p:blipFill>
        <p:spPr>
          <a:xfrm flipH="1">
            <a:off x="-1" y="1611398"/>
            <a:ext cx="6986522" cy="4935706"/>
          </a:xfrm>
        </p:spPr>
      </p:pic>
    </p:spTree>
    <p:extLst>
      <p:ext uri="{BB962C8B-B14F-4D97-AF65-F5344CB8AC3E}">
        <p14:creationId xmlns:p14="http://schemas.microsoft.com/office/powerpoint/2010/main" val="3387780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Diagonal Corners Rounded 14">
            <a:extLst>
              <a:ext uri="{FF2B5EF4-FFF2-40B4-BE49-F238E27FC236}">
                <a16:creationId xmlns:a16="http://schemas.microsoft.com/office/drawing/2014/main" id="{9CCD1D82-0018-86CB-23C6-77D04E523566}"/>
              </a:ext>
            </a:extLst>
          </p:cNvPr>
          <p:cNvSpPr/>
          <p:nvPr/>
        </p:nvSpPr>
        <p:spPr>
          <a:xfrm rot="5400000">
            <a:off x="3264551" y="-2308058"/>
            <a:ext cx="5661792" cy="11449852"/>
          </a:xfrm>
          <a:prstGeom prst="round2DiagRect">
            <a:avLst/>
          </a:prstGeom>
          <a:solidFill>
            <a:srgbClr val="2C6756"/>
          </a:solidFill>
          <a:ln>
            <a:solidFill>
              <a:srgbClr val="5182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58399" y="758840"/>
            <a:ext cx="11339632" cy="5165710"/>
          </a:xfrm>
        </p:spPr>
        <p:txBody>
          <a:bodyPr/>
          <a:lstStyle/>
          <a:p>
            <a:pPr>
              <a:spcBef>
                <a:spcPts val="0"/>
              </a:spcBef>
            </a:pPr>
            <a:r>
              <a:rPr lang="en-US" sz="2200" dirty="0"/>
              <a:t>This module examined local and regional sourcing in plant-based food systems, highlighting how</a:t>
            </a:r>
          </a:p>
          <a:p>
            <a:pPr>
              <a:spcBef>
                <a:spcPts val="0"/>
              </a:spcBef>
            </a:pPr>
            <a:r>
              <a:rPr lang="en-US" sz="2200" dirty="0"/>
              <a:t>shorter supply chains can reduce environmental impact, strengthen local economies, and improve</a:t>
            </a:r>
          </a:p>
          <a:p>
            <a:pPr>
              <a:spcBef>
                <a:spcPts val="0"/>
              </a:spcBef>
            </a:pPr>
            <a:r>
              <a:rPr lang="en-US" sz="2200" dirty="0"/>
              <a:t>transparency and traceability.</a:t>
            </a:r>
          </a:p>
          <a:p>
            <a:pPr>
              <a:spcBef>
                <a:spcPts val="0"/>
              </a:spcBef>
            </a:pPr>
            <a:endParaRPr lang="en-US" sz="2200" dirty="0"/>
          </a:p>
          <a:p>
            <a:pPr>
              <a:spcBef>
                <a:spcPts val="0"/>
              </a:spcBef>
            </a:pPr>
            <a:r>
              <a:rPr lang="en-US" sz="2200" dirty="0"/>
              <a:t>Core content covered ingredient mapping with manual investigation and digital tools to locate</a:t>
            </a:r>
          </a:p>
          <a:p>
            <a:pPr>
              <a:spcBef>
                <a:spcPts val="0"/>
              </a:spcBef>
            </a:pPr>
            <a:r>
              <a:rPr lang="en-US" sz="2200" dirty="0"/>
              <a:t>producers, processors, logistics nodes, and routes. Selection criteria were defined across nutrition,</a:t>
            </a:r>
          </a:p>
          <a:p>
            <a:pPr>
              <a:spcBef>
                <a:spcPts val="0"/>
              </a:spcBef>
            </a:pPr>
            <a:r>
              <a:rPr lang="en-US" sz="2200" dirty="0"/>
              <a:t>functional performance, logistical feasibility, and sustainability, with guidance on seasonality,</a:t>
            </a:r>
          </a:p>
          <a:p>
            <a:pPr>
              <a:spcBef>
                <a:spcPts val="0"/>
              </a:spcBef>
            </a:pPr>
            <a:r>
              <a:rPr lang="en-US" sz="2200" dirty="0"/>
              <a:t>preservation, and storage.</a:t>
            </a:r>
          </a:p>
          <a:p>
            <a:pPr>
              <a:spcBef>
                <a:spcPts val="0"/>
              </a:spcBef>
            </a:pPr>
            <a:endParaRPr lang="en-US" sz="2200" dirty="0"/>
          </a:p>
          <a:p>
            <a:pPr>
              <a:spcBef>
                <a:spcPts val="0"/>
              </a:spcBef>
            </a:pPr>
            <a:r>
              <a:rPr lang="en-US" sz="2200" dirty="0"/>
              <a:t>European case studies from Denmark, Ireland, Spain, and Slovakia illustrated how local sourcing</a:t>
            </a:r>
          </a:p>
          <a:p>
            <a:pPr>
              <a:spcBef>
                <a:spcPts val="0"/>
              </a:spcBef>
            </a:pPr>
            <a:r>
              <a:rPr lang="en-US" sz="2200" dirty="0"/>
              <a:t>aligns with innovation and circular practices. Common barriers, including infrastructure gaps and</a:t>
            </a:r>
          </a:p>
          <a:p>
            <a:pPr>
              <a:spcBef>
                <a:spcPts val="0"/>
              </a:spcBef>
            </a:pPr>
            <a:r>
              <a:rPr lang="en-US" sz="2200" dirty="0"/>
              <a:t>seasonal variability, were paired with responses such as cooperative models, shared facilities, and</a:t>
            </a:r>
          </a:p>
          <a:p>
            <a:pPr>
              <a:spcBef>
                <a:spcPts val="0"/>
              </a:spcBef>
            </a:pPr>
            <a:r>
              <a:rPr lang="en-US" sz="2200" dirty="0"/>
              <a:t>appropriate technologies.</a:t>
            </a:r>
          </a:p>
          <a:p>
            <a:pPr>
              <a:spcBef>
                <a:spcPts val="0"/>
              </a:spcBef>
            </a:pPr>
            <a:endParaRPr lang="en-US" sz="2200" dirty="0"/>
          </a:p>
          <a:p>
            <a:pPr>
              <a:spcBef>
                <a:spcPts val="0"/>
              </a:spcBef>
            </a:pPr>
            <a:r>
              <a:rPr lang="en-US" sz="2200" dirty="0"/>
              <a:t>On completion, the module offers a foundation for designing traceable, sustainable, and          </a:t>
            </a:r>
          </a:p>
          <a:p>
            <a:pPr>
              <a:spcBef>
                <a:spcPts val="0"/>
              </a:spcBef>
            </a:pPr>
            <a:r>
              <a:rPr lang="en-US" sz="2200" dirty="0"/>
              <a:t>locally anchored supply systems consistent with European policy priorities and current market</a:t>
            </a:r>
          </a:p>
          <a:p>
            <a:pPr>
              <a:spcBef>
                <a:spcPts val="0"/>
              </a:spcBef>
            </a:pPr>
            <a:r>
              <a:rPr lang="en-US" sz="2200" dirty="0"/>
              <a:t>expectations.</a:t>
            </a:r>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11500" y="0"/>
            <a:ext cx="10595237" cy="803654"/>
          </a:xfrm>
        </p:spPr>
        <p:txBody>
          <a:bodyPr/>
          <a:lstStyle/>
          <a:p>
            <a:r>
              <a:rPr lang="en-US" sz="4000" dirty="0"/>
              <a:t>Module Summary </a:t>
            </a:r>
          </a:p>
          <a:p>
            <a:endParaRPr lang="en-US" dirty="0"/>
          </a:p>
        </p:txBody>
      </p:sp>
      <p:grpSp>
        <p:nvGrpSpPr>
          <p:cNvPr id="2" name="Group 1">
            <a:extLst>
              <a:ext uri="{FF2B5EF4-FFF2-40B4-BE49-F238E27FC236}">
                <a16:creationId xmlns:a16="http://schemas.microsoft.com/office/drawing/2014/main" id="{80DD40B7-C6C1-3F1F-E277-DB985E23B267}"/>
              </a:ext>
            </a:extLst>
          </p:cNvPr>
          <p:cNvGrpSpPr/>
          <p:nvPr/>
        </p:nvGrpSpPr>
        <p:grpSpPr>
          <a:xfrm>
            <a:off x="10129967"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32F9A656-6006-4D62-CA99-C011E3C91D43}"/>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DE14BB44-FDBD-D0AC-C32E-BADD2CF4E66A}"/>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1A894C5-F256-E74F-C8A9-385D41BC315E}"/>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4429AB73-415B-7BE8-3AA4-E77B9A68479D}"/>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617E9FD5-3C7C-7C6F-79F6-B4483BA9AF31}"/>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95D5C18-2939-B4E9-4D06-BCFC7C29F569}"/>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948B44-1E16-7CD8-6B07-E3A9A50FEBBB}"/>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75707FC-B19C-303C-0E6B-3D6EA3C6FD26}"/>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A7C6AF63-25BA-B9A7-2A7F-EB7888883D86}"/>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335CE50-AAF5-D223-1391-EE5AA3EE6985}"/>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1828547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FF9304-B245-F55D-CE22-D2519A70D017}"/>
              </a:ext>
            </a:extLst>
          </p:cNvPr>
          <p:cNvSpPr>
            <a:spLocks noGrp="1"/>
          </p:cNvSpPr>
          <p:nvPr>
            <p:ph type="body" sz="quarter" idx="13"/>
          </p:nvPr>
        </p:nvSpPr>
        <p:spPr>
          <a:xfrm>
            <a:off x="5951067" y="174238"/>
            <a:ext cx="6130644" cy="1445012"/>
          </a:xfrm>
        </p:spPr>
        <p:txBody>
          <a:bodyPr>
            <a:normAutofit/>
          </a:bodyPr>
          <a:lstStyle/>
          <a:p>
            <a:r>
              <a:rPr lang="en-GB" sz="4000" b="1" dirty="0">
                <a:solidFill>
                  <a:srgbClr val="75B543"/>
                </a:solidFill>
              </a:rPr>
              <a:t>Thanks for your Attention</a:t>
            </a:r>
          </a:p>
        </p:txBody>
      </p:sp>
      <p:sp>
        <p:nvSpPr>
          <p:cNvPr id="3" name="Text Placeholder 2">
            <a:extLst>
              <a:ext uri="{FF2B5EF4-FFF2-40B4-BE49-F238E27FC236}">
                <a16:creationId xmlns:a16="http://schemas.microsoft.com/office/drawing/2014/main" id="{397C4E28-4A39-BAF1-D1F3-1C14A447BA1F}"/>
              </a:ext>
            </a:extLst>
          </p:cNvPr>
          <p:cNvSpPr>
            <a:spLocks noGrp="1"/>
          </p:cNvSpPr>
          <p:nvPr>
            <p:ph type="body" sz="quarter" idx="43"/>
          </p:nvPr>
        </p:nvSpPr>
        <p:spPr>
          <a:xfrm>
            <a:off x="6666764" y="1509895"/>
            <a:ext cx="5055171" cy="2776117"/>
          </a:xfrm>
        </p:spPr>
        <p:txBody>
          <a:bodyPr>
            <a:normAutofit fontScale="25000" lnSpcReduction="20000"/>
          </a:bodyPr>
          <a:lstStyle/>
          <a:p>
            <a:r>
              <a:rPr lang="en-GB" sz="9600" dirty="0">
                <a:solidFill>
                  <a:srgbClr val="B2DF5C"/>
                </a:solidFill>
              </a:rPr>
              <a:t>Thank you for your engagement in this training module. </a:t>
            </a:r>
          </a:p>
          <a:p>
            <a:endParaRPr lang="en-GB" sz="9600" dirty="0">
              <a:solidFill>
                <a:srgbClr val="B2DF5C"/>
              </a:solidFill>
            </a:endParaRPr>
          </a:p>
          <a:p>
            <a:r>
              <a:rPr lang="en-GB" sz="9600" dirty="0">
                <a:solidFill>
                  <a:srgbClr val="B2DF5C"/>
                </a:solidFill>
              </a:rPr>
              <a:t>We encourage you to apply these technologies and knowledge in practice to foster a healthier and more sustainable future!</a:t>
            </a:r>
          </a:p>
          <a:p>
            <a:endParaRPr lang="en-GB" dirty="0"/>
          </a:p>
        </p:txBody>
      </p:sp>
      <p:pic>
        <p:nvPicPr>
          <p:cNvPr id="6" name="Picture Placeholder 5">
            <a:extLst>
              <a:ext uri="{FF2B5EF4-FFF2-40B4-BE49-F238E27FC236}">
                <a16:creationId xmlns:a16="http://schemas.microsoft.com/office/drawing/2014/main" id="{299DBBCA-27DE-734D-20C3-D6A72A9091F2}"/>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a:fillRect/>
          </a:stretch>
        </p:blipFill>
        <p:spPr>
          <a:xfrm>
            <a:off x="790725" y="993169"/>
            <a:ext cx="5212079" cy="5212079"/>
          </a:xfrm>
        </p:spPr>
      </p:pic>
      <p:pic>
        <p:nvPicPr>
          <p:cNvPr id="8" name="Picture 7">
            <a:extLst>
              <a:ext uri="{FF2B5EF4-FFF2-40B4-BE49-F238E27FC236}">
                <a16:creationId xmlns:a16="http://schemas.microsoft.com/office/drawing/2014/main" id="{5B75AC22-21EE-7553-6A2F-042C38EBB3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8837" y="4286012"/>
            <a:ext cx="4142874" cy="2460258"/>
          </a:xfrm>
          <a:prstGeom prst="rect">
            <a:avLst/>
          </a:prstGeom>
        </p:spPr>
      </p:pic>
    </p:spTree>
    <p:extLst>
      <p:ext uri="{BB962C8B-B14F-4D97-AF65-F5344CB8AC3E}">
        <p14:creationId xmlns:p14="http://schemas.microsoft.com/office/powerpoint/2010/main" val="3775826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422788" y="982931"/>
            <a:ext cx="11143880" cy="5103236"/>
          </a:xfrm>
          <a:prstGeom prst="rect">
            <a:avLst/>
          </a:prstGeom>
        </p:spPr>
        <p:txBody>
          <a:bodyPr>
            <a:normAutofit/>
          </a:bodyPr>
          <a:lstStyle/>
          <a:p>
            <a:pPr algn="just"/>
            <a:r>
              <a:rPr lang="en-US" dirty="0">
                <a:solidFill>
                  <a:schemeClr val="tx1"/>
                </a:solidFill>
              </a:rPr>
              <a:t>   This module enables learners to understand how </a:t>
            </a:r>
            <a:r>
              <a:rPr lang="en-US" b="1" dirty="0">
                <a:solidFill>
                  <a:schemeClr val="tx1"/>
                </a:solidFill>
              </a:rPr>
              <a:t>local and regional sourcing </a:t>
            </a:r>
            <a:r>
              <a:rPr lang="en-US" dirty="0">
                <a:solidFill>
                  <a:schemeClr val="tx1"/>
                </a:solidFill>
              </a:rPr>
              <a:t>supports sustainable plant-based food systems. Learners explore the link between </a:t>
            </a:r>
            <a:r>
              <a:rPr lang="en-US" b="1" dirty="0">
                <a:solidFill>
                  <a:schemeClr val="tx1"/>
                </a:solidFill>
              </a:rPr>
              <a:t>ingredients,</a:t>
            </a:r>
            <a:r>
              <a:rPr lang="en-US" dirty="0">
                <a:solidFill>
                  <a:schemeClr val="tx1"/>
                </a:solidFill>
              </a:rPr>
              <a:t> </a:t>
            </a:r>
            <a:r>
              <a:rPr lang="en-US" b="1" dirty="0">
                <a:solidFill>
                  <a:schemeClr val="tx1"/>
                </a:solidFill>
              </a:rPr>
              <a:t>place, </a:t>
            </a:r>
            <a:r>
              <a:rPr lang="en-US" dirty="0">
                <a:solidFill>
                  <a:schemeClr val="tx1"/>
                </a:solidFill>
              </a:rPr>
              <a:t>and </a:t>
            </a:r>
            <a:r>
              <a:rPr lang="en-US" b="1" dirty="0">
                <a:solidFill>
                  <a:schemeClr val="tx1"/>
                </a:solidFill>
              </a:rPr>
              <a:t>responsibility, </a:t>
            </a:r>
            <a:r>
              <a:rPr lang="en-US" dirty="0">
                <a:solidFill>
                  <a:schemeClr val="tx1"/>
                </a:solidFill>
              </a:rPr>
              <a:t>and consider how sourcing closer to origin can reduce </a:t>
            </a:r>
            <a:r>
              <a:rPr lang="en-US" b="1" dirty="0">
                <a:solidFill>
                  <a:schemeClr val="tx1"/>
                </a:solidFill>
              </a:rPr>
              <a:t>environmental impact</a:t>
            </a:r>
            <a:r>
              <a:rPr lang="en-US" dirty="0">
                <a:solidFill>
                  <a:schemeClr val="tx1"/>
                </a:solidFill>
              </a:rPr>
              <a:t>, support </a:t>
            </a:r>
            <a:r>
              <a:rPr lang="en-US" b="1" dirty="0">
                <a:solidFill>
                  <a:schemeClr val="tx1"/>
                </a:solidFill>
              </a:rPr>
              <a:t>local economies</a:t>
            </a:r>
            <a:r>
              <a:rPr lang="en-US" dirty="0">
                <a:solidFill>
                  <a:schemeClr val="tx1"/>
                </a:solidFill>
              </a:rPr>
              <a:t>, and </a:t>
            </a:r>
            <a:r>
              <a:rPr lang="en-US" b="1" dirty="0">
                <a:solidFill>
                  <a:schemeClr val="tx1"/>
                </a:solidFill>
              </a:rPr>
              <a:t>strengthen traceability</a:t>
            </a:r>
            <a:r>
              <a:rPr lang="en-US" dirty="0">
                <a:solidFill>
                  <a:schemeClr val="tx1"/>
                </a:solidFill>
              </a:rPr>
              <a:t>.</a:t>
            </a:r>
          </a:p>
          <a:p>
            <a:pPr algn="just"/>
            <a:endParaRPr lang="en-US" sz="700" dirty="0">
              <a:solidFill>
                <a:schemeClr val="tx1"/>
              </a:solidFill>
            </a:endParaRPr>
          </a:p>
          <a:p>
            <a:pPr algn="just"/>
            <a:r>
              <a:rPr lang="en-US" dirty="0">
                <a:solidFill>
                  <a:schemeClr val="tx1"/>
                </a:solidFill>
              </a:rPr>
              <a:t>   The module provides practical methods for </a:t>
            </a:r>
            <a:r>
              <a:rPr lang="en-US" b="1" dirty="0">
                <a:solidFill>
                  <a:schemeClr val="tx1"/>
                </a:solidFill>
              </a:rPr>
              <a:t>finding</a:t>
            </a:r>
            <a:r>
              <a:rPr lang="en-US" dirty="0">
                <a:solidFill>
                  <a:schemeClr val="tx1"/>
                </a:solidFill>
              </a:rPr>
              <a:t>, </a:t>
            </a:r>
            <a:r>
              <a:rPr lang="en-US" b="1" dirty="0">
                <a:solidFill>
                  <a:schemeClr val="tx1"/>
                </a:solidFill>
              </a:rPr>
              <a:t>mapping, </a:t>
            </a:r>
            <a:r>
              <a:rPr lang="en-US" dirty="0">
                <a:solidFill>
                  <a:schemeClr val="tx1"/>
                </a:solidFill>
              </a:rPr>
              <a:t>and </a:t>
            </a:r>
            <a:r>
              <a:rPr lang="en-US" b="1" dirty="0">
                <a:solidFill>
                  <a:schemeClr val="tx1"/>
                </a:solidFill>
              </a:rPr>
              <a:t>assessing</a:t>
            </a:r>
            <a:r>
              <a:rPr lang="en-US" dirty="0">
                <a:solidFill>
                  <a:schemeClr val="tx1"/>
                </a:solidFill>
              </a:rPr>
              <a:t> raw materials in a given region. Learners will learn how to </a:t>
            </a:r>
            <a:r>
              <a:rPr lang="en-US" b="1" dirty="0">
                <a:solidFill>
                  <a:schemeClr val="tx1"/>
                </a:solidFill>
              </a:rPr>
              <a:t>locate producers</a:t>
            </a:r>
            <a:r>
              <a:rPr lang="en-US" dirty="0">
                <a:solidFill>
                  <a:schemeClr val="tx1"/>
                </a:solidFill>
              </a:rPr>
              <a:t>, understand </a:t>
            </a:r>
            <a:r>
              <a:rPr lang="en-US" b="1" dirty="0">
                <a:solidFill>
                  <a:schemeClr val="tx1"/>
                </a:solidFill>
              </a:rPr>
              <a:t>supply routes</a:t>
            </a:r>
            <a:r>
              <a:rPr lang="en-US" dirty="0">
                <a:solidFill>
                  <a:schemeClr val="tx1"/>
                </a:solidFill>
              </a:rPr>
              <a:t>, </a:t>
            </a:r>
            <a:r>
              <a:rPr lang="en-US" b="1" dirty="0">
                <a:solidFill>
                  <a:schemeClr val="tx1"/>
                </a:solidFill>
              </a:rPr>
              <a:t>judge suitability </a:t>
            </a:r>
            <a:r>
              <a:rPr lang="en-US" dirty="0">
                <a:solidFill>
                  <a:schemeClr val="tx1"/>
                </a:solidFill>
              </a:rPr>
              <a:t>for plant-based products, and recognise common barriers such as </a:t>
            </a:r>
            <a:r>
              <a:rPr lang="en-US" b="1" dirty="0">
                <a:solidFill>
                  <a:schemeClr val="tx1"/>
                </a:solidFill>
              </a:rPr>
              <a:t>seasonality</a:t>
            </a:r>
            <a:r>
              <a:rPr lang="en-US" dirty="0">
                <a:solidFill>
                  <a:schemeClr val="tx1"/>
                </a:solidFill>
              </a:rPr>
              <a:t>, </a:t>
            </a:r>
            <a:r>
              <a:rPr lang="en-US" b="1" dirty="0">
                <a:solidFill>
                  <a:schemeClr val="tx1"/>
                </a:solidFill>
              </a:rPr>
              <a:t>cost,</a:t>
            </a:r>
            <a:r>
              <a:rPr lang="en-US" dirty="0">
                <a:solidFill>
                  <a:schemeClr val="tx1"/>
                </a:solidFill>
              </a:rPr>
              <a:t> and </a:t>
            </a:r>
            <a:r>
              <a:rPr lang="en-US" b="1" dirty="0">
                <a:solidFill>
                  <a:schemeClr val="tx1"/>
                </a:solidFill>
              </a:rPr>
              <a:t>limited processing capacity, </a:t>
            </a:r>
            <a:r>
              <a:rPr lang="en-US" dirty="0">
                <a:solidFill>
                  <a:schemeClr val="tx1"/>
                </a:solidFill>
              </a:rPr>
              <a:t>as well as opportunities in </a:t>
            </a:r>
            <a:r>
              <a:rPr lang="en-US" b="1" dirty="0">
                <a:solidFill>
                  <a:schemeClr val="tx1"/>
                </a:solidFill>
              </a:rPr>
              <a:t>logistics, preservation,</a:t>
            </a:r>
            <a:r>
              <a:rPr lang="en-US" dirty="0">
                <a:solidFill>
                  <a:schemeClr val="tx1"/>
                </a:solidFill>
              </a:rPr>
              <a:t> and </a:t>
            </a:r>
            <a:r>
              <a:rPr lang="en-US" b="1" dirty="0">
                <a:solidFill>
                  <a:schemeClr val="tx1"/>
                </a:solidFill>
              </a:rPr>
              <a:t>collaboration.</a:t>
            </a:r>
          </a:p>
          <a:p>
            <a:pPr algn="just"/>
            <a:endParaRPr lang="en-US" sz="500" dirty="0">
              <a:solidFill>
                <a:schemeClr val="tx1"/>
              </a:solidFill>
            </a:endParaRPr>
          </a:p>
          <a:p>
            <a:pPr algn="just"/>
            <a:r>
              <a:rPr lang="en-US" dirty="0">
                <a:solidFill>
                  <a:schemeClr val="tx1"/>
                </a:solidFill>
              </a:rPr>
              <a:t>   We combine </a:t>
            </a:r>
            <a:r>
              <a:rPr lang="en-US" b="1" dirty="0">
                <a:solidFill>
                  <a:schemeClr val="tx1"/>
                </a:solidFill>
              </a:rPr>
              <a:t>theory, case studies, digital tools, </a:t>
            </a:r>
            <a:r>
              <a:rPr lang="en-US" dirty="0">
                <a:solidFill>
                  <a:schemeClr val="tx1"/>
                </a:solidFill>
              </a:rPr>
              <a:t>and </a:t>
            </a:r>
            <a:r>
              <a:rPr lang="en-US" b="1" dirty="0">
                <a:solidFill>
                  <a:schemeClr val="tx1"/>
                </a:solidFill>
              </a:rPr>
              <a:t>applied tasks</a:t>
            </a:r>
            <a:r>
              <a:rPr lang="en-US" dirty="0">
                <a:solidFill>
                  <a:schemeClr val="tx1"/>
                </a:solidFill>
              </a:rPr>
              <a:t>. By the end, learners will be able to prepare an evidence based regional sourcing plan and propose how locally available ingredients could be used in future plant-based products.</a:t>
            </a: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615500" y="370006"/>
            <a:ext cx="10595237" cy="803654"/>
          </a:xfrm>
          <a:prstGeom prst="rect">
            <a:avLst/>
          </a:prstGeom>
        </p:spPr>
        <p:txBody>
          <a:bodyPr/>
          <a:lstStyle/>
          <a:p>
            <a:r>
              <a:rPr lang="en-US" dirty="0"/>
              <a:t>Purpose</a:t>
            </a:r>
          </a:p>
          <a:p>
            <a:r>
              <a:rPr lang="en-US" dirty="0"/>
              <a:t>	  </a:t>
            </a:r>
          </a:p>
        </p:txBody>
      </p:sp>
    </p:spTree>
    <p:extLst>
      <p:ext uri="{BB962C8B-B14F-4D97-AF65-F5344CB8AC3E}">
        <p14:creationId xmlns:p14="http://schemas.microsoft.com/office/powerpoint/2010/main" val="3933563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3867" y="1708688"/>
            <a:ext cx="10479218" cy="3440624"/>
          </a:xfrm>
        </p:spPr>
        <p:txBody>
          <a:bodyPr/>
          <a:lstStyle/>
          <a:p>
            <a:r>
              <a:rPr lang="en-GB" dirty="0"/>
              <a:t>By the end of the module, learners will be able to:</a:t>
            </a:r>
          </a:p>
          <a:p>
            <a:endParaRPr lang="en-GB" dirty="0"/>
          </a:p>
          <a:p>
            <a:pPr marL="342900" lvl="0" indent="-342900">
              <a:buFont typeface="Wingdings" panose="05000000000000000000" pitchFamily="2" charset="2"/>
              <a:buChar char="Ø"/>
            </a:pPr>
            <a:r>
              <a:rPr lang="en-US" dirty="0"/>
              <a:t>Understand the importance of local and regional raw material sourcing in plant-based food systems</a:t>
            </a:r>
          </a:p>
          <a:p>
            <a:pPr marL="342900" lvl="0" indent="-342900">
              <a:buFont typeface="Wingdings" panose="05000000000000000000" pitchFamily="2" charset="2"/>
              <a:buChar char="Ø"/>
            </a:pPr>
            <a:r>
              <a:rPr lang="en-US" dirty="0"/>
              <a:t>Identify methods for mapping available raw materials within a given territory</a:t>
            </a:r>
          </a:p>
          <a:p>
            <a:pPr marL="342900" lvl="0" indent="-342900">
              <a:buFont typeface="Wingdings" panose="05000000000000000000" pitchFamily="2" charset="2"/>
              <a:buChar char="Ø"/>
            </a:pPr>
            <a:r>
              <a:rPr lang="en-US" dirty="0"/>
              <a:t>Evaluate the environmental, economic, and social benefits of sourcing locally</a:t>
            </a:r>
          </a:p>
          <a:p>
            <a:pPr marL="342900" lvl="0" indent="-342900">
              <a:buFont typeface="Wingdings" panose="05000000000000000000" pitchFamily="2" charset="2"/>
              <a:buChar char="Ø"/>
            </a:pPr>
            <a:r>
              <a:rPr lang="en-US" dirty="0"/>
              <a:t>Recognize barriers and opportunities in regional supply chains</a:t>
            </a:r>
          </a:p>
          <a:p>
            <a:pPr marL="342900" lvl="0" indent="-342900">
              <a:buFont typeface="Wingdings" panose="05000000000000000000" pitchFamily="2" charset="2"/>
              <a:buChar char="Ø"/>
            </a:pPr>
            <a:r>
              <a:rPr lang="en-US" dirty="0"/>
              <a:t>Apply sourcing strategies to develop sustainable, regionally appropriate plant-based products.</a:t>
            </a:r>
            <a:endParaRPr lang="en-GB" b="1" dirty="0"/>
          </a:p>
          <a:p>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43867" y="443960"/>
            <a:ext cx="10595237" cy="803654"/>
          </a:xfrm>
        </p:spPr>
        <p:txBody>
          <a:bodyPr/>
          <a:lstStyle/>
          <a:p>
            <a:r>
              <a:rPr lang="en-US" dirty="0"/>
              <a:t>Objectives</a:t>
            </a:r>
          </a:p>
          <a:p>
            <a:endParaRPr lang="en-US" dirty="0"/>
          </a:p>
        </p:txBody>
      </p:sp>
      <p:grpSp>
        <p:nvGrpSpPr>
          <p:cNvPr id="2" name="Group 1">
            <a:extLst>
              <a:ext uri="{FF2B5EF4-FFF2-40B4-BE49-F238E27FC236}">
                <a16:creationId xmlns:a16="http://schemas.microsoft.com/office/drawing/2014/main" id="{09D32B2B-84EC-3E49-9DF1-57DCB011ACE5}"/>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343696B3-E1A8-CF69-05C0-1EC4CFBA89D1}"/>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77F811C5-B259-B255-5965-AA828889631C}"/>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0F434F2-95F3-0B3B-ABAB-DDFD75011317}"/>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86232228-6F8F-280B-1A7B-47573231CF5E}"/>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6DD3965B-C9C8-8F1B-F6B7-5034D82B480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3A734D1-72DD-6514-0B20-B6F6F40F672D}"/>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970574B-1679-59A9-FC17-29AB44B881D2}"/>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66CAFD-3799-E5A3-46AF-823CC33D39A1}"/>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6AD3C8C4-6541-EF1C-F718-6D361440DA6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93ED998-AC3A-2369-464D-4CE5AF8C3C03}"/>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978871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pPr algn="ctr"/>
            <a:r>
              <a:rPr lang="en-GB" b="1" dirty="0"/>
              <a:t>Introduction to Local/ Regional Sourcing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7321888" y="1028198"/>
            <a:ext cx="2066906" cy="583200"/>
          </a:xfrm>
        </p:spPr>
        <p:txBody>
          <a:bodyPr/>
          <a:lstStyle/>
          <a:p>
            <a:r>
              <a:rPr lang="en-US" dirty="0"/>
              <a:t>02</a:t>
            </a:r>
          </a:p>
        </p:txBody>
      </p:sp>
      <p:pic>
        <p:nvPicPr>
          <p:cNvPr id="8" name="Picture Placeholder 7">
            <a:extLst>
              <a:ext uri="{FF2B5EF4-FFF2-40B4-BE49-F238E27FC236}">
                <a16:creationId xmlns:a16="http://schemas.microsoft.com/office/drawing/2014/main" id="{4D2992B8-171E-2EE5-D46B-A836D8B4EA6A}"/>
              </a:ext>
            </a:extLst>
          </p:cNvPr>
          <p:cNvPicPr>
            <a:picLocks noGrp="1" noChangeAspect="1"/>
          </p:cNvPicPr>
          <p:nvPr>
            <p:ph type="pic" sz="quarter" idx="43"/>
          </p:nvPr>
        </p:nvPicPr>
        <p:blipFill>
          <a:blip r:embed="rId3" cstate="screen">
            <a:extLst>
              <a:ext uri="{28A0092B-C50C-407E-A947-70E740481C1C}">
                <a14:useLocalDpi xmlns:a14="http://schemas.microsoft.com/office/drawing/2010/main"/>
              </a:ext>
            </a:extLst>
          </a:blip>
          <a:srcRect/>
          <a:stretch>
            <a:fillRect/>
          </a:stretch>
        </p:blipFill>
        <p:spPr>
          <a:xfrm flipH="1">
            <a:off x="-1" y="1374475"/>
            <a:ext cx="7321888" cy="5172629"/>
          </a:xfrm>
        </p:spPr>
      </p:pic>
    </p:spTree>
    <p:extLst>
      <p:ext uri="{BB962C8B-B14F-4D97-AF65-F5344CB8AC3E}">
        <p14:creationId xmlns:p14="http://schemas.microsoft.com/office/powerpoint/2010/main" val="315668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163074" y="1511727"/>
            <a:ext cx="7854770" cy="4427060"/>
          </a:xfrm>
        </p:spPr>
        <p:txBody>
          <a:bodyPr/>
          <a:lstStyle/>
          <a:p>
            <a:r>
              <a:rPr lang="en-GB" dirty="0"/>
              <a:t>  </a:t>
            </a:r>
            <a:endParaRPr lang="en-US" sz="3200" b="1" dirty="0"/>
          </a:p>
          <a:p>
            <a:pPr algn="just"/>
            <a:r>
              <a:rPr lang="en-US" dirty="0">
                <a:solidFill>
                  <a:schemeClr val="tx1"/>
                </a:solidFill>
              </a:rPr>
              <a:t>   </a:t>
            </a:r>
            <a:r>
              <a:rPr lang="en-US" b="1" dirty="0">
                <a:solidFill>
                  <a:schemeClr val="tx1"/>
                </a:solidFill>
              </a:rPr>
              <a:t>Local sourcing </a:t>
            </a:r>
            <a:r>
              <a:rPr lang="en-US" dirty="0">
                <a:solidFill>
                  <a:schemeClr val="tx1"/>
                </a:solidFill>
              </a:rPr>
              <a:t>means using ingredients that come from nearby, usually within the same town, county, or local area. In many EU countries, this typically means the food travels less than </a:t>
            </a:r>
            <a:r>
              <a:rPr lang="en-US" b="1" dirty="0">
                <a:solidFill>
                  <a:schemeClr val="tx1"/>
                </a:solidFill>
              </a:rPr>
              <a:t>100 to 150 </a:t>
            </a:r>
            <a:r>
              <a:rPr lang="en-US" b="1" dirty="0" err="1">
                <a:solidFill>
                  <a:schemeClr val="tx1"/>
                </a:solidFill>
              </a:rPr>
              <a:t>kilometres</a:t>
            </a:r>
            <a:r>
              <a:rPr lang="en-US" b="1" dirty="0">
                <a:solidFill>
                  <a:schemeClr val="tx1"/>
                </a:solidFill>
              </a:rPr>
              <a:t> </a:t>
            </a:r>
            <a:r>
              <a:rPr lang="en-US" dirty="0">
                <a:solidFill>
                  <a:schemeClr val="tx1"/>
                </a:solidFill>
              </a:rPr>
              <a:t>from source to production.</a:t>
            </a:r>
          </a:p>
          <a:p>
            <a:pPr algn="just"/>
            <a:endParaRPr lang="en-US" dirty="0">
              <a:solidFill>
                <a:schemeClr val="tx1"/>
              </a:solidFill>
            </a:endParaRPr>
          </a:p>
          <a:p>
            <a:pPr algn="just"/>
            <a:r>
              <a:rPr lang="en-US" dirty="0">
                <a:solidFill>
                  <a:schemeClr val="tx1"/>
                </a:solidFill>
              </a:rPr>
              <a:t>   </a:t>
            </a:r>
            <a:r>
              <a:rPr lang="en-US" b="1" dirty="0">
                <a:solidFill>
                  <a:schemeClr val="tx1"/>
                </a:solidFill>
              </a:rPr>
              <a:t>Regional sourcing </a:t>
            </a:r>
            <a:r>
              <a:rPr lang="en-US" dirty="0">
                <a:solidFill>
                  <a:schemeClr val="tx1"/>
                </a:solidFill>
              </a:rPr>
              <a:t>means obtaining ingredients from a broader surrounding area, such as another part of the same country or from a nearby EU country. It still </a:t>
            </a:r>
            <a:r>
              <a:rPr lang="en-US" b="1" dirty="0" err="1">
                <a:solidFill>
                  <a:schemeClr val="tx1"/>
                </a:solidFill>
              </a:rPr>
              <a:t>prioritises</a:t>
            </a:r>
            <a:r>
              <a:rPr lang="en-US" dirty="0">
                <a:solidFill>
                  <a:schemeClr val="tx1"/>
                </a:solidFill>
              </a:rPr>
              <a:t> </a:t>
            </a:r>
            <a:r>
              <a:rPr lang="en-US" b="1" dirty="0">
                <a:solidFill>
                  <a:schemeClr val="tx1"/>
                </a:solidFill>
              </a:rPr>
              <a:t>shorter supply chains </a:t>
            </a:r>
            <a:r>
              <a:rPr lang="en-US" dirty="0">
                <a:solidFill>
                  <a:schemeClr val="tx1"/>
                </a:solidFill>
              </a:rPr>
              <a:t>and supports more sustainable sourcing.</a:t>
            </a:r>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402534" y="732553"/>
            <a:ext cx="7101321" cy="992652"/>
          </a:xfrm>
        </p:spPr>
        <p:txBody>
          <a:bodyPr/>
          <a:lstStyle/>
          <a:p>
            <a:r>
              <a:rPr lang="en-US" dirty="0">
                <a:solidFill>
                  <a:schemeClr val="accent2"/>
                </a:solidFill>
              </a:rPr>
              <a:t>What Do We Mean by Local and Regional?</a:t>
            </a:r>
          </a:p>
        </p:txBody>
      </p:sp>
      <p:pic>
        <p:nvPicPr>
          <p:cNvPr id="8" name="Picture Placeholder 7">
            <a:extLst>
              <a:ext uri="{FF2B5EF4-FFF2-40B4-BE49-F238E27FC236}">
                <a16:creationId xmlns:a16="http://schemas.microsoft.com/office/drawing/2014/main" id="{45D8F404-3169-7B8D-331D-C7F9C31C9F1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09141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E78A9-1375-2722-9123-033D0A2B4460}"/>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A7CFC28-5243-925C-8130-EB9270D48205}"/>
              </a:ext>
            </a:extLst>
          </p:cNvPr>
          <p:cNvPicPr>
            <a:picLocks noChangeAspect="1"/>
          </p:cNvPicPr>
          <p:nvPr/>
        </p:nvPicPr>
        <p:blipFill>
          <a:blip r:embed="rId2"/>
          <a:stretch>
            <a:fillRect/>
          </a:stretch>
        </p:blipFill>
        <p:spPr>
          <a:xfrm>
            <a:off x="-3339062" y="-171450"/>
            <a:ext cx="8311112" cy="7277100"/>
          </a:xfrm>
          <a:prstGeom prst="ellipse">
            <a:avLst/>
          </a:prstGeom>
        </p:spPr>
      </p:pic>
      <p:sp>
        <p:nvSpPr>
          <p:cNvPr id="17" name="TextBox 16">
            <a:extLst>
              <a:ext uri="{FF2B5EF4-FFF2-40B4-BE49-F238E27FC236}">
                <a16:creationId xmlns:a16="http://schemas.microsoft.com/office/drawing/2014/main" id="{8D6FF451-4948-F951-3AF1-B7A9F2B18593}"/>
              </a:ext>
            </a:extLst>
          </p:cNvPr>
          <p:cNvSpPr txBox="1"/>
          <p:nvPr/>
        </p:nvSpPr>
        <p:spPr>
          <a:xfrm>
            <a:off x="5124450" y="89624"/>
            <a:ext cx="7067550" cy="6678751"/>
          </a:xfrm>
          <a:prstGeom prst="rect">
            <a:avLst/>
          </a:prstGeom>
          <a:noFill/>
        </p:spPr>
        <p:txBody>
          <a:bodyPr wrap="square" rtlCol="0">
            <a:spAutoFit/>
          </a:bodyPr>
          <a:lstStyle/>
          <a:p>
            <a:pPr algn="ctr"/>
            <a:r>
              <a:rPr lang="en-GB" sz="3600" b="1" dirty="0">
                <a:solidFill>
                  <a:srgbClr val="00CC99"/>
                </a:solidFill>
                <a:latin typeface="Calibri" panose="020F0502020204030204" pitchFamily="34" charset="0"/>
                <a:ea typeface="Calibri" panose="020F0502020204030204" pitchFamily="34" charset="0"/>
                <a:cs typeface="Calibri" panose="020F0502020204030204" pitchFamily="34" charset="0"/>
              </a:rPr>
              <a:t>Proximity Matters in Supply Chains</a:t>
            </a:r>
            <a:endParaRPr lang="en-GB" sz="2400" b="1" dirty="0">
              <a:solidFill>
                <a:srgbClr val="2C6756"/>
              </a:solidFill>
              <a:latin typeface="Calibri" panose="020F0502020204030204" pitchFamily="34" charset="0"/>
              <a:ea typeface="Calibri" panose="020F0502020204030204" pitchFamily="34" charset="0"/>
              <a:cs typeface="Calibri" panose="020F0502020204030204" pitchFamily="34" charset="0"/>
            </a:endParaRPr>
          </a:p>
          <a:p>
            <a:pPr algn="ctr"/>
            <a:endParaRPr lang="en-GB" sz="2200" b="1" dirty="0">
              <a:solidFill>
                <a:srgbClr val="2C6756"/>
              </a:solidFill>
              <a:latin typeface="Calibri" panose="020F0502020204030204" pitchFamily="34" charset="0"/>
              <a:ea typeface="Calibri" panose="020F0502020204030204" pitchFamily="34" charset="0"/>
              <a:cs typeface="Calibri" panose="020F0502020204030204" pitchFamily="34" charset="0"/>
            </a:endParaRPr>
          </a:p>
          <a:p>
            <a:r>
              <a:rPr lang="en-US" sz="2200" dirty="0"/>
              <a:t>Sourcing raw materials close to where they are processed supports more sustainable plant-based food systems. Shorter distances mean </a:t>
            </a:r>
            <a:r>
              <a:rPr lang="en-US" sz="2200" b="1" dirty="0"/>
              <a:t>lower fuel use </a:t>
            </a:r>
            <a:r>
              <a:rPr lang="en-US" sz="2200" dirty="0"/>
              <a:t>and </a:t>
            </a:r>
            <a:r>
              <a:rPr lang="en-US" sz="2200" b="1" dirty="0"/>
              <a:t>lower transport emissions</a:t>
            </a:r>
            <a:r>
              <a:rPr lang="en-US" sz="2200" dirty="0"/>
              <a:t>, which </a:t>
            </a:r>
            <a:r>
              <a:rPr lang="en-US" sz="2200" b="1" dirty="0"/>
              <a:t>supports the EU Green Deal and Farm to Fork Strategy </a:t>
            </a:r>
            <a:r>
              <a:rPr lang="en-US" sz="2200" dirty="0"/>
              <a:t>aims for low carbon, resource efficient supply chains.</a:t>
            </a:r>
          </a:p>
          <a:p>
            <a:endParaRPr lang="en-US" sz="2200" dirty="0"/>
          </a:p>
          <a:p>
            <a:r>
              <a:rPr lang="en-US" sz="2200" dirty="0"/>
              <a:t>Proximity also keeps more </a:t>
            </a:r>
            <a:r>
              <a:rPr lang="en-US" sz="2200" b="1" dirty="0"/>
              <a:t>economic value </a:t>
            </a:r>
            <a:r>
              <a:rPr lang="en-US" sz="2200" dirty="0"/>
              <a:t>in the region. It can </a:t>
            </a:r>
            <a:r>
              <a:rPr lang="en-US" sz="2200" b="1" dirty="0"/>
              <a:t>support local jobs</a:t>
            </a:r>
            <a:r>
              <a:rPr lang="en-US" sz="2200" dirty="0"/>
              <a:t>, </a:t>
            </a:r>
            <a:r>
              <a:rPr lang="en-US" sz="2200" b="1" dirty="0"/>
              <a:t>strengthen small producers</a:t>
            </a:r>
            <a:r>
              <a:rPr lang="en-US" sz="2200" dirty="0"/>
              <a:t>, and contribute to balanced regional development. This reflects EU priorities for a more resilient agri-food sector.</a:t>
            </a:r>
          </a:p>
          <a:p>
            <a:endParaRPr lang="en-US" sz="2200" dirty="0"/>
          </a:p>
          <a:p>
            <a:r>
              <a:rPr lang="en-US" sz="2200" dirty="0"/>
              <a:t>Shorter supply chains are also </a:t>
            </a:r>
            <a:r>
              <a:rPr lang="en-US" sz="2200" b="1" dirty="0"/>
              <a:t>easier to monitor</a:t>
            </a:r>
            <a:r>
              <a:rPr lang="en-US" sz="2200" dirty="0"/>
              <a:t>. With fewer intermediaries, it is easier to </a:t>
            </a:r>
            <a:r>
              <a:rPr lang="en-US" sz="2200" b="1" dirty="0"/>
              <a:t>track origin, check compliance</a:t>
            </a:r>
            <a:r>
              <a:rPr lang="en-US" sz="2200" dirty="0"/>
              <a:t> with food safety standards, and give </a:t>
            </a:r>
            <a:r>
              <a:rPr lang="en-US" sz="2200" b="1" dirty="0"/>
              <a:t>reliable</a:t>
            </a:r>
            <a:r>
              <a:rPr lang="en-US" sz="2200" dirty="0"/>
              <a:t> information to consumers. This helps </a:t>
            </a:r>
            <a:r>
              <a:rPr lang="en-US" sz="2200" b="1" dirty="0"/>
              <a:t>build trust </a:t>
            </a:r>
            <a:r>
              <a:rPr lang="en-US" sz="2200" dirty="0"/>
              <a:t>in plant-based products.</a:t>
            </a:r>
          </a:p>
          <a:p>
            <a:endParaRPr lang="en-GB" dirty="0"/>
          </a:p>
        </p:txBody>
      </p:sp>
    </p:spTree>
    <p:extLst>
      <p:ext uri="{BB962C8B-B14F-4D97-AF65-F5344CB8AC3E}">
        <p14:creationId xmlns:p14="http://schemas.microsoft.com/office/powerpoint/2010/main" val="222457859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08EBA720017041A462E1887BBF0A7B" ma:contentTypeVersion="12" ma:contentTypeDescription="Create a new document." ma:contentTypeScope="" ma:versionID="3daa635df37c59414bb289ee8d6b55b3">
  <xsd:schema xmlns:xsd="http://www.w3.org/2001/XMLSchema" xmlns:xs="http://www.w3.org/2001/XMLSchema" xmlns:p="http://schemas.microsoft.com/office/2006/metadata/properties" xmlns:ns2="bdd7cb0e-4db2-4ead-b4f2-18c0fbf43376" xmlns:ns3="29269d83-2cf4-4865-81b2-23f25ecdd0cc" targetNamespace="http://schemas.microsoft.com/office/2006/metadata/properties" ma:root="true" ma:fieldsID="16f8d1d372f853053389406e0781c042" ns2:_="" ns3:_="">
    <xsd:import namespace="bdd7cb0e-4db2-4ead-b4f2-18c0fbf43376"/>
    <xsd:import namespace="29269d83-2cf4-4865-81b2-23f25ecdd0c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d7cb0e-4db2-4ead-b4f2-18c0fbf43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9269d83-2cf4-4865-81b2-23f25ecdd0c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4600956-03dd-4879-8eee-39a3a2577d11}" ma:internalName="TaxCatchAll" ma:showField="CatchAllData" ma:web="29269d83-2cf4-4865-81b2-23f25ecdd0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dd7cb0e-4db2-4ead-b4f2-18c0fbf43376">
      <Terms xmlns="http://schemas.microsoft.com/office/infopath/2007/PartnerControls"/>
    </lcf76f155ced4ddcb4097134ff3c332f>
    <TaxCatchAll xmlns="29269d83-2cf4-4865-81b2-23f25ecdd0c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BEDF8E-2958-48E2-8EFD-2A5928D5AC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d7cb0e-4db2-4ead-b4f2-18c0fbf43376"/>
    <ds:schemaRef ds:uri="29269d83-2cf4-4865-81b2-23f25ecdd0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5E0CF4-7F21-4E16-B0CF-9C38595B1B66}">
  <ds:schemaRefs>
    <ds:schemaRef ds:uri="http://schemas.microsoft.com/office/2006/documentManagement/types"/>
    <ds:schemaRef ds:uri="http://purl.org/dc/dcmitype/"/>
    <ds:schemaRef ds:uri="http://purl.org/dc/elements/1.1/"/>
    <ds:schemaRef ds:uri="http://schemas.openxmlformats.org/package/2006/metadata/core-properties"/>
    <ds:schemaRef ds:uri="http://www.w3.org/XML/1998/namespace"/>
    <ds:schemaRef ds:uri="http://schemas.microsoft.com/office/infopath/2007/PartnerControls"/>
    <ds:schemaRef ds:uri="bdd7cb0e-4db2-4ead-b4f2-18c0fbf43376"/>
    <ds:schemaRef ds:uri="http://purl.org/dc/terms/"/>
    <ds:schemaRef ds:uri="http://schemas.microsoft.com/office/2006/metadata/properties"/>
    <ds:schemaRef ds:uri="29269d83-2cf4-4865-81b2-23f25ecdd0cc"/>
  </ds:schemaRefs>
</ds:datastoreItem>
</file>

<file path=customXml/itemProps3.xml><?xml version="1.0" encoding="utf-8"?>
<ds:datastoreItem xmlns:ds="http://schemas.openxmlformats.org/officeDocument/2006/customXml" ds:itemID="{32125AFC-9532-4E3A-80E2-C6073A9957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32534</TotalTime>
  <Words>4344</Words>
  <Application>Microsoft Office PowerPoint</Application>
  <PresentationFormat>Widescreen</PresentationFormat>
  <Paragraphs>393</Paragraphs>
  <Slides>47</Slides>
  <Notes>21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47</vt:i4>
      </vt:variant>
    </vt:vector>
  </HeadingPairs>
  <TitlesOfParts>
    <vt:vector size="55" baseType="lpstr">
      <vt:lpstr>Aptos</vt:lpstr>
      <vt:lpstr>Arial</vt:lpstr>
      <vt:lpstr>Calibri</vt:lpstr>
      <vt:lpstr>Montserrat</vt:lpstr>
      <vt:lpstr>Montserrat Light</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Lola Gonzalez</cp:lastModifiedBy>
  <cp:revision>259</cp:revision>
  <dcterms:created xsi:type="dcterms:W3CDTF">2020-10-14T13:32:04Z</dcterms:created>
  <dcterms:modified xsi:type="dcterms:W3CDTF">2025-12-19T13:30:37Z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0x0101006508EBA720017041A462E1887BBF0A7B</vt:lpwstr>
  </property>
  <property fmtid="{D5CDD505-2E9C-101B-9397-08002B2CF9AE}" pid="3" name="MediaServiceImageTags">
    <vt:lpwstr/>
  </property>
</Properties>
</file>