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67"/>
  </p:notesMasterIdLst>
  <p:handoutMasterIdLst>
    <p:handoutMasterId r:id="rId68"/>
  </p:handoutMasterIdLst>
  <p:sldIdLst>
    <p:sldId id="4345" r:id="rId5"/>
    <p:sldId id="4306" r:id="rId6"/>
    <p:sldId id="4363" r:id="rId7"/>
    <p:sldId id="4323" r:id="rId8"/>
    <p:sldId id="4322" r:id="rId9"/>
    <p:sldId id="4354" r:id="rId10"/>
    <p:sldId id="4342" r:id="rId11"/>
    <p:sldId id="4339" r:id="rId12"/>
    <p:sldId id="256" r:id="rId13"/>
    <p:sldId id="4359" r:id="rId14"/>
    <p:sldId id="4352" r:id="rId15"/>
    <p:sldId id="4319" r:id="rId16"/>
    <p:sldId id="4343" r:id="rId17"/>
    <p:sldId id="4364" r:id="rId18"/>
    <p:sldId id="4365" r:id="rId19"/>
    <p:sldId id="4358" r:id="rId20"/>
    <p:sldId id="4366" r:id="rId21"/>
    <p:sldId id="4356" r:id="rId22"/>
    <p:sldId id="4367" r:id="rId23"/>
    <p:sldId id="4338" r:id="rId24"/>
    <p:sldId id="4376" r:id="rId25"/>
    <p:sldId id="4377" r:id="rId26"/>
    <p:sldId id="4378" r:id="rId27"/>
    <p:sldId id="4368" r:id="rId28"/>
    <p:sldId id="4369" r:id="rId29"/>
    <p:sldId id="4370" r:id="rId30"/>
    <p:sldId id="4371" r:id="rId31"/>
    <p:sldId id="4372" r:id="rId32"/>
    <p:sldId id="4373" r:id="rId33"/>
    <p:sldId id="4374" r:id="rId34"/>
    <p:sldId id="4375" r:id="rId35"/>
    <p:sldId id="4379" r:id="rId36"/>
    <p:sldId id="4380" r:id="rId37"/>
    <p:sldId id="4381" r:id="rId38"/>
    <p:sldId id="4382" r:id="rId39"/>
    <p:sldId id="4383" r:id="rId40"/>
    <p:sldId id="4384" r:id="rId41"/>
    <p:sldId id="4385" r:id="rId42"/>
    <p:sldId id="4386" r:id="rId43"/>
    <p:sldId id="4387" r:id="rId44"/>
    <p:sldId id="4388" r:id="rId45"/>
    <p:sldId id="4389" r:id="rId46"/>
    <p:sldId id="4350" r:id="rId47"/>
    <p:sldId id="4390" r:id="rId48"/>
    <p:sldId id="4391" r:id="rId49"/>
    <p:sldId id="4393" r:id="rId50"/>
    <p:sldId id="4392" r:id="rId51"/>
    <p:sldId id="4394" r:id="rId52"/>
    <p:sldId id="4395" r:id="rId53"/>
    <p:sldId id="4396" r:id="rId54"/>
    <p:sldId id="4397" r:id="rId55"/>
    <p:sldId id="4398" r:id="rId56"/>
    <p:sldId id="4400" r:id="rId57"/>
    <p:sldId id="4401" r:id="rId58"/>
    <p:sldId id="4402" r:id="rId59"/>
    <p:sldId id="4404" r:id="rId60"/>
    <p:sldId id="4405" r:id="rId61"/>
    <p:sldId id="4406" r:id="rId62"/>
    <p:sldId id="4407" r:id="rId63"/>
    <p:sldId id="4362" r:id="rId64"/>
    <p:sldId id="4408" r:id="rId65"/>
    <p:sldId id="4263"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6756"/>
    <a:srgbClr val="CEDA29"/>
    <a:srgbClr val="75B543"/>
    <a:srgbClr val="10B1A2"/>
    <a:srgbClr val="084260"/>
    <a:srgbClr val="81CCB2"/>
    <a:srgbClr val="595959"/>
    <a:srgbClr val="ECECEC"/>
    <a:srgbClr val="E63275"/>
    <a:srgbClr val="F790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6FC37D-6EA4-0DA5-E9E1-EB3FE5473691}" v="8" dt="2025-12-17T14:24:32.656"/>
    <p1510:client id="{87C2EADB-1EE5-9B50-A639-4D717BF04B0B}" v="10" dt="2025-12-19T13:35:37.578"/>
    <p1510:client id="{E2CDF29E-F17A-0D4C-96F6-D58E6538D3CA}" v="1" dt="2025-12-17T14:40:09.8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la Gonzalez" userId="S::lola_momentumconsulting.ie#ext#@uniag1.onmicrosoft.com::0fc86b2e-d81a-442b-83c5-520abb36fb8a" providerId="AD" clId="Web-{E2CDF29E-F17A-0D4C-96F6-D58E6538D3CA}"/>
    <pc:docChg chg="modSld">
      <pc:chgData name="Lola Gonzalez" userId="S::lola_momentumconsulting.ie#ext#@uniag1.onmicrosoft.com::0fc86b2e-d81a-442b-83c5-520abb36fb8a" providerId="AD" clId="Web-{E2CDF29E-F17A-0D4C-96F6-D58E6538D3CA}" dt="2025-12-17T14:40:09.895" v="0" actId="1076"/>
      <pc:docMkLst>
        <pc:docMk/>
      </pc:docMkLst>
      <pc:sldChg chg="modSp">
        <pc:chgData name="Lola Gonzalez" userId="S::lola_momentumconsulting.ie#ext#@uniag1.onmicrosoft.com::0fc86b2e-d81a-442b-83c5-520abb36fb8a" providerId="AD" clId="Web-{E2CDF29E-F17A-0D4C-96F6-D58E6538D3CA}" dt="2025-12-17T14:40:09.895" v="0" actId="1076"/>
        <pc:sldMkLst>
          <pc:docMk/>
          <pc:sldMk cId="4169825511" sldId="4263"/>
        </pc:sldMkLst>
        <pc:spChg chg="mod">
          <ac:chgData name="Lola Gonzalez" userId="S::lola_momentumconsulting.ie#ext#@uniag1.onmicrosoft.com::0fc86b2e-d81a-442b-83c5-520abb36fb8a" providerId="AD" clId="Web-{E2CDF29E-F17A-0D4C-96F6-D58E6538D3CA}" dt="2025-12-17T14:40:09.895" v="0" actId="1076"/>
          <ac:spMkLst>
            <pc:docMk/>
            <pc:sldMk cId="4169825511" sldId="4263"/>
            <ac:spMk id="20" creationId="{5328264C-32A9-A14B-88CE-E920BC4BEE14}"/>
          </ac:spMkLst>
        </pc:spChg>
      </pc:sldChg>
    </pc:docChg>
  </pc:docChgLst>
  <pc:docChgLst>
    <pc:chgData name="Lola Gonzalez" userId="S::lola_momentumconsulting.ie#ext#@uniag1.onmicrosoft.com::0fc86b2e-d81a-442b-83c5-520abb36fb8a" providerId="AD" clId="Web-{87C2EADB-1EE5-9B50-A639-4D717BF04B0B}"/>
    <pc:docChg chg="delSld modSld sldOrd">
      <pc:chgData name="Lola Gonzalez" userId="S::lola_momentumconsulting.ie#ext#@uniag1.onmicrosoft.com::0fc86b2e-d81a-442b-83c5-520abb36fb8a" providerId="AD" clId="Web-{87C2EADB-1EE5-9B50-A639-4D717BF04B0B}" dt="2025-12-19T13:35:37.578" v="9"/>
      <pc:docMkLst>
        <pc:docMk/>
      </pc:docMkLst>
      <pc:sldChg chg="modSp">
        <pc:chgData name="Lola Gonzalez" userId="S::lola_momentumconsulting.ie#ext#@uniag1.onmicrosoft.com::0fc86b2e-d81a-442b-83c5-520abb36fb8a" providerId="AD" clId="Web-{87C2EADB-1EE5-9B50-A639-4D717BF04B0B}" dt="2025-12-19T13:32:41.572" v="1" actId="1076"/>
        <pc:sldMkLst>
          <pc:docMk/>
          <pc:sldMk cId="1729088542" sldId="4345"/>
        </pc:sldMkLst>
        <pc:spChg chg="mod">
          <ac:chgData name="Lola Gonzalez" userId="S::lola_momentumconsulting.ie#ext#@uniag1.onmicrosoft.com::0fc86b2e-d81a-442b-83c5-520abb36fb8a" providerId="AD" clId="Web-{87C2EADB-1EE5-9B50-A639-4D717BF04B0B}" dt="2025-12-19T13:32:41.572" v="1" actId="1076"/>
          <ac:spMkLst>
            <pc:docMk/>
            <pc:sldMk cId="1729088542" sldId="4345"/>
            <ac:spMk id="12" creationId="{AEE7CF5C-DCAA-C7F3-198B-9BAD4D959055}"/>
          </ac:spMkLst>
        </pc:spChg>
      </pc:sldChg>
      <pc:sldChg chg="addSp delSp modSp">
        <pc:chgData name="Lola Gonzalez" userId="S::lola_momentumconsulting.ie#ext#@uniag1.onmicrosoft.com::0fc86b2e-d81a-442b-83c5-520abb36fb8a" providerId="AD" clId="Web-{87C2EADB-1EE5-9B50-A639-4D717BF04B0B}" dt="2025-12-19T13:34:51.124" v="8"/>
        <pc:sldMkLst>
          <pc:docMk/>
          <pc:sldMk cId="3522149923" sldId="4363"/>
        </pc:sldMkLst>
        <pc:spChg chg="add del mod">
          <ac:chgData name="Lola Gonzalez" userId="S::lola_momentumconsulting.ie#ext#@uniag1.onmicrosoft.com::0fc86b2e-d81a-442b-83c5-520abb36fb8a" providerId="AD" clId="Web-{87C2EADB-1EE5-9B50-A639-4D717BF04B0B}" dt="2025-12-19T13:34:40.311" v="6"/>
          <ac:spMkLst>
            <pc:docMk/>
            <pc:sldMk cId="3522149923" sldId="4363"/>
            <ac:spMk id="14" creationId="{80145C85-4B08-9C71-2959-470574A7E21F}"/>
          </ac:spMkLst>
        </pc:spChg>
        <pc:spChg chg="del">
          <ac:chgData name="Lola Gonzalez" userId="S::lola_momentumconsulting.ie#ext#@uniag1.onmicrosoft.com::0fc86b2e-d81a-442b-83c5-520abb36fb8a" providerId="AD" clId="Web-{87C2EADB-1EE5-9B50-A639-4D717BF04B0B}" dt="2025-12-19T13:34:45.827" v="7"/>
          <ac:spMkLst>
            <pc:docMk/>
            <pc:sldMk cId="3522149923" sldId="4363"/>
            <ac:spMk id="19" creationId="{0859B937-CCF3-BBD3-473C-42AAA036C3B9}"/>
          </ac:spMkLst>
        </pc:spChg>
        <pc:spChg chg="del">
          <ac:chgData name="Lola Gonzalez" userId="S::lola_momentumconsulting.ie#ext#@uniag1.onmicrosoft.com::0fc86b2e-d81a-442b-83c5-520abb36fb8a" providerId="AD" clId="Web-{87C2EADB-1EE5-9B50-A639-4D717BF04B0B}" dt="2025-12-19T13:34:36.483" v="5"/>
          <ac:spMkLst>
            <pc:docMk/>
            <pc:sldMk cId="3522149923" sldId="4363"/>
            <ac:spMk id="20" creationId="{93221066-9736-C8DC-97F6-3882778F2215}"/>
          </ac:spMkLst>
        </pc:spChg>
        <pc:spChg chg="add del mod">
          <ac:chgData name="Lola Gonzalez" userId="S::lola_momentumconsulting.ie#ext#@uniag1.onmicrosoft.com::0fc86b2e-d81a-442b-83c5-520abb36fb8a" providerId="AD" clId="Web-{87C2EADB-1EE5-9B50-A639-4D717BF04B0B}" dt="2025-12-19T13:34:51.124" v="8"/>
          <ac:spMkLst>
            <pc:docMk/>
            <pc:sldMk cId="3522149923" sldId="4363"/>
            <ac:spMk id="21" creationId="{6C0CD0F3-1C89-1B45-8416-B28346C6ADE7}"/>
          </ac:spMkLst>
        </pc:spChg>
      </pc:sldChg>
      <pc:sldChg chg="modSp">
        <pc:chgData name="Lola Gonzalez" userId="S::lola_momentumconsulting.ie#ext#@uniag1.onmicrosoft.com::0fc86b2e-d81a-442b-83c5-520abb36fb8a" providerId="AD" clId="Web-{87C2EADB-1EE5-9B50-A639-4D717BF04B0B}" dt="2025-12-19T13:33:04.479" v="2" actId="1076"/>
        <pc:sldMkLst>
          <pc:docMk/>
          <pc:sldMk cId="4273594651" sldId="4381"/>
        </pc:sldMkLst>
        <pc:spChg chg="mod">
          <ac:chgData name="Lola Gonzalez" userId="S::lola_momentumconsulting.ie#ext#@uniag1.onmicrosoft.com::0fc86b2e-d81a-442b-83c5-520abb36fb8a" providerId="AD" clId="Web-{87C2EADB-1EE5-9B50-A639-4D717BF04B0B}" dt="2025-12-19T13:33:04.479" v="2" actId="1076"/>
          <ac:spMkLst>
            <pc:docMk/>
            <pc:sldMk cId="4273594651" sldId="4381"/>
            <ac:spMk id="4" creationId="{C996C813-9680-A470-28F6-E8444598794B}"/>
          </ac:spMkLst>
        </pc:spChg>
      </pc:sldChg>
      <pc:sldChg chg="del">
        <pc:chgData name="Lola Gonzalez" userId="S::lola_momentumconsulting.ie#ext#@uniag1.onmicrosoft.com::0fc86b2e-d81a-442b-83c5-520abb36fb8a" providerId="AD" clId="Web-{87C2EADB-1EE5-9B50-A639-4D717BF04B0B}" dt="2025-12-19T13:34:23.935" v="4"/>
        <pc:sldMkLst>
          <pc:docMk/>
          <pc:sldMk cId="1078719850" sldId="4399"/>
        </pc:sldMkLst>
      </pc:sldChg>
      <pc:sldChg chg="del">
        <pc:chgData name="Lola Gonzalez" userId="S::lola_momentumconsulting.ie#ext#@uniag1.onmicrosoft.com::0fc86b2e-d81a-442b-83c5-520abb36fb8a" providerId="AD" clId="Web-{87C2EADB-1EE5-9B50-A639-4D717BF04B0B}" dt="2025-12-19T13:34:02.685" v="3"/>
        <pc:sldMkLst>
          <pc:docMk/>
          <pc:sldMk cId="3956206355" sldId="4403"/>
        </pc:sldMkLst>
      </pc:sldChg>
      <pc:sldChg chg="ord">
        <pc:chgData name="Lola Gonzalez" userId="S::lola_momentumconsulting.ie#ext#@uniag1.onmicrosoft.com::0fc86b2e-d81a-442b-83c5-520abb36fb8a" providerId="AD" clId="Web-{87C2EADB-1EE5-9B50-A639-4D717BF04B0B}" dt="2025-12-19T13:35:37.578" v="9"/>
        <pc:sldMkLst>
          <pc:docMk/>
          <pc:sldMk cId="168531934" sldId="4408"/>
        </pc:sldMkLst>
      </pc:sldChg>
    </pc:docChg>
  </pc:docChgLst>
  <pc:docChgLst>
    <pc:chgData name="Lola Gonzalez" userId="S::lola_momentumconsulting.ie#ext#@uniag1.onmicrosoft.com::0fc86b2e-d81a-442b-83c5-520abb36fb8a" providerId="AD" clId="Web-{216FC37D-6EA4-0DA5-E9E1-EB3FE5473691}"/>
    <pc:docChg chg="modSld">
      <pc:chgData name="Lola Gonzalez" userId="S::lola_momentumconsulting.ie#ext#@uniag1.onmicrosoft.com::0fc86b2e-d81a-442b-83c5-520abb36fb8a" providerId="AD" clId="Web-{216FC37D-6EA4-0DA5-E9E1-EB3FE5473691}" dt="2025-12-17T14:24:32.656" v="7" actId="1076"/>
      <pc:docMkLst>
        <pc:docMk/>
      </pc:docMkLst>
      <pc:sldChg chg="addSp modSp">
        <pc:chgData name="Lola Gonzalez" userId="S::lola_momentumconsulting.ie#ext#@uniag1.onmicrosoft.com::0fc86b2e-d81a-442b-83c5-520abb36fb8a" providerId="AD" clId="Web-{216FC37D-6EA4-0DA5-E9E1-EB3FE5473691}" dt="2025-12-17T14:24:32.656" v="7" actId="1076"/>
        <pc:sldMkLst>
          <pc:docMk/>
          <pc:sldMk cId="1729088542" sldId="4345"/>
        </pc:sldMkLst>
        <pc:spChg chg="add mod">
          <ac:chgData name="Lola Gonzalez" userId="S::lola_momentumconsulting.ie#ext#@uniag1.onmicrosoft.com::0fc86b2e-d81a-442b-83c5-520abb36fb8a" providerId="AD" clId="Web-{216FC37D-6EA4-0DA5-E9E1-EB3FE5473691}" dt="2025-12-17T14:24:32.656" v="7" actId="1076"/>
          <ac:spMkLst>
            <pc:docMk/>
            <pc:sldMk cId="1729088542" sldId="4345"/>
            <ac:spMk id="4" creationId="{85A36D72-41EC-4D6E-119E-8DC76BB21387}"/>
          </ac:spMkLst>
        </pc:spChg>
        <pc:picChg chg="add mod">
          <ac:chgData name="Lola Gonzalez" userId="S::lola_momentumconsulting.ie#ext#@uniag1.onmicrosoft.com::0fc86b2e-d81a-442b-83c5-520abb36fb8a" providerId="AD" clId="Web-{216FC37D-6EA4-0DA5-E9E1-EB3FE5473691}" dt="2025-12-17T14:23:54.699" v="1" actId="1076"/>
          <ac:picMkLst>
            <pc:docMk/>
            <pc:sldMk cId="1729088542" sldId="4345"/>
            <ac:picMk id="2" creationId="{CEC91F8A-127C-5E38-F24E-47C0817AF94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597A7A-3211-A271-2548-6AC8B09A18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8A50ED-1031-85F4-E6BB-66DF23A40B8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71867D-3A55-714C-8966-73499EC94494}" type="datetimeFigureOut">
              <a:rPr lang="en-US" smtClean="0"/>
              <a:t>12/19/2025</a:t>
            </a:fld>
            <a:endParaRPr lang="en-US"/>
          </a:p>
        </p:txBody>
      </p:sp>
      <p:sp>
        <p:nvSpPr>
          <p:cNvPr id="4" name="Footer Placeholder 3">
            <a:extLst>
              <a:ext uri="{FF2B5EF4-FFF2-40B4-BE49-F238E27FC236}">
                <a16:creationId xmlns:a16="http://schemas.microsoft.com/office/drawing/2014/main" id="{57C83080-7EE5-0B71-B8FF-624D8FE2627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1E97694-97BA-948A-A37E-3D2C54FE69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745810-0676-6A4F-8EE7-F3BEF003DE48}" type="slidenum">
              <a:rPr lang="en-US" smtClean="0"/>
              <a:t>‹#›</a:t>
            </a:fld>
            <a:endParaRPr lang="en-US"/>
          </a:p>
        </p:txBody>
      </p:sp>
    </p:spTree>
    <p:extLst>
      <p:ext uri="{BB962C8B-B14F-4D97-AF65-F5344CB8AC3E}">
        <p14:creationId xmlns:p14="http://schemas.microsoft.com/office/powerpoint/2010/main" val="2312401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E9D1F-4F37-0ED1-9BD4-70CD8D00A1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E0F027-C450-27F5-CDEB-70B3529704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EDE41-E7E8-CFDC-A799-08BC50CBB30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BCEA1C-94C7-293F-88D4-B24C012F22FF}"/>
              </a:ext>
            </a:extLst>
          </p:cNvPr>
          <p:cNvSpPr>
            <a:spLocks noGrp="1"/>
          </p:cNvSpPr>
          <p:nvPr>
            <p:ph type="sldNum" sz="quarter" idx="5"/>
          </p:nvPr>
        </p:nvSpPr>
        <p:spPr/>
        <p:txBody>
          <a:bodyPr/>
          <a:lstStyle/>
          <a:p>
            <a:fld id="{4BE5DE82-CF29-044D-9158-06A811149881}" type="slidenum">
              <a:rPr lang="en-US" smtClean="0"/>
              <a:t>34</a:t>
            </a:fld>
            <a:endParaRPr lang="en-US"/>
          </a:p>
        </p:txBody>
      </p:sp>
    </p:spTree>
    <p:extLst>
      <p:ext uri="{BB962C8B-B14F-4D97-AF65-F5344CB8AC3E}">
        <p14:creationId xmlns:p14="http://schemas.microsoft.com/office/powerpoint/2010/main" val="450219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22E13-B692-E176-129E-42339BE3E9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D4160-A78C-129C-2885-BC7D25585F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AA1394-74D7-C27D-4535-C71EC3E4777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C9BB23F-936B-175E-C2D4-C5FB182131FE}"/>
              </a:ext>
            </a:extLst>
          </p:cNvPr>
          <p:cNvSpPr>
            <a:spLocks noGrp="1"/>
          </p:cNvSpPr>
          <p:nvPr>
            <p:ph type="sldNum" sz="quarter" idx="5"/>
          </p:nvPr>
        </p:nvSpPr>
        <p:spPr/>
        <p:txBody>
          <a:bodyPr/>
          <a:lstStyle/>
          <a:p>
            <a:fld id="{4BE5DE82-CF29-044D-9158-06A811149881}" type="slidenum">
              <a:rPr lang="en-US" smtClean="0"/>
              <a:t>44</a:t>
            </a:fld>
            <a:endParaRPr lang="en-US"/>
          </a:p>
        </p:txBody>
      </p:sp>
    </p:spTree>
    <p:extLst>
      <p:ext uri="{BB962C8B-B14F-4D97-AF65-F5344CB8AC3E}">
        <p14:creationId xmlns:p14="http://schemas.microsoft.com/office/powerpoint/2010/main" val="309321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BE5DE82-CF29-044D-9158-06A811149881}" type="slidenum">
              <a:rPr lang="en-US" smtClean="0"/>
              <a:t>45</a:t>
            </a:fld>
            <a:endParaRPr lang="en-US"/>
          </a:p>
        </p:txBody>
      </p:sp>
    </p:spTree>
    <p:extLst>
      <p:ext uri="{BB962C8B-B14F-4D97-AF65-F5344CB8AC3E}">
        <p14:creationId xmlns:p14="http://schemas.microsoft.com/office/powerpoint/2010/main" val="2121049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3846609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BE5DE82-CF29-044D-9158-06A811149881}" type="slidenum">
              <a:rPr lang="en-US" smtClean="0"/>
              <a:t>48</a:t>
            </a:fld>
            <a:endParaRPr lang="en-US"/>
          </a:p>
        </p:txBody>
      </p:sp>
    </p:spTree>
    <p:extLst>
      <p:ext uri="{BB962C8B-B14F-4D97-AF65-F5344CB8AC3E}">
        <p14:creationId xmlns:p14="http://schemas.microsoft.com/office/powerpoint/2010/main" val="3515987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F341B-849D-B062-CDEA-9BF5E01BC1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67AB5C-FADE-101B-4254-20978EB894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26A86-2672-1EC4-2EB9-300B63313354}"/>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10C8D7FB-297D-3A6D-CE11-3B5EFEEA39AB}"/>
              </a:ext>
            </a:extLst>
          </p:cNvPr>
          <p:cNvSpPr>
            <a:spLocks noGrp="1"/>
          </p:cNvSpPr>
          <p:nvPr>
            <p:ph type="sldNum" sz="quarter" idx="5"/>
          </p:nvPr>
        </p:nvSpPr>
        <p:spPr/>
        <p:txBody>
          <a:bodyPr/>
          <a:lstStyle/>
          <a:p>
            <a:fld id="{4BE5DE82-CF29-044D-9158-06A811149881}" type="slidenum">
              <a:rPr lang="en-US" smtClean="0"/>
              <a:t>50</a:t>
            </a:fld>
            <a:endParaRPr lang="en-US"/>
          </a:p>
        </p:txBody>
      </p:sp>
    </p:spTree>
    <p:extLst>
      <p:ext uri="{BB962C8B-B14F-4D97-AF65-F5344CB8AC3E}">
        <p14:creationId xmlns:p14="http://schemas.microsoft.com/office/powerpoint/2010/main" val="764442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BE5DE82-CF29-044D-9158-06A811149881}" type="slidenum">
              <a:rPr lang="en-US" smtClean="0"/>
              <a:t>51</a:t>
            </a:fld>
            <a:endParaRPr lang="en-US"/>
          </a:p>
        </p:txBody>
      </p:sp>
    </p:spTree>
    <p:extLst>
      <p:ext uri="{BB962C8B-B14F-4D97-AF65-F5344CB8AC3E}">
        <p14:creationId xmlns:p14="http://schemas.microsoft.com/office/powerpoint/2010/main" val="1009284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BE5DE82-CF29-044D-9158-06A811149881}" type="slidenum">
              <a:rPr lang="en-US" smtClean="0"/>
              <a:t>52</a:t>
            </a:fld>
            <a:endParaRPr lang="en-US"/>
          </a:p>
        </p:txBody>
      </p:sp>
    </p:spTree>
    <p:extLst>
      <p:ext uri="{BB962C8B-B14F-4D97-AF65-F5344CB8AC3E}">
        <p14:creationId xmlns:p14="http://schemas.microsoft.com/office/powerpoint/2010/main" val="1866991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BE5DE82-CF29-044D-9158-06A811149881}" type="slidenum">
              <a:rPr lang="en-US" smtClean="0"/>
              <a:t>53</a:t>
            </a:fld>
            <a:endParaRPr lang="en-US"/>
          </a:p>
        </p:txBody>
      </p:sp>
    </p:spTree>
    <p:extLst>
      <p:ext uri="{BB962C8B-B14F-4D97-AF65-F5344CB8AC3E}">
        <p14:creationId xmlns:p14="http://schemas.microsoft.com/office/powerpoint/2010/main" val="1123835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2CCDE-EAF9-87F5-305D-1E46D56007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272BF2-88CB-98C4-B1F4-2A4289E4BD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0D8A33-3931-44A3-3E04-4ECD2E34BBF2}"/>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6CE0995E-967F-63EE-23AA-B15B5873D6DC}"/>
              </a:ext>
            </a:extLst>
          </p:cNvPr>
          <p:cNvSpPr>
            <a:spLocks noGrp="1"/>
          </p:cNvSpPr>
          <p:nvPr>
            <p:ph type="sldNum" sz="quarter" idx="5"/>
          </p:nvPr>
        </p:nvSpPr>
        <p:spPr/>
        <p:txBody>
          <a:bodyPr/>
          <a:lstStyle/>
          <a:p>
            <a:fld id="{4BE5DE82-CF29-044D-9158-06A811149881}" type="slidenum">
              <a:rPr lang="en-US" smtClean="0"/>
              <a:t>54</a:t>
            </a:fld>
            <a:endParaRPr lang="en-US"/>
          </a:p>
        </p:txBody>
      </p:sp>
    </p:spTree>
    <p:extLst>
      <p:ext uri="{BB962C8B-B14F-4D97-AF65-F5344CB8AC3E}">
        <p14:creationId xmlns:p14="http://schemas.microsoft.com/office/powerpoint/2010/main" val="2703115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49B6C-F64D-1467-B713-28B3587DAE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46A1A-9948-94F4-95CC-ED84633CA3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CAC38F-3B14-052C-39EF-8C77C1DA59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BE9585-F653-723A-C622-5E32C35C6C59}"/>
              </a:ext>
            </a:extLst>
          </p:cNvPr>
          <p:cNvSpPr>
            <a:spLocks noGrp="1"/>
          </p:cNvSpPr>
          <p:nvPr>
            <p:ph type="sldNum" sz="quarter" idx="5"/>
          </p:nvPr>
        </p:nvSpPr>
        <p:spPr/>
        <p:txBody>
          <a:bodyPr/>
          <a:lstStyle/>
          <a:p>
            <a:fld id="{4BE5DE82-CF29-044D-9158-06A811149881}" type="slidenum">
              <a:rPr lang="en-US" smtClean="0"/>
              <a:t>55</a:t>
            </a:fld>
            <a:endParaRPr lang="en-US"/>
          </a:p>
        </p:txBody>
      </p:sp>
    </p:spTree>
    <p:extLst>
      <p:ext uri="{BB962C8B-B14F-4D97-AF65-F5344CB8AC3E}">
        <p14:creationId xmlns:p14="http://schemas.microsoft.com/office/powerpoint/2010/main" val="3512550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871A2-3B82-5BA4-D005-0B0815A6BE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956AC0-9FE3-CA76-05EC-0E606DE75B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35836E-F451-2311-E909-9462E9317F31}"/>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5592A75E-917D-5317-2037-94279321953A}"/>
              </a:ext>
            </a:extLst>
          </p:cNvPr>
          <p:cNvSpPr>
            <a:spLocks noGrp="1"/>
          </p:cNvSpPr>
          <p:nvPr>
            <p:ph type="sldNum" sz="quarter" idx="5"/>
          </p:nvPr>
        </p:nvSpPr>
        <p:spPr/>
        <p:txBody>
          <a:bodyPr/>
          <a:lstStyle/>
          <a:p>
            <a:fld id="{4BE5DE82-CF29-044D-9158-06A811149881}" type="slidenum">
              <a:rPr lang="en-US" smtClean="0"/>
              <a:t>56</a:t>
            </a:fld>
            <a:endParaRPr lang="en-US"/>
          </a:p>
        </p:txBody>
      </p:sp>
    </p:spTree>
    <p:extLst>
      <p:ext uri="{BB962C8B-B14F-4D97-AF65-F5344CB8AC3E}">
        <p14:creationId xmlns:p14="http://schemas.microsoft.com/office/powerpoint/2010/main" val="2700502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BE5DE82-CF29-044D-9158-06A811149881}" type="slidenum">
              <a:rPr lang="en-US" smtClean="0"/>
              <a:t>63</a:t>
            </a:fld>
            <a:endParaRPr lang="en-US"/>
          </a:p>
        </p:txBody>
      </p:sp>
    </p:spTree>
    <p:extLst>
      <p:ext uri="{BB962C8B-B14F-4D97-AF65-F5344CB8AC3E}">
        <p14:creationId xmlns:p14="http://schemas.microsoft.com/office/powerpoint/2010/main" val="1636554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64</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AEF32-4E05-0FAF-0781-D4874AB6BD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078C49-C112-E568-3932-32F0212D09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53B4D-A53A-147C-D463-AAAF77680C7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DE04C03-E667-18F7-91D0-240ED5FD9903}"/>
              </a:ext>
            </a:extLst>
          </p:cNvPr>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1951828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1725568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1658129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BE5DE82-CF29-044D-9158-06A811149881}" type="slidenum">
              <a:rPr lang="en-US" smtClean="0"/>
              <a:t>14</a:t>
            </a:fld>
            <a:endParaRPr lang="en-US"/>
          </a:p>
        </p:txBody>
      </p:sp>
    </p:spTree>
    <p:extLst>
      <p:ext uri="{BB962C8B-B14F-4D97-AF65-F5344CB8AC3E}">
        <p14:creationId xmlns:p14="http://schemas.microsoft.com/office/powerpoint/2010/main" val="2938865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E777E-834D-941B-BBEB-E2D1982308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E391B7-5DFB-2DF0-9E1C-2BBD1B02DD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437E97-61F4-F1E1-D259-4E4694BA83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751038-BC22-DD7F-EDAD-F29B5E540870}"/>
              </a:ext>
            </a:extLst>
          </p:cNvPr>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4247734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0943C-A707-1AE5-B256-A1F1C65041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385CC4-D9DE-7266-FCC5-23B3093B0F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446DEE-D25B-54B1-2273-2B21D3E40B2B}"/>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F7CC7DA4-02D4-154C-A543-A9AE1178A211}"/>
              </a:ext>
            </a:extLst>
          </p:cNvPr>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3071911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2C6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Plant Power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10B1A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10B1A2"/>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10B1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0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442941" y="1353243"/>
            <a:ext cx="11371107" cy="465305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2C6756"/>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32688" y="189544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1" i="0">
                <a:solidFill>
                  <a:srgbClr val="75B543"/>
                </a:solidFill>
                <a:latin typeface="+mn-lt"/>
              </a:defRPr>
            </a:lvl1pPr>
          </a:lstStyle>
          <a:p>
            <a:pPr lvl="0"/>
            <a:r>
              <a:rPr lang="en-US"/>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2C6756"/>
          </a:solidFill>
          <a:ln w="3598" cap="flat">
            <a:noFill/>
            <a:prstDash val="solid"/>
            <a:miter/>
          </a:ln>
        </p:spPr>
        <p:txBody>
          <a:bodyPr rtlCol="0" anchor="ctr"/>
          <a:lstStyle/>
          <a:p>
            <a:endParaRPr lang="en-US" b="0" i="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75B543"/>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270782" y="926436"/>
            <a:ext cx="1105664"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75B543"/>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270781" y="2849569"/>
            <a:ext cx="1105664"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a:t>02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75B543"/>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286279" y="4713366"/>
            <a:ext cx="1105664"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a:t>03</a:t>
            </a:r>
          </a:p>
        </p:txBody>
      </p:sp>
      <p:grpSp>
        <p:nvGrpSpPr>
          <p:cNvPr id="2" name="Group 1">
            <a:extLst>
              <a:ext uri="{FF2B5EF4-FFF2-40B4-BE49-F238E27FC236}">
                <a16:creationId xmlns:a16="http://schemas.microsoft.com/office/drawing/2014/main" id="{3907B889-B445-BA14-51DF-F25B8EE3061C}"/>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C6756"/>
          </a:solidFill>
          <a:ln w="3598" cap="flat">
            <a:noFill/>
            <a:prstDash val="solid"/>
            <a:miter/>
          </a:ln>
        </p:spPr>
        <p:txBody>
          <a:bodyPr rtlCol="0" anchor="ctr"/>
          <a:lstStyle/>
          <a:p>
            <a:endParaRPr lang="en-US" b="0" i="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hoto/Text Slide 0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CA3403D-C192-5644-849C-32E644D5A7C0}"/>
              </a:ext>
            </a:extLst>
          </p:cNvPr>
          <p:cNvSpPr/>
          <p:nvPr userDrawn="1"/>
        </p:nvSpPr>
        <p:spPr>
          <a:xfrm>
            <a:off x="0" y="-26994"/>
            <a:ext cx="6831849"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2C6756"/>
          </a:solidFill>
          <a:ln w="3060" cap="flat">
            <a:noFill/>
            <a:prstDash val="solid"/>
            <a:miter/>
          </a:ln>
        </p:spPr>
        <p:txBody>
          <a:bodyPr rtlCol="0" anchor="ctr"/>
          <a:lstStyle/>
          <a:p>
            <a:endParaRPr lang="en-US"/>
          </a:p>
        </p:txBody>
      </p:sp>
      <p:sp>
        <p:nvSpPr>
          <p:cNvPr id="9" name="Text Placeholder 17">
            <a:extLst>
              <a:ext uri="{FF2B5EF4-FFF2-40B4-BE49-F238E27FC236}">
                <a16:creationId xmlns:a16="http://schemas.microsoft.com/office/drawing/2014/main" id="{622A68D1-5AE8-7E11-DA82-9C790C552E8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1" name="Text Placeholder 23">
            <a:extLst>
              <a:ext uri="{FF2B5EF4-FFF2-40B4-BE49-F238E27FC236}">
                <a16:creationId xmlns:a16="http://schemas.microsoft.com/office/drawing/2014/main" id="{265F5D38-61FD-055C-33C8-7A819EDCE1A0}"/>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12" name="Picture Placeholder 11">
            <a:extLst>
              <a:ext uri="{FF2B5EF4-FFF2-40B4-BE49-F238E27FC236}">
                <a16:creationId xmlns:a16="http://schemas.microsoft.com/office/drawing/2014/main" id="{BB8B1D65-693D-B390-4709-B8CB2911BA99}"/>
              </a:ext>
            </a:extLst>
          </p:cNvPr>
          <p:cNvSpPr>
            <a:spLocks noGrp="1"/>
          </p:cNvSpPr>
          <p:nvPr>
            <p:ph type="pic" sz="quarter" idx="42"/>
          </p:nvPr>
        </p:nvSpPr>
        <p:spPr>
          <a:xfrm>
            <a:off x="6426634" y="555663"/>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4248797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333744" y="0"/>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6" name="Text Placeholder 17">
            <a:extLst>
              <a:ext uri="{FF2B5EF4-FFF2-40B4-BE49-F238E27FC236}">
                <a16:creationId xmlns:a16="http://schemas.microsoft.com/office/drawing/2014/main" id="{F2B89A3E-4C54-D5A9-474C-29813C5BD4C6}"/>
              </a:ext>
            </a:extLst>
          </p:cNvPr>
          <p:cNvSpPr>
            <a:spLocks noGrp="1"/>
          </p:cNvSpPr>
          <p:nvPr>
            <p:ph type="body" sz="quarter" idx="18" hasCustomPrompt="1"/>
          </p:nvPr>
        </p:nvSpPr>
        <p:spPr>
          <a:xfrm>
            <a:off x="856356" y="2428158"/>
            <a:ext cx="4867011" cy="3291086"/>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 name="Text Placeholder 23">
            <a:extLst>
              <a:ext uri="{FF2B5EF4-FFF2-40B4-BE49-F238E27FC236}">
                <a16:creationId xmlns:a16="http://schemas.microsoft.com/office/drawing/2014/main" id="{99A41E16-FF66-BABE-7492-FC7CDD63E15B}"/>
              </a:ext>
            </a:extLst>
          </p:cNvPr>
          <p:cNvSpPr>
            <a:spLocks noGrp="1"/>
          </p:cNvSpPr>
          <p:nvPr>
            <p:ph type="body" sz="quarter" idx="16" hasCustomPrompt="1"/>
          </p:nvPr>
        </p:nvSpPr>
        <p:spPr>
          <a:xfrm>
            <a:off x="856357" y="999099"/>
            <a:ext cx="4990998" cy="992652"/>
          </a:xfrm>
          <a:prstGeom prst="rect">
            <a:avLst/>
          </a:prstGeom>
        </p:spPr>
        <p:txBody>
          <a:bodyPr>
            <a:noAutofit/>
          </a:bodyPr>
          <a:lstStyle>
            <a:lvl1pPr marL="0" indent="0" algn="l">
              <a:buNone/>
              <a:defRPr sz="3600" b="1" i="0">
                <a:solidFill>
                  <a:srgbClr val="75B543"/>
                </a:solidFill>
                <a:latin typeface="+mn-lt"/>
              </a:defRPr>
            </a:lvl1pPr>
          </a:lstStyle>
          <a:p>
            <a:pPr lvl="0"/>
            <a:r>
              <a:rPr lang="en-US"/>
              <a:t>Heading</a:t>
            </a:r>
          </a:p>
        </p:txBody>
      </p:sp>
    </p:spTree>
    <p:extLst>
      <p:ext uri="{BB962C8B-B14F-4D97-AF65-F5344CB8AC3E}">
        <p14:creationId xmlns:p14="http://schemas.microsoft.com/office/powerpoint/2010/main" val="649323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8EE16AB-BFF7-CBC5-6211-765BCE6776F1}"/>
              </a:ext>
            </a:extLst>
          </p:cNvPr>
          <p:cNvGrpSpPr/>
          <p:nvPr userDrawn="1"/>
        </p:nvGrpSpPr>
        <p:grpSpPr>
          <a:xfrm>
            <a:off x="10236899" y="164593"/>
            <a:ext cx="1638786" cy="3803904"/>
            <a:chOff x="4413794" y="4725223"/>
            <a:chExt cx="421607" cy="978622"/>
          </a:xfrm>
        </p:grpSpPr>
        <p:grpSp>
          <p:nvGrpSpPr>
            <p:cNvPr id="5" name="Graphic 2">
              <a:extLst>
                <a:ext uri="{FF2B5EF4-FFF2-40B4-BE49-F238E27FC236}">
                  <a16:creationId xmlns:a16="http://schemas.microsoft.com/office/drawing/2014/main" id="{8C730DED-AE4A-61F2-3769-DE260BA404B0}"/>
                </a:ext>
              </a:extLst>
            </p:cNvPr>
            <p:cNvGrpSpPr/>
            <p:nvPr/>
          </p:nvGrpSpPr>
          <p:grpSpPr>
            <a:xfrm>
              <a:off x="4413794" y="4757590"/>
              <a:ext cx="421607" cy="535957"/>
              <a:chOff x="4413794" y="4757590"/>
              <a:chExt cx="421607" cy="535957"/>
            </a:xfrm>
            <a:solidFill>
              <a:srgbClr val="75B543"/>
            </a:solidFill>
          </p:grpSpPr>
          <p:sp>
            <p:nvSpPr>
              <p:cNvPr id="19" name="Freeform 18">
                <a:extLst>
                  <a:ext uri="{FF2B5EF4-FFF2-40B4-BE49-F238E27FC236}">
                    <a16:creationId xmlns:a16="http://schemas.microsoft.com/office/drawing/2014/main" id="{ECE06773-925A-B0EE-566A-D51A79AF53EF}"/>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62B808C-3817-D6D4-D03F-E3C6E1204D72}"/>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ECD548FD-9E05-5F71-98D8-9E1B09188BF3}"/>
                </a:ext>
              </a:extLst>
            </p:cNvPr>
            <p:cNvGrpSpPr/>
            <p:nvPr/>
          </p:nvGrpSpPr>
          <p:grpSpPr>
            <a:xfrm>
              <a:off x="4539076" y="4725223"/>
              <a:ext cx="126381" cy="222760"/>
              <a:chOff x="4539076" y="4725223"/>
              <a:chExt cx="126381" cy="222760"/>
            </a:xfrm>
            <a:solidFill>
              <a:srgbClr val="81CCB2"/>
            </a:solidFill>
          </p:grpSpPr>
          <p:sp>
            <p:nvSpPr>
              <p:cNvPr id="15" name="Freeform 14">
                <a:extLst>
                  <a:ext uri="{FF2B5EF4-FFF2-40B4-BE49-F238E27FC236}">
                    <a16:creationId xmlns:a16="http://schemas.microsoft.com/office/drawing/2014/main" id="{75154C87-A2B3-6296-808F-D91034A59A4D}"/>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370AB55-FBD3-FB6D-CEE7-934134DAD827}"/>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3764E88-D41A-824E-9F06-8D23F5C0AAB6}"/>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EFDB6ED-9CD8-E95E-04A1-D592BD276A0B}"/>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66079BC4-A799-0902-25B3-18CB5800F686}"/>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03CBD470-5F0C-8576-C84D-C616B6F4D103}"/>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US"/>
            </a:p>
          </p:txBody>
        </p:sp>
      </p:gr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2" name="Text Placeholder 17">
            <a:extLst>
              <a:ext uri="{FF2B5EF4-FFF2-40B4-BE49-F238E27FC236}">
                <a16:creationId xmlns:a16="http://schemas.microsoft.com/office/drawing/2014/main" id="{3864577F-1943-D509-E782-7256A6A3A7D9}"/>
              </a:ext>
            </a:extLst>
          </p:cNvPr>
          <p:cNvSpPr>
            <a:spLocks noGrp="1"/>
          </p:cNvSpPr>
          <p:nvPr>
            <p:ph type="body" sz="quarter" idx="18" hasCustomPrompt="1"/>
          </p:nvPr>
        </p:nvSpPr>
        <p:spPr>
          <a:xfrm>
            <a:off x="835671" y="2319301"/>
            <a:ext cx="5418825" cy="3291086"/>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B6CCAE4E-58FE-018D-346A-9BC3F912E5E0}"/>
              </a:ext>
            </a:extLst>
          </p:cNvPr>
          <p:cNvSpPr>
            <a:spLocks noGrp="1"/>
          </p:cNvSpPr>
          <p:nvPr>
            <p:ph type="body" sz="quarter" idx="16" hasCustomPrompt="1"/>
          </p:nvPr>
        </p:nvSpPr>
        <p:spPr>
          <a:xfrm>
            <a:off x="835671" y="1104338"/>
            <a:ext cx="5332964" cy="992652"/>
          </a:xfrm>
          <a:prstGeom prst="rect">
            <a:avLst/>
          </a:prstGeom>
        </p:spPr>
        <p:txBody>
          <a:bodyPr>
            <a:noAutofit/>
          </a:bodyPr>
          <a:lstStyle>
            <a:lvl1pPr marL="0" indent="0" algn="l">
              <a:buNone/>
              <a:defRPr sz="3600" b="1" i="0">
                <a:solidFill>
                  <a:srgbClr val="75B543"/>
                </a:solidFill>
                <a:latin typeface="+mn-lt"/>
              </a:defRPr>
            </a:lvl1pPr>
          </a:lstStyle>
          <a:p>
            <a:pPr lvl="0"/>
            <a:r>
              <a:rPr lang="en-US"/>
              <a:t>Heading</a:t>
            </a:r>
          </a:p>
        </p:txBody>
      </p:sp>
    </p:spTree>
    <p:extLst>
      <p:ext uri="{BB962C8B-B14F-4D97-AF65-F5344CB8AC3E}">
        <p14:creationId xmlns:p14="http://schemas.microsoft.com/office/powerpoint/2010/main" val="95664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319301"/>
            <a:ext cx="7215652" cy="3291086"/>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101321" cy="992652"/>
          </a:xfrm>
          <a:prstGeom prst="rect">
            <a:avLst/>
          </a:prstGeom>
        </p:spPr>
        <p:txBody>
          <a:bodyPr>
            <a:noAutofit/>
          </a:bodyPr>
          <a:lstStyle>
            <a:lvl1pPr marL="0" indent="0" algn="l">
              <a:buNone/>
              <a:defRPr sz="3600" b="1" i="0">
                <a:solidFill>
                  <a:srgbClr val="75B543"/>
                </a:solidFill>
                <a:latin typeface="+mn-lt"/>
              </a:defRPr>
            </a:lvl1pPr>
          </a:lstStyle>
          <a:p>
            <a:pPr lvl="0"/>
            <a:r>
              <a:rPr lang="en-US"/>
              <a:t>Heading</a:t>
            </a:r>
          </a:p>
        </p:txBody>
      </p:sp>
      <p:grpSp>
        <p:nvGrpSpPr>
          <p:cNvPr id="2" name="Group 1">
            <a:extLst>
              <a:ext uri="{FF2B5EF4-FFF2-40B4-BE49-F238E27FC236}">
                <a16:creationId xmlns:a16="http://schemas.microsoft.com/office/drawing/2014/main" id="{4CA09265-0D77-D495-F471-C32C09E33903}"/>
              </a:ext>
            </a:extLst>
          </p:cNvPr>
          <p:cNvGrpSpPr/>
          <p:nvPr userDrawn="1"/>
        </p:nvGrpSpPr>
        <p:grpSpPr>
          <a:xfrm>
            <a:off x="10236899" y="164589"/>
            <a:ext cx="1638786" cy="2209075"/>
            <a:chOff x="4413794" y="4725223"/>
            <a:chExt cx="421607" cy="568324"/>
          </a:xfrm>
        </p:grpSpPr>
        <p:grpSp>
          <p:nvGrpSpPr>
            <p:cNvPr id="3" name="Graphic 2">
              <a:extLst>
                <a:ext uri="{FF2B5EF4-FFF2-40B4-BE49-F238E27FC236}">
                  <a16:creationId xmlns:a16="http://schemas.microsoft.com/office/drawing/2014/main" id="{D33DB547-18AA-05B4-B318-A73AC40F69E2}"/>
                </a:ext>
              </a:extLst>
            </p:cNvPr>
            <p:cNvGrpSpPr/>
            <p:nvPr/>
          </p:nvGrpSpPr>
          <p:grpSpPr>
            <a:xfrm>
              <a:off x="4413794" y="4757590"/>
              <a:ext cx="421607" cy="535957"/>
              <a:chOff x="4413794" y="4757590"/>
              <a:chExt cx="421607" cy="535957"/>
            </a:xfrm>
            <a:solidFill>
              <a:srgbClr val="75B543"/>
            </a:solidFill>
          </p:grpSpPr>
          <p:sp>
            <p:nvSpPr>
              <p:cNvPr id="11" name="Freeform 10">
                <a:extLst>
                  <a:ext uri="{FF2B5EF4-FFF2-40B4-BE49-F238E27FC236}">
                    <a16:creationId xmlns:a16="http://schemas.microsoft.com/office/drawing/2014/main" id="{FB8D5E10-B25D-5789-08B0-408ED409A203}"/>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C413562-EEEB-0F00-D256-7F6CDDBF220A}"/>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US"/>
              </a:p>
            </p:txBody>
          </p:sp>
        </p:grpSp>
        <p:grpSp>
          <p:nvGrpSpPr>
            <p:cNvPr id="4" name="Graphic 2">
              <a:extLst>
                <a:ext uri="{FF2B5EF4-FFF2-40B4-BE49-F238E27FC236}">
                  <a16:creationId xmlns:a16="http://schemas.microsoft.com/office/drawing/2014/main" id="{AC03E805-3016-824B-BEBC-F9866A416494}"/>
                </a:ext>
              </a:extLst>
            </p:cNvPr>
            <p:cNvGrpSpPr/>
            <p:nvPr/>
          </p:nvGrpSpPr>
          <p:grpSpPr>
            <a:xfrm>
              <a:off x="4539076" y="4725223"/>
              <a:ext cx="126381" cy="222760"/>
              <a:chOff x="4539076" y="4725223"/>
              <a:chExt cx="126381" cy="222760"/>
            </a:xfrm>
            <a:solidFill>
              <a:srgbClr val="81CCB2"/>
            </a:solidFill>
          </p:grpSpPr>
          <p:sp>
            <p:nvSpPr>
              <p:cNvPr id="7" name="Freeform 6">
                <a:extLst>
                  <a:ext uri="{FF2B5EF4-FFF2-40B4-BE49-F238E27FC236}">
                    <a16:creationId xmlns:a16="http://schemas.microsoft.com/office/drawing/2014/main" id="{A492CE0E-E1FF-9BEA-21B8-C7CE8CE89066}"/>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AF0645E4-645D-B7F2-6B03-DD44E434B425}"/>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90114582-B200-7273-6366-C3DB48874D21}"/>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A16F48A-F58D-8DF6-1264-43983A4788B2}"/>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US"/>
              </a:p>
            </p:txBody>
          </p:sp>
        </p:grpSp>
      </p:grpSp>
      <p:pic>
        <p:nvPicPr>
          <p:cNvPr id="15" name="Picture 14" descr="iPhone6_mockup_front_white.png">
            <a:extLst>
              <a:ext uri="{FF2B5EF4-FFF2-40B4-BE49-F238E27FC236}">
                <a16:creationId xmlns:a16="http://schemas.microsoft.com/office/drawing/2014/main" id="{D17DCA28-D898-0F70-60E9-F33A7FA38D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33154" y="453836"/>
            <a:ext cx="4094254" cy="6404164"/>
          </a:xfrm>
          <a:prstGeom prst="rect">
            <a:avLst/>
          </a:prstGeom>
        </p:spPr>
      </p:pic>
      <p:sp>
        <p:nvSpPr>
          <p:cNvPr id="17" name="Picture Placeholder 17">
            <a:extLst>
              <a:ext uri="{FF2B5EF4-FFF2-40B4-BE49-F238E27FC236}">
                <a16:creationId xmlns:a16="http://schemas.microsoft.com/office/drawing/2014/main" id="{9EC03C65-C18C-B770-7BB4-A4DA9DC96F22}"/>
              </a:ext>
            </a:extLst>
          </p:cNvPr>
          <p:cNvSpPr>
            <a:spLocks noGrp="1"/>
          </p:cNvSpPr>
          <p:nvPr>
            <p:ph type="pic" sz="quarter" idx="10"/>
          </p:nvPr>
        </p:nvSpPr>
        <p:spPr>
          <a:xfrm>
            <a:off x="8747610" y="1473613"/>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Tree>
    <p:extLst>
      <p:ext uri="{BB962C8B-B14F-4D97-AF65-F5344CB8AC3E}">
        <p14:creationId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3" name="Freeform 132">
            <a:extLst>
              <a:ext uri="{FF2B5EF4-FFF2-40B4-BE49-F238E27FC236}">
                <a16:creationId xmlns:a16="http://schemas.microsoft.com/office/drawing/2014/main" id="{2B14C31C-4EBD-0345-9B9E-CA4976147702}"/>
              </a:ext>
            </a:extLst>
          </p:cNvPr>
          <p:cNvSpPr/>
          <p:nvPr userDrawn="1"/>
        </p:nvSpPr>
        <p:spPr>
          <a:xfrm>
            <a:off x="417724" y="2430532"/>
            <a:ext cx="11356551" cy="306978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2C6756"/>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969827" y="3830826"/>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a:t>Any </a:t>
            </a:r>
            <a:r>
              <a:rPr lang="en-US" err="1"/>
              <a:t>Questionas</a:t>
            </a:r>
            <a:r>
              <a:rPr lang="en-US"/>
              <a:t>?</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969827" y="3021250"/>
            <a:ext cx="4845757" cy="837258"/>
          </a:xfrm>
          <a:prstGeom prst="rect">
            <a:avLst/>
          </a:prstGeom>
        </p:spPr>
        <p:txBody>
          <a:bodyPr anchor="ctr">
            <a:normAutofit/>
          </a:bodyPr>
          <a:lstStyle>
            <a:lvl1pPr marL="0" indent="0" algn="l">
              <a:buNone/>
              <a:defRPr sz="5000" b="1" baseline="0">
                <a:solidFill>
                  <a:schemeClr val="bg1"/>
                </a:solidFill>
                <a:latin typeface="+mn-lt"/>
              </a:defRPr>
            </a:lvl1pPr>
          </a:lstStyle>
          <a:p>
            <a:pPr lvl="0"/>
            <a:r>
              <a:rPr lang="en-US"/>
              <a:t>Thank You</a:t>
            </a:r>
          </a:p>
        </p:txBody>
      </p:sp>
      <p:sp>
        <p:nvSpPr>
          <p:cNvPr id="199" name="Freeform 198">
            <a:extLst>
              <a:ext uri="{FF2B5EF4-FFF2-40B4-BE49-F238E27FC236}">
                <a16:creationId xmlns:a16="http://schemas.microsoft.com/office/drawing/2014/main" id="{B3373C8E-B134-D9FC-5B31-DCF206000F0A}"/>
              </a:ext>
            </a:extLst>
          </p:cNvPr>
          <p:cNvSpPr/>
          <p:nvPr userDrawn="1"/>
        </p:nvSpPr>
        <p:spPr>
          <a:xfrm rot="10800000">
            <a:off x="0" y="4973821"/>
            <a:ext cx="4909076" cy="727928"/>
          </a:xfrm>
          <a:custGeom>
            <a:avLst/>
            <a:gdLst>
              <a:gd name="connsiteX0" fmla="*/ 4909076 w 4909076"/>
              <a:gd name="connsiteY0" fmla="*/ 727928 h 727928"/>
              <a:gd name="connsiteX1" fmla="*/ 393787 w 4909076"/>
              <a:gd name="connsiteY1" fmla="*/ 727928 h 727928"/>
              <a:gd name="connsiteX2" fmla="*/ 0 w 4909076"/>
              <a:gd name="connsiteY2" fmla="*/ 334050 h 727928"/>
              <a:gd name="connsiteX3" fmla="*/ 0 w 4909076"/>
              <a:gd name="connsiteY3" fmla="*/ 0 h 727928"/>
              <a:gd name="connsiteX4" fmla="*/ 4909076 w 4909076"/>
              <a:gd name="connsiteY4" fmla="*/ 0 h 727928"/>
              <a:gd name="connsiteX5" fmla="*/ 4909076 w 4909076"/>
              <a:gd name="connsiteY5"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076" h="727928">
                <a:moveTo>
                  <a:pt x="4909076" y="727928"/>
                </a:moveTo>
                <a:lnTo>
                  <a:pt x="393787" y="727928"/>
                </a:lnTo>
                <a:cubicBezTo>
                  <a:pt x="176954" y="727928"/>
                  <a:pt x="0" y="550932"/>
                  <a:pt x="0" y="334050"/>
                </a:cubicBezTo>
                <a:lnTo>
                  <a:pt x="0" y="0"/>
                </a:lnTo>
                <a:lnTo>
                  <a:pt x="4909076" y="0"/>
                </a:lnTo>
                <a:lnTo>
                  <a:pt x="4909076" y="727928"/>
                </a:lnTo>
                <a:close/>
              </a:path>
            </a:pathLst>
          </a:custGeom>
          <a:solidFill>
            <a:srgbClr val="75B543"/>
          </a:solidFill>
          <a:ln w="24491" cap="flat">
            <a:noFill/>
            <a:prstDash val="solid"/>
            <a:miter/>
          </a:ln>
        </p:spPr>
        <p:txBody>
          <a:bodyPr wrap="square" rtlCol="0" anchor="ctr">
            <a:noAutofit/>
          </a:bodyPr>
          <a:lstStyle/>
          <a:p>
            <a:endParaRPr lang="en-US"/>
          </a:p>
        </p:txBody>
      </p:sp>
      <p:sp>
        <p:nvSpPr>
          <p:cNvPr id="202" name="Text Placeholder 23">
            <a:extLst>
              <a:ext uri="{FF2B5EF4-FFF2-40B4-BE49-F238E27FC236}">
                <a16:creationId xmlns:a16="http://schemas.microsoft.com/office/drawing/2014/main" id="{8C2F8A31-621F-7CB6-4E35-9FC69E7E5147}"/>
              </a:ext>
            </a:extLst>
          </p:cNvPr>
          <p:cNvSpPr>
            <a:spLocks noGrp="1"/>
          </p:cNvSpPr>
          <p:nvPr>
            <p:ph type="body" sz="quarter" idx="21" hasCustomPrompt="1"/>
          </p:nvPr>
        </p:nvSpPr>
        <p:spPr>
          <a:xfrm>
            <a:off x="836161" y="4998291"/>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err="1"/>
              <a:t>www.website.eu</a:t>
            </a:r>
            <a:endParaRPr lang="en-US"/>
          </a:p>
        </p:txBody>
      </p:sp>
      <p:pic>
        <p:nvPicPr>
          <p:cNvPr id="2" name="Picture 1">
            <a:extLst>
              <a:ext uri="{FF2B5EF4-FFF2-40B4-BE49-F238E27FC236}">
                <a16:creationId xmlns:a16="http://schemas.microsoft.com/office/drawing/2014/main" id="{FD9669D4-D778-09EA-A223-BBD94C454119}"/>
              </a:ext>
            </a:extLst>
          </p:cNvPr>
          <p:cNvPicPr>
            <a:picLocks noChangeAspect="1"/>
          </p:cNvPicPr>
          <p:nvPr userDrawn="1"/>
        </p:nvPicPr>
        <p:blipFill>
          <a:blip r:embed="rId2"/>
          <a:stretch>
            <a:fillRect/>
          </a:stretch>
        </p:blipFill>
        <p:spPr>
          <a:xfrm>
            <a:off x="8063423" y="184427"/>
            <a:ext cx="3347109" cy="1980629"/>
          </a:xfrm>
          <a:prstGeom prst="rect">
            <a:avLst/>
          </a:prstGeom>
        </p:spPr>
      </p:pic>
      <p:pic>
        <p:nvPicPr>
          <p:cNvPr id="3" name="Picture 2" descr="Co-funded by the European Union logo in png for web usage">
            <a:extLst>
              <a:ext uri="{FF2B5EF4-FFF2-40B4-BE49-F238E27FC236}">
                <a16:creationId xmlns:a16="http://schemas.microsoft.com/office/drawing/2014/main" id="{287DD4A6-00FF-C1BD-5E67-D173B7EE588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9983" y="6007313"/>
            <a:ext cx="2160286" cy="451290"/>
          </a:xfrm>
          <a:prstGeom prst="rect">
            <a:avLst/>
          </a:prstGeom>
          <a:noFill/>
          <a:ln>
            <a:noFill/>
          </a:ln>
        </p:spPr>
      </p:pic>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78" name="Freeform 177">
            <a:extLst>
              <a:ext uri="{FF2B5EF4-FFF2-40B4-BE49-F238E27FC236}">
                <a16:creationId xmlns:a16="http://schemas.microsoft.com/office/drawing/2014/main" id="{D3659C8F-DA1E-110E-3A20-DD6AD07FC5C5}"/>
              </a:ext>
            </a:extLst>
          </p:cNvPr>
          <p:cNvSpPr/>
          <p:nvPr userDrawn="1"/>
        </p:nvSpPr>
        <p:spPr>
          <a:xfrm>
            <a:off x="0" y="2979174"/>
            <a:ext cx="12172692" cy="290804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C6756"/>
          </a:solidFill>
          <a:ln w="30808" cap="flat">
            <a:noFill/>
            <a:prstDash val="solid"/>
            <a:miter/>
          </a:ln>
        </p:spPr>
        <p:txBody>
          <a:bodyPr rtlCol="0" anchor="ctr"/>
          <a:lstStyle/>
          <a:p>
            <a:endParaRPr lang="en-US" sz="2069"/>
          </a:p>
        </p:txBody>
      </p:sp>
      <p:sp>
        <p:nvSpPr>
          <p:cNvPr id="179" name="Text Placeholder 32">
            <a:extLst>
              <a:ext uri="{FF2B5EF4-FFF2-40B4-BE49-F238E27FC236}">
                <a16:creationId xmlns:a16="http://schemas.microsoft.com/office/drawing/2014/main" id="{8203FC12-B9A3-8C1B-21A1-30DB322BD123}"/>
              </a:ext>
            </a:extLst>
          </p:cNvPr>
          <p:cNvSpPr>
            <a:spLocks noGrp="1"/>
          </p:cNvSpPr>
          <p:nvPr>
            <p:ph type="body" sz="quarter" idx="16" hasCustomPrompt="1"/>
          </p:nvPr>
        </p:nvSpPr>
        <p:spPr>
          <a:xfrm>
            <a:off x="576692" y="4062591"/>
            <a:ext cx="3354126" cy="1008397"/>
          </a:xfrm>
          <a:prstGeom prst="rect">
            <a:avLst/>
          </a:prstGeom>
        </p:spPr>
        <p:txBody>
          <a:bodyPr anchor="t">
            <a:noAutofit/>
          </a:bodyPr>
          <a:lstStyle>
            <a:lvl1pPr marL="0" indent="0" algn="l">
              <a:lnSpc>
                <a:spcPts val="3954"/>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Heading</a:t>
            </a:r>
            <a:endParaRPr lang="en-US"/>
          </a:p>
        </p:txBody>
      </p:sp>
      <p:sp>
        <p:nvSpPr>
          <p:cNvPr id="180" name="Text Placeholder 32">
            <a:extLst>
              <a:ext uri="{FF2B5EF4-FFF2-40B4-BE49-F238E27FC236}">
                <a16:creationId xmlns:a16="http://schemas.microsoft.com/office/drawing/2014/main" id="{61D4901D-361C-9AFB-6BA3-9AB62FC92669}"/>
              </a:ext>
            </a:extLst>
          </p:cNvPr>
          <p:cNvSpPr>
            <a:spLocks noGrp="1"/>
          </p:cNvSpPr>
          <p:nvPr>
            <p:ph type="body" sz="quarter" idx="19" hasCustomPrompt="1"/>
          </p:nvPr>
        </p:nvSpPr>
        <p:spPr>
          <a:xfrm>
            <a:off x="576692" y="3372128"/>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Your guide to </a:t>
            </a:r>
          </a:p>
        </p:txBody>
      </p:sp>
      <p:sp>
        <p:nvSpPr>
          <p:cNvPr id="181" name="Freeform 180">
            <a:extLst>
              <a:ext uri="{FF2B5EF4-FFF2-40B4-BE49-F238E27FC236}">
                <a16:creationId xmlns:a16="http://schemas.microsoft.com/office/drawing/2014/main" id="{8BAF0647-3D6F-E695-EE86-F4B5B620E413}"/>
              </a:ext>
            </a:extLst>
          </p:cNvPr>
          <p:cNvSpPr/>
          <p:nvPr userDrawn="1"/>
        </p:nvSpPr>
        <p:spPr>
          <a:xfrm>
            <a:off x="12192000" y="153500"/>
            <a:ext cx="3690980" cy="768773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EBEBEB"/>
          </a:solidFill>
          <a:ln w="30808" cap="flat">
            <a:noFill/>
            <a:prstDash val="solid"/>
            <a:miter/>
          </a:ln>
        </p:spPr>
        <p:txBody>
          <a:bodyPr rtlCol="0" anchor="ctr"/>
          <a:lstStyle/>
          <a:p>
            <a:endParaRPr lang="en-US" sz="2069"/>
          </a:p>
        </p:txBody>
      </p:sp>
      <p:sp>
        <p:nvSpPr>
          <p:cNvPr id="247" name="Freeform 246">
            <a:extLst>
              <a:ext uri="{FF2B5EF4-FFF2-40B4-BE49-F238E27FC236}">
                <a16:creationId xmlns:a16="http://schemas.microsoft.com/office/drawing/2014/main" id="{1EED751A-33EA-AE70-AB49-9A5755AB268D}"/>
              </a:ext>
            </a:extLst>
          </p:cNvPr>
          <p:cNvSpPr/>
          <p:nvPr userDrawn="1"/>
        </p:nvSpPr>
        <p:spPr>
          <a:xfrm rot="10800000" flipH="1">
            <a:off x="7273270" y="5618470"/>
            <a:ext cx="4909076" cy="727928"/>
          </a:xfrm>
          <a:custGeom>
            <a:avLst/>
            <a:gdLst>
              <a:gd name="connsiteX0" fmla="*/ 4909076 w 4909076"/>
              <a:gd name="connsiteY0" fmla="*/ 727928 h 727928"/>
              <a:gd name="connsiteX1" fmla="*/ 393787 w 4909076"/>
              <a:gd name="connsiteY1" fmla="*/ 727928 h 727928"/>
              <a:gd name="connsiteX2" fmla="*/ 0 w 4909076"/>
              <a:gd name="connsiteY2" fmla="*/ 334050 h 727928"/>
              <a:gd name="connsiteX3" fmla="*/ 0 w 4909076"/>
              <a:gd name="connsiteY3" fmla="*/ 0 h 727928"/>
              <a:gd name="connsiteX4" fmla="*/ 4909076 w 4909076"/>
              <a:gd name="connsiteY4" fmla="*/ 0 h 727928"/>
              <a:gd name="connsiteX5" fmla="*/ 4909076 w 4909076"/>
              <a:gd name="connsiteY5"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076" h="727928">
                <a:moveTo>
                  <a:pt x="4909076" y="727928"/>
                </a:moveTo>
                <a:lnTo>
                  <a:pt x="393787" y="727928"/>
                </a:lnTo>
                <a:cubicBezTo>
                  <a:pt x="176954" y="727928"/>
                  <a:pt x="0" y="550932"/>
                  <a:pt x="0" y="334050"/>
                </a:cubicBezTo>
                <a:lnTo>
                  <a:pt x="0" y="0"/>
                </a:lnTo>
                <a:lnTo>
                  <a:pt x="4909076" y="0"/>
                </a:lnTo>
                <a:lnTo>
                  <a:pt x="4909076" y="727928"/>
                </a:lnTo>
                <a:close/>
              </a:path>
            </a:pathLst>
          </a:custGeom>
          <a:solidFill>
            <a:srgbClr val="75B543"/>
          </a:solidFill>
          <a:ln w="24491" cap="flat">
            <a:noFill/>
            <a:prstDash val="solid"/>
            <a:miter/>
          </a:ln>
        </p:spPr>
        <p:txBody>
          <a:bodyPr wrap="square" rtlCol="0" anchor="ctr">
            <a:noAutofit/>
          </a:bodyPr>
          <a:lstStyle/>
          <a:p>
            <a:endParaRPr lang="en-US"/>
          </a:p>
        </p:txBody>
      </p:sp>
      <p:sp>
        <p:nvSpPr>
          <p:cNvPr id="248" name="Text Placeholder 23">
            <a:extLst>
              <a:ext uri="{FF2B5EF4-FFF2-40B4-BE49-F238E27FC236}">
                <a16:creationId xmlns:a16="http://schemas.microsoft.com/office/drawing/2014/main" id="{1BB11152-FCB2-DA1E-101A-E06B72B90574}"/>
              </a:ext>
            </a:extLst>
          </p:cNvPr>
          <p:cNvSpPr>
            <a:spLocks noGrp="1"/>
          </p:cNvSpPr>
          <p:nvPr>
            <p:ph type="body" sz="quarter" idx="21" hasCustomPrompt="1"/>
          </p:nvPr>
        </p:nvSpPr>
        <p:spPr>
          <a:xfrm>
            <a:off x="7924800" y="5642940"/>
            <a:ext cx="3380117"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err="1"/>
              <a:t>www.website.eu</a:t>
            </a:r>
            <a:endParaRPr lang="en-US"/>
          </a:p>
        </p:txBody>
      </p:sp>
      <p:sp>
        <p:nvSpPr>
          <p:cNvPr id="250" name="Picture Placeholder 249">
            <a:extLst>
              <a:ext uri="{FF2B5EF4-FFF2-40B4-BE49-F238E27FC236}">
                <a16:creationId xmlns:a16="http://schemas.microsoft.com/office/drawing/2014/main" id="{8000CB52-794F-2941-4571-7437B39F9460}"/>
              </a:ext>
            </a:extLst>
          </p:cNvPr>
          <p:cNvSpPr>
            <a:spLocks noGrp="1"/>
          </p:cNvSpPr>
          <p:nvPr>
            <p:ph type="pic" sz="quarter" idx="43"/>
          </p:nvPr>
        </p:nvSpPr>
        <p:spPr>
          <a:xfrm>
            <a:off x="4684644" y="474951"/>
            <a:ext cx="7149849" cy="4704418"/>
          </a:xfrm>
          <a:custGeom>
            <a:avLst/>
            <a:gdLst>
              <a:gd name="connsiteX0" fmla="*/ 0 w 7149849"/>
              <a:gd name="connsiteY0" fmla="*/ 0 h 4704418"/>
              <a:gd name="connsiteX1" fmla="*/ 1910205 w 7149849"/>
              <a:gd name="connsiteY1" fmla="*/ 0 h 4704418"/>
              <a:gd name="connsiteX2" fmla="*/ 4328540 w 7149849"/>
              <a:gd name="connsiteY2" fmla="*/ 0 h 4704418"/>
              <a:gd name="connsiteX3" fmla="*/ 6238745 w 7149849"/>
              <a:gd name="connsiteY3" fmla="*/ 0 h 4704418"/>
              <a:gd name="connsiteX4" fmla="*/ 7149849 w 7149849"/>
              <a:gd name="connsiteY4" fmla="*/ 910842 h 4704418"/>
              <a:gd name="connsiteX5" fmla="*/ 7149849 w 7149849"/>
              <a:gd name="connsiteY5" fmla="*/ 4704418 h 4704418"/>
              <a:gd name="connsiteX6" fmla="*/ 5239644 w 7149849"/>
              <a:gd name="connsiteY6" fmla="*/ 4704418 h 4704418"/>
              <a:gd name="connsiteX7" fmla="*/ 3248091 w 7149849"/>
              <a:gd name="connsiteY7" fmla="*/ 4704418 h 4704418"/>
              <a:gd name="connsiteX8" fmla="*/ 1337886 w 7149849"/>
              <a:gd name="connsiteY8" fmla="*/ 4704418 h 4704418"/>
              <a:gd name="connsiteX9" fmla="*/ 0 w 7149849"/>
              <a:gd name="connsiteY9"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9849" h="4704418">
                <a:moveTo>
                  <a:pt x="0" y="0"/>
                </a:moveTo>
                <a:lnTo>
                  <a:pt x="1910205" y="0"/>
                </a:lnTo>
                <a:lnTo>
                  <a:pt x="4328540" y="0"/>
                </a:lnTo>
                <a:lnTo>
                  <a:pt x="6238745" y="0"/>
                </a:lnTo>
                <a:cubicBezTo>
                  <a:pt x="6742252" y="0"/>
                  <a:pt x="7149849" y="407482"/>
                  <a:pt x="7149849" y="910842"/>
                </a:cubicBezTo>
                <a:lnTo>
                  <a:pt x="7149849" y="4704418"/>
                </a:lnTo>
                <a:lnTo>
                  <a:pt x="5239644" y="4704418"/>
                </a:lnTo>
                <a:lnTo>
                  <a:pt x="3248091" y="4704418"/>
                </a:lnTo>
                <a:lnTo>
                  <a:pt x="1337886" y="4704418"/>
                </a:lnTo>
                <a:cubicBezTo>
                  <a:pt x="599412" y="4704418"/>
                  <a:pt x="0" y="4105181"/>
                  <a:pt x="0" y="3366919"/>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pic>
        <p:nvPicPr>
          <p:cNvPr id="10" name="Picture 9">
            <a:extLst>
              <a:ext uri="{FF2B5EF4-FFF2-40B4-BE49-F238E27FC236}">
                <a16:creationId xmlns:a16="http://schemas.microsoft.com/office/drawing/2014/main" id="{49D5D8A3-A727-188D-F460-1B7D42141464}"/>
              </a:ext>
            </a:extLst>
          </p:cNvPr>
          <p:cNvPicPr>
            <a:picLocks noChangeAspect="1"/>
          </p:cNvPicPr>
          <p:nvPr userDrawn="1"/>
        </p:nvPicPr>
        <p:blipFill>
          <a:blip r:embed="rId2"/>
          <a:stretch>
            <a:fillRect/>
          </a:stretch>
        </p:blipFill>
        <p:spPr>
          <a:xfrm>
            <a:off x="620207" y="696491"/>
            <a:ext cx="3347109" cy="1980629"/>
          </a:xfrm>
          <a:prstGeom prst="rect">
            <a:avLst/>
          </a:prstGeom>
        </p:spPr>
      </p:pic>
      <p:pic>
        <p:nvPicPr>
          <p:cNvPr id="11" name="Picture 10" descr="Co-funded by the European Union logo in png for web usage">
            <a:extLst>
              <a:ext uri="{FF2B5EF4-FFF2-40B4-BE49-F238E27FC236}">
                <a16:creationId xmlns:a16="http://schemas.microsoft.com/office/drawing/2014/main" id="{A3226830-302F-FC02-E0D0-B6CB9EE6589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9983" y="6135329"/>
            <a:ext cx="2160286" cy="451290"/>
          </a:xfrm>
          <a:prstGeom prst="rect">
            <a:avLst/>
          </a:prstGeom>
          <a:noFill/>
          <a:ln>
            <a:noFill/>
          </a:ln>
        </p:spPr>
      </p:pic>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C6756"/>
          </a:solidFill>
          <a:ln w="3598" cap="flat">
            <a:noFill/>
            <a:prstDash val="solid"/>
            <a:miter/>
          </a:ln>
        </p:spPr>
        <p:txBody>
          <a:bodyPr rtlCol="0" anchor="ctr"/>
          <a:lstStyle/>
          <a:p>
            <a:endParaRPr lang="en-US" b="0" i="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3" y="345125"/>
            <a:ext cx="4531758" cy="79934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75B543"/>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75B54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75B54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75B54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75B543"/>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BBA498B-B540-51D1-56B6-CB6C262A4F1B}"/>
              </a:ext>
            </a:extLst>
          </p:cNvPr>
          <p:cNvSpPr/>
          <p:nvPr userDrawn="1"/>
        </p:nvSpPr>
        <p:spPr>
          <a:xfrm>
            <a:off x="2835313" y="6114512"/>
            <a:ext cx="3855419" cy="504177"/>
          </a:xfrm>
          <a:prstGeom prst="rect">
            <a:avLst/>
          </a:prstGeom>
        </p:spPr>
        <p:txBody>
          <a:bodyPr wrap="square">
            <a:spAutoFit/>
          </a:bodyPr>
          <a:lstStyle/>
          <a:p>
            <a:pPr marL="0" marR="0" indent="0" algn="just" defTabSz="181904" rtl="0" eaLnBrk="1" fontAlgn="auto" latinLnBrk="0" hangingPunct="0">
              <a:lnSpc>
                <a:spcPts val="760"/>
              </a:lnSpc>
              <a:spcBef>
                <a:spcPts val="0"/>
              </a:spcBef>
              <a:spcAft>
                <a:spcPts val="0"/>
              </a:spcAft>
              <a:buClrTx/>
              <a:buSzTx/>
              <a:buFontTx/>
              <a:buNone/>
              <a:tabLst/>
              <a:defRPr/>
            </a:pPr>
            <a:r>
              <a:rPr lang="en-US" sz="800" b="0" i="0">
                <a:solidFill>
                  <a:srgbClr val="595959"/>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[name of the granting authority]. Neither the European Union nor the granting authority can be held responsible for them</a:t>
            </a:r>
          </a:p>
        </p:txBody>
      </p:sp>
      <p:pic>
        <p:nvPicPr>
          <p:cNvPr id="4" name="Picture 3" descr="Co-funded by the European Union logo in png for web usage">
            <a:extLst>
              <a:ext uri="{FF2B5EF4-FFF2-40B4-BE49-F238E27FC236}">
                <a16:creationId xmlns:a16="http://schemas.microsoft.com/office/drawing/2014/main" id="{7D078271-028A-08C6-3F5A-014FCDCDC9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983" y="6135329"/>
            <a:ext cx="2160286" cy="451290"/>
          </a:xfrm>
          <a:prstGeom prst="rect">
            <a:avLst/>
          </a:prstGeom>
          <a:noFill/>
          <a:ln>
            <a:noFill/>
          </a:ln>
        </p:spPr>
      </p:pic>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9117983E-5A1D-D58C-2E50-99632595F5CF}"/>
              </a:ext>
            </a:extLst>
          </p:cNvPr>
          <p:cNvSpPr/>
          <p:nvPr userDrawn="1"/>
        </p:nvSpPr>
        <p:spPr>
          <a:xfrm rot="16200000" flipH="1">
            <a:off x="6093489" y="-596629"/>
            <a:ext cx="5103775" cy="7046979"/>
          </a:xfrm>
          <a:custGeom>
            <a:avLst/>
            <a:gdLst>
              <a:gd name="connsiteX0" fmla="*/ 0 w 5103775"/>
              <a:gd name="connsiteY0" fmla="*/ 0 h 7046979"/>
              <a:gd name="connsiteX1" fmla="*/ 0 w 5103775"/>
              <a:gd name="connsiteY1" fmla="*/ 1328928 h 7046979"/>
              <a:gd name="connsiteX2" fmla="*/ 0 w 5103775"/>
              <a:gd name="connsiteY2" fmla="*/ 4535643 h 7046979"/>
              <a:gd name="connsiteX3" fmla="*/ 0 w 5103775"/>
              <a:gd name="connsiteY3" fmla="*/ 5864571 h 7046979"/>
              <a:gd name="connsiteX4" fmla="*/ 1069492 w 5103775"/>
              <a:gd name="connsiteY4" fmla="*/ 7046979 h 7046979"/>
              <a:gd name="connsiteX5" fmla="*/ 1509281 w 5103775"/>
              <a:gd name="connsiteY5" fmla="*/ 7046979 h 7046979"/>
              <a:gd name="connsiteX6" fmla="*/ 4663986 w 5103775"/>
              <a:gd name="connsiteY6" fmla="*/ 7046979 h 7046979"/>
              <a:gd name="connsiteX7" fmla="*/ 5103775 w 5103775"/>
              <a:gd name="connsiteY7" fmla="*/ 7046979 h 7046979"/>
              <a:gd name="connsiteX8" fmla="*/ 5103775 w 5103775"/>
              <a:gd name="connsiteY8" fmla="*/ 5718051 h 7046979"/>
              <a:gd name="connsiteX9" fmla="*/ 5103775 w 5103775"/>
              <a:gd name="connsiteY9" fmla="*/ 1892419 h 7046979"/>
              <a:gd name="connsiteX10" fmla="*/ 5103775 w 5103775"/>
              <a:gd name="connsiteY10" fmla="*/ 563491 h 7046979"/>
              <a:gd name="connsiteX11" fmla="*/ 4594096 w 5103775"/>
              <a:gd name="connsiteY11" fmla="*/ 0 h 7046979"/>
              <a:gd name="connsiteX12" fmla="*/ 4154306 w 5103775"/>
              <a:gd name="connsiteY12" fmla="*/ 0 h 7046979"/>
              <a:gd name="connsiteX13" fmla="*/ 439789 w 5103775"/>
              <a:gd name="connsiteY13" fmla="*/ 0 h 704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03775" h="7046979">
                <a:moveTo>
                  <a:pt x="0" y="0"/>
                </a:moveTo>
                <a:lnTo>
                  <a:pt x="0" y="1328928"/>
                </a:lnTo>
                <a:lnTo>
                  <a:pt x="0" y="4535643"/>
                </a:lnTo>
                <a:lnTo>
                  <a:pt x="0" y="5864571"/>
                </a:lnTo>
                <a:cubicBezTo>
                  <a:pt x="0" y="6516743"/>
                  <a:pt x="479601" y="7046979"/>
                  <a:pt x="1069492" y="7046979"/>
                </a:cubicBezTo>
                <a:lnTo>
                  <a:pt x="1509281" y="7046979"/>
                </a:lnTo>
                <a:lnTo>
                  <a:pt x="4663986" y="7046979"/>
                </a:lnTo>
                <a:lnTo>
                  <a:pt x="5103775" y="7046979"/>
                </a:lnTo>
                <a:lnTo>
                  <a:pt x="5103775" y="5718051"/>
                </a:lnTo>
                <a:lnTo>
                  <a:pt x="5103775" y="1892419"/>
                </a:lnTo>
                <a:lnTo>
                  <a:pt x="5103775" y="563491"/>
                </a:lnTo>
                <a:cubicBezTo>
                  <a:pt x="5103775" y="251262"/>
                  <a:pt x="4874837" y="0"/>
                  <a:pt x="4594096" y="0"/>
                </a:cubicBezTo>
                <a:lnTo>
                  <a:pt x="4154306" y="0"/>
                </a:lnTo>
                <a:lnTo>
                  <a:pt x="439789" y="0"/>
                </a:lnTo>
                <a:close/>
              </a:path>
            </a:pathLst>
          </a:custGeom>
          <a:solidFill>
            <a:srgbClr val="2C6756"/>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7332000" y="2026129"/>
            <a:ext cx="48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75B543"/>
          </a:solidFill>
          <a:ln w="24491" cap="flat">
            <a:solidFill>
              <a:srgbClr val="75B54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7321888" y="2434188"/>
            <a:ext cx="4846976" cy="2942484"/>
          </a:xfrm>
          <a:prstGeom prst="rect">
            <a:avLst/>
          </a:prstGeom>
        </p:spPr>
        <p:txBody>
          <a:bodyPr>
            <a:normAutofit/>
          </a:bodyPr>
          <a:lstStyle>
            <a:lvl1pPr marL="0" indent="0" algn="l">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7213582" y="1028198"/>
            <a:ext cx="2066906" cy="583200"/>
          </a:xfrm>
          <a:prstGeom prst="rect">
            <a:avLst/>
          </a:prstGeom>
        </p:spPr>
        <p:txBody>
          <a:bodyPr>
            <a:noAutofit/>
          </a:bodyPr>
          <a:lstStyle>
            <a:lvl1pPr marL="0" indent="0" algn="l">
              <a:buNone/>
              <a:defRPr sz="9000" b="1" i="0">
                <a:solidFill>
                  <a:srgbClr val="75B543"/>
                </a:solidFill>
                <a:latin typeface="+mn-lt"/>
              </a:defRPr>
            </a:lvl1pPr>
          </a:lstStyle>
          <a:p>
            <a:pPr lvl="0"/>
            <a:r>
              <a:rPr lang="en-US"/>
              <a:t>01</a:t>
            </a:r>
          </a:p>
        </p:txBody>
      </p:sp>
      <p:grpSp>
        <p:nvGrpSpPr>
          <p:cNvPr id="4" name="Group 3">
            <a:extLst>
              <a:ext uri="{FF2B5EF4-FFF2-40B4-BE49-F238E27FC236}">
                <a16:creationId xmlns:a16="http://schemas.microsoft.com/office/drawing/2014/main" id="{82DF02D2-A545-F29E-D384-F1867B784C5A}"/>
              </a:ext>
            </a:extLst>
          </p:cNvPr>
          <p:cNvGrpSpPr/>
          <p:nvPr userDrawn="1"/>
        </p:nvGrpSpPr>
        <p:grpSpPr>
          <a:xfrm>
            <a:off x="4998212" y="384048"/>
            <a:ext cx="1720828" cy="3994335"/>
            <a:chOff x="4413794" y="4725223"/>
            <a:chExt cx="421607" cy="978622"/>
          </a:xfrm>
          <a:solidFill>
            <a:schemeClr val="bg1">
              <a:alpha val="18000"/>
            </a:schemeClr>
          </a:solidFill>
        </p:grpSpPr>
        <p:grpSp>
          <p:nvGrpSpPr>
            <p:cNvPr id="5" name="Graphic 2">
              <a:extLst>
                <a:ext uri="{FF2B5EF4-FFF2-40B4-BE49-F238E27FC236}">
                  <a16:creationId xmlns:a16="http://schemas.microsoft.com/office/drawing/2014/main" id="{DC7432D2-CAA4-A009-D248-5356A0C7C158}"/>
                </a:ext>
              </a:extLst>
            </p:cNvPr>
            <p:cNvGrpSpPr/>
            <p:nvPr/>
          </p:nvGrpSpPr>
          <p:grpSpPr>
            <a:xfrm>
              <a:off x="4413794" y="4757590"/>
              <a:ext cx="421607" cy="535957"/>
              <a:chOff x="4413794" y="4757590"/>
              <a:chExt cx="421607" cy="535957"/>
            </a:xfrm>
            <a:grpFill/>
          </p:grpSpPr>
          <p:sp>
            <p:nvSpPr>
              <p:cNvPr id="15" name="Freeform 14">
                <a:extLst>
                  <a:ext uri="{FF2B5EF4-FFF2-40B4-BE49-F238E27FC236}">
                    <a16:creationId xmlns:a16="http://schemas.microsoft.com/office/drawing/2014/main" id="{4BB4D8FF-9CBC-03A2-F4D8-A0F062D18152}"/>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5403927-05C9-DC2E-9906-293C6DF4E83C}"/>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0A02741E-6863-44C6-93A8-47B749C55D9C}"/>
                </a:ext>
              </a:extLst>
            </p:cNvPr>
            <p:cNvGrpSpPr/>
            <p:nvPr/>
          </p:nvGrpSpPr>
          <p:grpSpPr>
            <a:xfrm>
              <a:off x="4539076" y="4725223"/>
              <a:ext cx="126381" cy="222760"/>
              <a:chOff x="4539076" y="4725223"/>
              <a:chExt cx="126381" cy="222760"/>
            </a:xfrm>
            <a:grpFill/>
          </p:grpSpPr>
          <p:sp>
            <p:nvSpPr>
              <p:cNvPr id="11" name="Freeform 10">
                <a:extLst>
                  <a:ext uri="{FF2B5EF4-FFF2-40B4-BE49-F238E27FC236}">
                    <a16:creationId xmlns:a16="http://schemas.microsoft.com/office/drawing/2014/main" id="{38489AE9-FC2A-AEF2-1ABA-BCFE170EE385}"/>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C8DEFF9-4E11-DC88-54CB-5F374D56A081}"/>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F91D8BC-F388-12C5-5A47-C7C40646B127}"/>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CF48B7F-3859-D318-13A5-662532A150DF}"/>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1F1560F3-7FB6-9C5C-7075-E05682FDF0FC}"/>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D250EFE-484A-550F-3225-355BB5C185BB}"/>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19" name="Picture Placeholder 11">
            <a:extLst>
              <a:ext uri="{FF2B5EF4-FFF2-40B4-BE49-F238E27FC236}">
                <a16:creationId xmlns:a16="http://schemas.microsoft.com/office/drawing/2014/main" id="{6D1C3571-B1D9-D66D-6172-6B26E34CB69D}"/>
              </a:ext>
            </a:extLst>
          </p:cNvPr>
          <p:cNvSpPr>
            <a:spLocks noGrp="1"/>
          </p:cNvSpPr>
          <p:nvPr>
            <p:ph type="pic" sz="quarter" idx="43"/>
          </p:nvPr>
        </p:nvSpPr>
        <p:spPr>
          <a:xfrm flipH="1">
            <a:off x="0" y="1878014"/>
            <a:ext cx="6609125" cy="4669090"/>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toe 02">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7C01628B-ED43-222A-7FB6-2D514DC803AC}"/>
              </a:ext>
            </a:extLst>
          </p:cNvPr>
          <p:cNvSpPr/>
          <p:nvPr userDrawn="1"/>
        </p:nvSpPr>
        <p:spPr>
          <a:xfrm>
            <a:off x="0" y="178250"/>
            <a:ext cx="4648200" cy="6501501"/>
          </a:xfrm>
          <a:custGeom>
            <a:avLst/>
            <a:gdLst>
              <a:gd name="connsiteX0" fmla="*/ 1397450 w 4648200"/>
              <a:gd name="connsiteY0" fmla="*/ 0 h 6501501"/>
              <a:gd name="connsiteX1" fmla="*/ 4648200 w 4648200"/>
              <a:gd name="connsiteY1" fmla="*/ 3250751 h 6501501"/>
              <a:gd name="connsiteX2" fmla="*/ 1397450 w 4648200"/>
              <a:gd name="connsiteY2" fmla="*/ 6501501 h 6501501"/>
              <a:gd name="connsiteX3" fmla="*/ 205481 w 4648200"/>
              <a:gd name="connsiteY3" fmla="*/ 6276018 h 6501501"/>
              <a:gd name="connsiteX4" fmla="*/ 0 w 4648200"/>
              <a:gd name="connsiteY4" fmla="*/ 6186141 h 6501501"/>
              <a:gd name="connsiteX5" fmla="*/ 0 w 4648200"/>
              <a:gd name="connsiteY5" fmla="*/ 315361 h 6501501"/>
              <a:gd name="connsiteX6" fmla="*/ 205481 w 4648200"/>
              <a:gd name="connsiteY6" fmla="*/ 225483 h 6501501"/>
              <a:gd name="connsiteX7" fmla="*/ 1397450 w 4648200"/>
              <a:gd name="connsiteY7" fmla="*/ 0 h 650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8200" h="6501501">
                <a:moveTo>
                  <a:pt x="1397450" y="0"/>
                </a:moveTo>
                <a:cubicBezTo>
                  <a:pt x="3192789" y="0"/>
                  <a:pt x="4648200" y="1455411"/>
                  <a:pt x="4648200" y="3250751"/>
                </a:cubicBezTo>
                <a:cubicBezTo>
                  <a:pt x="4648200" y="5046090"/>
                  <a:pt x="3192789" y="6501501"/>
                  <a:pt x="1397450" y="6501501"/>
                </a:cubicBezTo>
                <a:cubicBezTo>
                  <a:pt x="976667" y="6501501"/>
                  <a:pt x="574557" y="6421553"/>
                  <a:pt x="205481" y="6276018"/>
                </a:cubicBezTo>
                <a:lnTo>
                  <a:pt x="0" y="6186141"/>
                </a:lnTo>
                <a:lnTo>
                  <a:pt x="0" y="315361"/>
                </a:lnTo>
                <a:lnTo>
                  <a:pt x="205481" y="225483"/>
                </a:lnTo>
                <a:cubicBezTo>
                  <a:pt x="574557" y="79948"/>
                  <a:pt x="976667" y="0"/>
                  <a:pt x="1397450" y="0"/>
                </a:cubicBezTo>
                <a:close/>
              </a:path>
            </a:pathLst>
          </a:custGeom>
          <a:solidFill>
            <a:srgbClr val="2C67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Picture Placeholder 19">
            <a:extLst>
              <a:ext uri="{FF2B5EF4-FFF2-40B4-BE49-F238E27FC236}">
                <a16:creationId xmlns:a16="http://schemas.microsoft.com/office/drawing/2014/main" id="{104E34E3-DA4E-EDD3-87F8-C886A946830B}"/>
              </a:ext>
            </a:extLst>
          </p:cNvPr>
          <p:cNvSpPr>
            <a:spLocks noGrp="1"/>
          </p:cNvSpPr>
          <p:nvPr>
            <p:ph type="pic" sz="quarter" idx="44"/>
          </p:nvPr>
        </p:nvSpPr>
        <p:spPr>
          <a:xfrm>
            <a:off x="2621740" y="418686"/>
            <a:ext cx="9189260" cy="6020628"/>
          </a:xfrm>
          <a:custGeom>
            <a:avLst/>
            <a:gdLst>
              <a:gd name="connsiteX0" fmla="*/ 0 w 9189260"/>
              <a:gd name="connsiteY0" fmla="*/ 0 h 6020628"/>
              <a:gd name="connsiteX1" fmla="*/ 2483660 w 9189260"/>
              <a:gd name="connsiteY1" fmla="*/ 0 h 6020628"/>
              <a:gd name="connsiteX2" fmla="*/ 3298846 w 9189260"/>
              <a:gd name="connsiteY2" fmla="*/ 0 h 6020628"/>
              <a:gd name="connsiteX3" fmla="*/ 8023246 w 9189260"/>
              <a:gd name="connsiteY3" fmla="*/ 0 h 6020628"/>
              <a:gd name="connsiteX4" fmla="*/ 9189260 w 9189260"/>
              <a:gd name="connsiteY4" fmla="*/ 1165679 h 6020628"/>
              <a:gd name="connsiteX5" fmla="*/ 9189260 w 9189260"/>
              <a:gd name="connsiteY5" fmla="*/ 6020628 h 6020628"/>
              <a:gd name="connsiteX6" fmla="*/ 4464860 w 9189260"/>
              <a:gd name="connsiteY6" fmla="*/ 6020628 h 6020628"/>
              <a:gd name="connsiteX7" fmla="*/ 4195861 w 9189260"/>
              <a:gd name="connsiteY7" fmla="*/ 6020628 h 6020628"/>
              <a:gd name="connsiteX8" fmla="*/ 2 w 9189260"/>
              <a:gd name="connsiteY8" fmla="*/ 6020628 h 6020628"/>
              <a:gd name="connsiteX9" fmla="*/ 41049 w 9189260"/>
              <a:gd name="connsiteY9" fmla="*/ 6005605 h 6020628"/>
              <a:gd name="connsiteX10" fmla="*/ 2026460 w 9189260"/>
              <a:gd name="connsiteY10" fmla="*/ 3010315 h 6020628"/>
              <a:gd name="connsiteX11" fmla="*/ 41049 w 9189260"/>
              <a:gd name="connsiteY11" fmla="*/ 15024 h 602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89260" h="6020628">
                <a:moveTo>
                  <a:pt x="0" y="0"/>
                </a:moveTo>
                <a:lnTo>
                  <a:pt x="2483660" y="0"/>
                </a:lnTo>
                <a:lnTo>
                  <a:pt x="3298846" y="0"/>
                </a:lnTo>
                <a:lnTo>
                  <a:pt x="8023246" y="0"/>
                </a:lnTo>
                <a:cubicBezTo>
                  <a:pt x="8667625" y="0"/>
                  <a:pt x="9189260" y="521488"/>
                  <a:pt x="9189260" y="1165679"/>
                </a:cubicBezTo>
                <a:lnTo>
                  <a:pt x="9189260" y="6020628"/>
                </a:lnTo>
                <a:lnTo>
                  <a:pt x="4464860" y="6020628"/>
                </a:lnTo>
                <a:lnTo>
                  <a:pt x="4195861" y="6020628"/>
                </a:lnTo>
                <a:lnTo>
                  <a:pt x="2" y="6020628"/>
                </a:lnTo>
                <a:lnTo>
                  <a:pt x="41049" y="6005605"/>
                </a:lnTo>
                <a:cubicBezTo>
                  <a:pt x="1207792" y="5512114"/>
                  <a:pt x="2026460" y="4356819"/>
                  <a:pt x="2026460" y="3010315"/>
                </a:cubicBezTo>
                <a:cubicBezTo>
                  <a:pt x="2026460" y="1663810"/>
                  <a:pt x="1207792" y="508515"/>
                  <a:pt x="41049" y="15024"/>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10" name="Text Placeholder 23">
            <a:extLst>
              <a:ext uri="{FF2B5EF4-FFF2-40B4-BE49-F238E27FC236}">
                <a16:creationId xmlns:a16="http://schemas.microsoft.com/office/drawing/2014/main" id="{BE8EAB53-BF68-9C68-FA62-22394185DA73}"/>
              </a:ext>
            </a:extLst>
          </p:cNvPr>
          <p:cNvSpPr>
            <a:spLocks noGrp="1"/>
          </p:cNvSpPr>
          <p:nvPr>
            <p:ph type="body" sz="quarter" idx="13" hasCustomPrompt="1"/>
          </p:nvPr>
        </p:nvSpPr>
        <p:spPr>
          <a:xfrm>
            <a:off x="0" y="2026920"/>
            <a:ext cx="4386204" cy="2176132"/>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a:t>Quote Slide</a:t>
            </a:r>
          </a:p>
        </p:txBody>
      </p:sp>
      <p:sp>
        <p:nvSpPr>
          <p:cNvPr id="11" name="Text Placeholder 23">
            <a:extLst>
              <a:ext uri="{FF2B5EF4-FFF2-40B4-BE49-F238E27FC236}">
                <a16:creationId xmlns:a16="http://schemas.microsoft.com/office/drawing/2014/main" id="{7F98E1EE-3061-82D3-24C9-76C2FB6211BB}"/>
              </a:ext>
            </a:extLst>
          </p:cNvPr>
          <p:cNvSpPr>
            <a:spLocks noGrp="1"/>
          </p:cNvSpPr>
          <p:nvPr>
            <p:ph type="body" sz="quarter" idx="43" hasCustomPrompt="1"/>
          </p:nvPr>
        </p:nvSpPr>
        <p:spPr>
          <a:xfrm>
            <a:off x="0" y="4608952"/>
            <a:ext cx="4386204" cy="911903"/>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a:t>Name</a:t>
            </a:r>
          </a:p>
        </p:txBody>
      </p:sp>
    </p:spTree>
    <p:extLst>
      <p:ext uri="{BB962C8B-B14F-4D97-AF65-F5344CB8AC3E}">
        <p14:creationId xmlns:p14="http://schemas.microsoft.com/office/powerpoint/2010/main" val="114290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toe 03">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81CA03D-E255-CF46-36F0-2D289AF81E61}"/>
              </a:ext>
            </a:extLst>
          </p:cNvPr>
          <p:cNvSpPr/>
          <p:nvPr userDrawn="1"/>
        </p:nvSpPr>
        <p:spPr>
          <a:xfrm>
            <a:off x="0" y="0"/>
            <a:ext cx="12192000" cy="3810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2C6756"/>
          </a:solidFill>
          <a:ln w="3060" cap="flat">
            <a:noFill/>
            <a:prstDash val="solid"/>
            <a:miter/>
          </a:ln>
        </p:spPr>
        <p:txBody>
          <a:bodyPr rtlCol="0" anchor="ctr"/>
          <a:lstStyle/>
          <a:p>
            <a:endParaRPr lang="en-US"/>
          </a:p>
        </p:txBody>
      </p:sp>
      <p:sp>
        <p:nvSpPr>
          <p:cNvPr id="7" name="Text Placeholder 23">
            <a:extLst>
              <a:ext uri="{FF2B5EF4-FFF2-40B4-BE49-F238E27FC236}">
                <a16:creationId xmlns:a16="http://schemas.microsoft.com/office/drawing/2014/main" id="{DB5ECEA7-B03A-A240-2528-6B2876E40994}"/>
              </a:ext>
            </a:extLst>
          </p:cNvPr>
          <p:cNvSpPr>
            <a:spLocks noGrp="1"/>
          </p:cNvSpPr>
          <p:nvPr>
            <p:ph type="body" sz="quarter" idx="13" hasCustomPrompt="1"/>
          </p:nvPr>
        </p:nvSpPr>
        <p:spPr>
          <a:xfrm>
            <a:off x="6346104" y="993169"/>
            <a:ext cx="5055171" cy="945575"/>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a:t>Quote Slide</a:t>
            </a:r>
          </a:p>
        </p:txBody>
      </p:sp>
      <p:sp>
        <p:nvSpPr>
          <p:cNvPr id="8" name="Text Placeholder 23">
            <a:extLst>
              <a:ext uri="{FF2B5EF4-FFF2-40B4-BE49-F238E27FC236}">
                <a16:creationId xmlns:a16="http://schemas.microsoft.com/office/drawing/2014/main" id="{E2E99FD4-8A28-6773-4C38-70CAACD7D731}"/>
              </a:ext>
            </a:extLst>
          </p:cNvPr>
          <p:cNvSpPr>
            <a:spLocks noGrp="1"/>
          </p:cNvSpPr>
          <p:nvPr>
            <p:ph type="body" sz="quarter" idx="43" hasCustomPrompt="1"/>
          </p:nvPr>
        </p:nvSpPr>
        <p:spPr>
          <a:xfrm>
            <a:off x="6346103" y="2438181"/>
            <a:ext cx="5055171" cy="396241"/>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a:t>Name</a:t>
            </a:r>
          </a:p>
        </p:txBody>
      </p:sp>
      <p:sp>
        <p:nvSpPr>
          <p:cNvPr id="12" name="Picture Placeholder 11">
            <a:extLst>
              <a:ext uri="{FF2B5EF4-FFF2-40B4-BE49-F238E27FC236}">
                <a16:creationId xmlns:a16="http://schemas.microsoft.com/office/drawing/2014/main" id="{0F0F7B0C-9A8E-B860-1487-09AFF231976A}"/>
              </a:ext>
            </a:extLst>
          </p:cNvPr>
          <p:cNvSpPr>
            <a:spLocks noGrp="1"/>
          </p:cNvSpPr>
          <p:nvPr>
            <p:ph type="pic" sz="quarter" idx="44"/>
          </p:nvPr>
        </p:nvSpPr>
        <p:spPr>
          <a:xfrm>
            <a:off x="633818" y="993169"/>
            <a:ext cx="5212079" cy="5212079"/>
          </a:xfrm>
          <a:custGeom>
            <a:avLst/>
            <a:gdLst>
              <a:gd name="connsiteX0" fmla="*/ 2118360 w 4236720"/>
              <a:gd name="connsiteY0" fmla="*/ 0 h 4236720"/>
              <a:gd name="connsiteX1" fmla="*/ 4236720 w 4236720"/>
              <a:gd name="connsiteY1" fmla="*/ 2118360 h 4236720"/>
              <a:gd name="connsiteX2" fmla="*/ 2118360 w 4236720"/>
              <a:gd name="connsiteY2" fmla="*/ 4236720 h 4236720"/>
              <a:gd name="connsiteX3" fmla="*/ 0 w 4236720"/>
              <a:gd name="connsiteY3" fmla="*/ 2118360 h 4236720"/>
              <a:gd name="connsiteX4" fmla="*/ 2118360 w 4236720"/>
              <a:gd name="connsiteY4" fmla="*/ 0 h 423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4236720">
                <a:moveTo>
                  <a:pt x="2118360" y="0"/>
                </a:moveTo>
                <a:cubicBezTo>
                  <a:pt x="3288298" y="0"/>
                  <a:pt x="4236720" y="948422"/>
                  <a:pt x="4236720" y="2118360"/>
                </a:cubicBezTo>
                <a:cubicBezTo>
                  <a:pt x="4236720" y="3288298"/>
                  <a:pt x="3288298" y="4236720"/>
                  <a:pt x="2118360" y="4236720"/>
                </a:cubicBezTo>
                <a:cubicBezTo>
                  <a:pt x="948422" y="4236720"/>
                  <a:pt x="0" y="3288298"/>
                  <a:pt x="0" y="2118360"/>
                </a:cubicBezTo>
                <a:cubicBezTo>
                  <a:pt x="0" y="948422"/>
                  <a:pt x="948422" y="0"/>
                  <a:pt x="2118360" y="0"/>
                </a:cubicBezTo>
                <a:close/>
              </a:path>
            </a:pathLst>
          </a:custGeom>
          <a:solidFill>
            <a:schemeClr val="bg1">
              <a:lumMod val="85000"/>
            </a:schemeClr>
          </a:solidFill>
        </p:spPr>
        <p:txBody>
          <a:bodyPr wrap="square">
            <a:noAutofit/>
          </a:bodyPr>
          <a:lstStyle>
            <a:lvl1pPr algn="ctr">
              <a:defRPr>
                <a:solidFill>
                  <a:srgbClr val="084260"/>
                </a:solidFill>
              </a:defRPr>
            </a:lvl1pPr>
          </a:lstStyle>
          <a:p>
            <a:endParaRPr lang="en-US"/>
          </a:p>
          <a:p>
            <a:endParaRPr lang="en-US"/>
          </a:p>
          <a:p>
            <a:endParaRPr lang="en-US"/>
          </a:p>
        </p:txBody>
      </p:sp>
    </p:spTree>
    <p:extLst>
      <p:ext uri="{BB962C8B-B14F-4D97-AF65-F5344CB8AC3E}">
        <p14:creationId xmlns:p14="http://schemas.microsoft.com/office/powerpoint/2010/main" val="3960819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toe 0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C6756"/>
          </a:solidFill>
          <a:ln w="3598" cap="flat">
            <a:noFill/>
            <a:prstDash val="solid"/>
            <a:miter/>
          </a:ln>
        </p:spPr>
        <p:txBody>
          <a:bodyPr rtlCol="0" anchor="ctr"/>
          <a:lstStyle/>
          <a:p>
            <a:endParaRPr lang="en-US" b="0" i="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1387753"/>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4236719"/>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a:t>Name</a:t>
            </a:r>
          </a:p>
        </p:txBody>
      </p:sp>
    </p:spTree>
    <p:extLst>
      <p:ext uri="{BB962C8B-B14F-4D97-AF65-F5344CB8AC3E}">
        <p14:creationId xmlns:p14="http://schemas.microsoft.com/office/powerpoint/2010/main" val="82694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2C6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B5BFFDC-FF6C-B268-4B44-7F668B8549F8}"/>
              </a:ext>
            </a:extLst>
          </p:cNvPr>
          <p:cNvGrpSpPr/>
          <p:nvPr userDrawn="1"/>
        </p:nvGrpSpPr>
        <p:grpSpPr>
          <a:xfrm>
            <a:off x="10497312" y="182880"/>
            <a:ext cx="1890437" cy="4388029"/>
            <a:chOff x="4413794" y="4725223"/>
            <a:chExt cx="421607" cy="978622"/>
          </a:xfrm>
        </p:grpSpPr>
        <p:grpSp>
          <p:nvGrpSpPr>
            <p:cNvPr id="4" name="Graphic 2">
              <a:extLst>
                <a:ext uri="{FF2B5EF4-FFF2-40B4-BE49-F238E27FC236}">
                  <a16:creationId xmlns:a16="http://schemas.microsoft.com/office/drawing/2014/main" id="{73C99299-AB79-1FE3-2CE0-D20F729226FD}"/>
                </a:ext>
              </a:extLst>
            </p:cNvPr>
            <p:cNvGrpSpPr/>
            <p:nvPr/>
          </p:nvGrpSpPr>
          <p:grpSpPr>
            <a:xfrm>
              <a:off x="4413794" y="4757590"/>
              <a:ext cx="421607" cy="535957"/>
              <a:chOff x="4413794" y="4757590"/>
              <a:chExt cx="421607" cy="535957"/>
            </a:xfrm>
            <a:solidFill>
              <a:srgbClr val="75B543"/>
            </a:solidFill>
          </p:grpSpPr>
          <p:sp>
            <p:nvSpPr>
              <p:cNvPr id="20" name="Freeform 19">
                <a:extLst>
                  <a:ext uri="{FF2B5EF4-FFF2-40B4-BE49-F238E27FC236}">
                    <a16:creationId xmlns:a16="http://schemas.microsoft.com/office/drawing/2014/main" id="{F0E056A9-99EE-51AE-D492-27D6E1392754}"/>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62634CF-0075-EA07-192B-0D7FDB10A7CD}"/>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US"/>
              </a:p>
            </p:txBody>
          </p:sp>
        </p:grpSp>
        <p:grpSp>
          <p:nvGrpSpPr>
            <p:cNvPr id="5" name="Graphic 2">
              <a:extLst>
                <a:ext uri="{FF2B5EF4-FFF2-40B4-BE49-F238E27FC236}">
                  <a16:creationId xmlns:a16="http://schemas.microsoft.com/office/drawing/2014/main" id="{1B5F0CD0-024F-D060-DA91-EBBB5FCC5E28}"/>
                </a:ext>
              </a:extLst>
            </p:cNvPr>
            <p:cNvGrpSpPr/>
            <p:nvPr/>
          </p:nvGrpSpPr>
          <p:grpSpPr>
            <a:xfrm>
              <a:off x="4539076" y="4725223"/>
              <a:ext cx="126381" cy="222760"/>
              <a:chOff x="4539076" y="4725223"/>
              <a:chExt cx="126381" cy="222760"/>
            </a:xfrm>
            <a:solidFill>
              <a:srgbClr val="81CCB2"/>
            </a:solidFill>
          </p:grpSpPr>
          <p:sp>
            <p:nvSpPr>
              <p:cNvPr id="8" name="Freeform 7">
                <a:extLst>
                  <a:ext uri="{FF2B5EF4-FFF2-40B4-BE49-F238E27FC236}">
                    <a16:creationId xmlns:a16="http://schemas.microsoft.com/office/drawing/2014/main" id="{D1117A6C-9F8D-24A9-7659-C02F37A28523}"/>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E727476-F3FA-95EC-07CB-769AC572CC71}"/>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B72F2C5-50B9-94C7-6757-41687BDA2F40}"/>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534292F-9DF8-7E86-08C2-65C2BF657ECC}"/>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US"/>
              </a:p>
            </p:txBody>
          </p:sp>
        </p:grpSp>
        <p:sp>
          <p:nvSpPr>
            <p:cNvPr id="6" name="Freeform 5">
              <a:extLst>
                <a:ext uri="{FF2B5EF4-FFF2-40B4-BE49-F238E27FC236}">
                  <a16:creationId xmlns:a16="http://schemas.microsoft.com/office/drawing/2014/main" id="{2B3AA5E5-4D6B-0E2A-604F-F94FF6FFE5CD}"/>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4F38C3D6-CCDE-A70E-01AB-166B4C37A319}"/>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US"/>
            </a:p>
          </p:txBody>
        </p:sp>
      </p:grpSp>
      <p:sp>
        <p:nvSpPr>
          <p:cNvPr id="22" name="Rectangle 21">
            <a:extLst>
              <a:ext uri="{FF2B5EF4-FFF2-40B4-BE49-F238E27FC236}">
                <a16:creationId xmlns:a16="http://schemas.microsoft.com/office/drawing/2014/main" id="{46830636-A85E-5B9B-6213-108B11E579A4}"/>
              </a:ext>
            </a:extLst>
          </p:cNvPr>
          <p:cNvSpPr/>
          <p:nvPr userDrawn="1"/>
        </p:nvSpPr>
        <p:spPr>
          <a:xfrm>
            <a:off x="12173712" y="-798576"/>
            <a:ext cx="2133600" cy="7821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6DE7F2DF-1977-3561-5CA7-0BC09BC1AE98}"/>
              </a:ext>
            </a:extLst>
          </p:cNvPr>
          <p:cNvSpPr/>
          <p:nvPr userDrawn="1"/>
        </p:nvSpPr>
        <p:spPr>
          <a:xfrm rot="5400000" flipH="1">
            <a:off x="3098568" y="-2442696"/>
            <a:ext cx="5754567" cy="1131063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24" name="Text Placeholder 17">
            <a:extLst>
              <a:ext uri="{FF2B5EF4-FFF2-40B4-BE49-F238E27FC236}">
                <a16:creationId xmlns:a16="http://schemas.microsoft.com/office/drawing/2014/main" id="{4D32AEA0-9C38-5B2E-991D-2F9221722B80}"/>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5" name="Text Placeholder 23">
            <a:extLst>
              <a:ext uri="{FF2B5EF4-FFF2-40B4-BE49-F238E27FC236}">
                <a16:creationId xmlns:a16="http://schemas.microsoft.com/office/drawing/2014/main" id="{4DC074BD-7E66-B421-44EF-B4EB500D22D7}"/>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75B543"/>
                </a:solidFill>
                <a:latin typeface="+mn-lt"/>
              </a:defRPr>
            </a:lvl1pPr>
          </a:lstStyle>
          <a:p>
            <a:pPr lvl="0"/>
            <a:r>
              <a:rPr lang="en-US"/>
              <a:t>Heading</a:t>
            </a:r>
          </a:p>
        </p:txBody>
      </p:sp>
      <p:pic>
        <p:nvPicPr>
          <p:cNvPr id="26" name="Picture 25">
            <a:extLst>
              <a:ext uri="{FF2B5EF4-FFF2-40B4-BE49-F238E27FC236}">
                <a16:creationId xmlns:a16="http://schemas.microsoft.com/office/drawing/2014/main" id="{A034C6A9-C133-6EBF-3D79-24E3C5E52CDD}"/>
              </a:ext>
            </a:extLst>
          </p:cNvPr>
          <p:cNvPicPr>
            <a:picLocks noChangeAspect="1"/>
          </p:cNvPicPr>
          <p:nvPr userDrawn="1"/>
        </p:nvPicPr>
        <p:blipFill>
          <a:blip r:embed="rId2">
            <a:biLevel thresh="25000"/>
          </a:blip>
          <a:srcRect t="82226"/>
          <a:stretch/>
        </p:blipFill>
        <p:spPr>
          <a:xfrm>
            <a:off x="430678" y="6272785"/>
            <a:ext cx="2171152" cy="228350"/>
          </a:xfrm>
          <a:prstGeom prst="rect">
            <a:avLst/>
          </a:prstGeom>
        </p:spPr>
      </p:pic>
    </p:spTree>
    <p:extLst>
      <p:ext uri="{BB962C8B-B14F-4D97-AF65-F5344CB8AC3E}">
        <p14:creationId xmlns:p14="http://schemas.microsoft.com/office/powerpoint/2010/main" val="41910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574873-4D23-1642-6FC5-4398F0E9B585}"/>
              </a:ext>
            </a:extLst>
          </p:cNvPr>
          <p:cNvPicPr>
            <a:picLocks noChangeAspect="1"/>
          </p:cNvPicPr>
          <p:nvPr userDrawn="1"/>
        </p:nvPicPr>
        <p:blipFill>
          <a:blip r:embed="rId19"/>
          <a:srcRect t="82226"/>
          <a:stretch/>
        </p:blipFill>
        <p:spPr>
          <a:xfrm>
            <a:off x="430678" y="6272785"/>
            <a:ext cx="2171152" cy="228350"/>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61" r:id="rId5"/>
    <p:sldLayoutId id="2147483884" r:id="rId6"/>
    <p:sldLayoutId id="2147483885" r:id="rId7"/>
    <p:sldLayoutId id="2147483880" r:id="rId8"/>
    <p:sldLayoutId id="2147483879" r:id="rId9"/>
    <p:sldLayoutId id="2147483878" r:id="rId10"/>
    <p:sldLayoutId id="2147483877" r:id="rId11"/>
    <p:sldLayoutId id="2147483841" r:id="rId12"/>
    <p:sldLayoutId id="2147483883" r:id="rId13"/>
    <p:sldLayoutId id="2147483840" r:id="rId14"/>
    <p:sldLayoutId id="2147483833" r:id="rId15"/>
    <p:sldLayoutId id="2147483847" r:id="rId16"/>
    <p:sldLayoutId id="214748385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2.xml"/><Relationship Id="rId1" Type="http://schemas.openxmlformats.org/officeDocument/2006/relationships/video" Target="https://www.youtube.com/embed/eE9FmSjoY1c?feature=oembed" TargetMode="External"/><Relationship Id="rId5" Type="http://schemas.openxmlformats.org/officeDocument/2006/relationships/image" Target="../media/image14.sv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commission.europa.eu/strategy-and-policy/priorities-2019-2024/european-green-deal_en" TargetMode="Externa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https://open.spotify.com/episode/0y8AsyuUqewZRtQka0YKFP?si=3c1a00e7122b4a9d"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nature.com/articles/s43016-024-00975-2" TargetMode="External"/><Relationship Id="rId1" Type="http://schemas.openxmlformats.org/officeDocument/2006/relationships/slideLayout" Target="../slideLayouts/slideLayout12.xml"/><Relationship Id="rId5" Type="http://schemas.openxmlformats.org/officeDocument/2006/relationships/image" Target="../media/image25.sv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2.xml"/><Relationship Id="rId1" Type="http://schemas.openxmlformats.org/officeDocument/2006/relationships/video" Target="https://www.youtube.com/embed/wnFmvKN7tJU?feature=oembed"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ars.els-cdn.com/content/image/1-s2.0-S2590332223001975-gr1.jpg" TargetMode="External"/><Relationship Id="rId1" Type="http://schemas.openxmlformats.org/officeDocument/2006/relationships/slideLayout" Target="../slideLayouts/slideLayout14.xml"/><Relationship Id="rId5" Type="http://schemas.openxmlformats.org/officeDocument/2006/relationships/image" Target="../media/image35.sv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9.sv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nordicharvest.com/"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hyperlink" Target="https://on.soundcloud.com/FimQCNmkY8WVROB4PS"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53.sv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B15D0B-CBC7-E04A-B025-FE49C1E6B0D5}"/>
              </a:ext>
            </a:extLst>
          </p:cNvPr>
          <p:cNvSpPr>
            <a:spLocks noGrp="1"/>
          </p:cNvSpPr>
          <p:nvPr>
            <p:ph type="body" sz="quarter" idx="21"/>
          </p:nvPr>
        </p:nvSpPr>
        <p:spPr>
          <a:xfrm>
            <a:off x="7772400" y="5624652"/>
            <a:ext cx="3751973" cy="731140"/>
          </a:xfrm>
          <a:prstGeom prst="rect">
            <a:avLst/>
          </a:prstGeom>
        </p:spPr>
        <p:txBody>
          <a:bodyPr>
            <a:noAutofit/>
          </a:bodyPr>
          <a:lstStyle/>
          <a:p>
            <a:r>
              <a:rPr lang="en-US" sz="3000" err="1"/>
              <a:t>www.</a:t>
            </a:r>
            <a:r>
              <a:rPr lang="en-US" sz="3000" b="1" err="1"/>
              <a:t>plantpower</a:t>
            </a:r>
            <a:r>
              <a:rPr lang="en-US" sz="3000" err="1"/>
              <a:t>.eu</a:t>
            </a:r>
            <a:endParaRPr lang="en-US" sz="3000"/>
          </a:p>
        </p:txBody>
      </p:sp>
      <p:sp>
        <p:nvSpPr>
          <p:cNvPr id="8" name="Text Placeholder 7">
            <a:extLst>
              <a:ext uri="{FF2B5EF4-FFF2-40B4-BE49-F238E27FC236}">
                <a16:creationId xmlns:a16="http://schemas.microsoft.com/office/drawing/2014/main" id="{3EDF8C6B-55A9-52F6-2741-EB34E8518115}"/>
              </a:ext>
            </a:extLst>
          </p:cNvPr>
          <p:cNvSpPr>
            <a:spLocks noGrp="1"/>
          </p:cNvSpPr>
          <p:nvPr>
            <p:ph type="body" sz="quarter" idx="19"/>
          </p:nvPr>
        </p:nvSpPr>
        <p:spPr>
          <a:xfrm>
            <a:off x="670905" y="336865"/>
            <a:ext cx="3311988" cy="533188"/>
          </a:xfrm>
        </p:spPr>
        <p:txBody>
          <a:bodyPr/>
          <a:lstStyle/>
          <a:p>
            <a:r>
              <a:rPr lang="en-US" sz="3600" b="1">
                <a:solidFill>
                  <a:srgbClr val="75B543"/>
                </a:solidFill>
              </a:rPr>
              <a:t>MODULE 5</a:t>
            </a:r>
          </a:p>
          <a:p>
            <a:endParaRPr lang="en-US"/>
          </a:p>
        </p:txBody>
      </p:sp>
      <p:sp>
        <p:nvSpPr>
          <p:cNvPr id="12" name="Text Placeholder 11">
            <a:extLst>
              <a:ext uri="{FF2B5EF4-FFF2-40B4-BE49-F238E27FC236}">
                <a16:creationId xmlns:a16="http://schemas.microsoft.com/office/drawing/2014/main" id="{AEE7CF5C-DCAA-C7F3-198B-9BAD4D959055}"/>
              </a:ext>
            </a:extLst>
          </p:cNvPr>
          <p:cNvSpPr>
            <a:spLocks noGrp="1"/>
          </p:cNvSpPr>
          <p:nvPr>
            <p:ph type="body" sz="quarter" idx="16"/>
          </p:nvPr>
        </p:nvSpPr>
        <p:spPr>
          <a:xfrm>
            <a:off x="287194" y="3425692"/>
            <a:ext cx="3692353" cy="1008397"/>
          </a:xfrm>
        </p:spPr>
        <p:txBody>
          <a:bodyPr lIns="91440" tIns="45720" rIns="91440" bIns="45720" anchor="t">
            <a:noAutofit/>
          </a:bodyPr>
          <a:lstStyle/>
          <a:p>
            <a:r>
              <a:rPr lang="en-GB" sz="4800">
                <a:latin typeface="Calibri"/>
                <a:ea typeface="Open Sans"/>
                <a:cs typeface="Calibri"/>
              </a:rPr>
              <a:t>Imagining a Better World Via Plant Power</a:t>
            </a:r>
            <a:endParaRPr lang="en-IE" sz="4800">
              <a:latin typeface="Calibri"/>
              <a:ea typeface="Open Sans"/>
              <a:cs typeface="Calibri"/>
            </a:endParaRPr>
          </a:p>
          <a:p>
            <a:endParaRPr lang="en-US"/>
          </a:p>
        </p:txBody>
      </p:sp>
      <p:cxnSp>
        <p:nvCxnSpPr>
          <p:cNvPr id="15" name="Straight Connector 14">
            <a:extLst>
              <a:ext uri="{FF2B5EF4-FFF2-40B4-BE49-F238E27FC236}">
                <a16:creationId xmlns:a16="http://schemas.microsoft.com/office/drawing/2014/main" id="{36E0E7B2-856E-A78E-9889-7A03CDBDEC5D}"/>
              </a:ext>
            </a:extLst>
          </p:cNvPr>
          <p:cNvCxnSpPr>
            <a:cxnSpLocks/>
          </p:cNvCxnSpPr>
          <p:nvPr/>
        </p:nvCxnSpPr>
        <p:spPr>
          <a:xfrm>
            <a:off x="0" y="4041877"/>
            <a:ext cx="3179763" cy="0"/>
          </a:xfrm>
          <a:prstGeom prst="line">
            <a:avLst/>
          </a:prstGeom>
          <a:ln w="38100">
            <a:solidFill>
              <a:srgbClr val="75B543"/>
            </a:solidFill>
          </a:ln>
        </p:spPr>
        <p:style>
          <a:lnRef idx="1">
            <a:schemeClr val="accent1"/>
          </a:lnRef>
          <a:fillRef idx="0">
            <a:schemeClr val="accent1"/>
          </a:fillRef>
          <a:effectRef idx="0">
            <a:schemeClr val="accent1"/>
          </a:effectRef>
          <a:fontRef idx="minor">
            <a:schemeClr val="tx1"/>
          </a:fontRef>
        </p:style>
      </p:cxnSp>
      <p:pic>
        <p:nvPicPr>
          <p:cNvPr id="16" name="Picture Placeholder 20">
            <a:extLst>
              <a:ext uri="{FF2B5EF4-FFF2-40B4-BE49-F238E27FC236}">
                <a16:creationId xmlns:a16="http://schemas.microsoft.com/office/drawing/2014/main" id="{B3D31849-77F8-34A3-F75F-2A57704E3034}"/>
              </a:ext>
            </a:extLst>
          </p:cNvPr>
          <p:cNvPicPr>
            <a:picLocks noGrp="1" noChangeAspect="1"/>
          </p:cNvPicPr>
          <p:nvPr>
            <p:ph type="pic" sz="quarter" idx="43"/>
          </p:nvPr>
        </p:nvPicPr>
        <p:blipFill>
          <a:blip r:embed="rId3"/>
          <a:srcRect t="644" b="644"/>
          <a:stretch>
            <a:fillRect/>
          </a:stretch>
        </p:blipFill>
        <p:spPr/>
      </p:pic>
      <p:grpSp>
        <p:nvGrpSpPr>
          <p:cNvPr id="17" name="Group 16">
            <a:extLst>
              <a:ext uri="{FF2B5EF4-FFF2-40B4-BE49-F238E27FC236}">
                <a16:creationId xmlns:a16="http://schemas.microsoft.com/office/drawing/2014/main" id="{FFEAB603-34E3-3B00-F1B3-C9EA6C25C33C}"/>
              </a:ext>
            </a:extLst>
          </p:cNvPr>
          <p:cNvGrpSpPr/>
          <p:nvPr/>
        </p:nvGrpSpPr>
        <p:grpSpPr>
          <a:xfrm>
            <a:off x="3886539" y="3683047"/>
            <a:ext cx="1720828" cy="3994335"/>
            <a:chOff x="4413794" y="4725223"/>
            <a:chExt cx="421607" cy="978622"/>
          </a:xfrm>
          <a:solidFill>
            <a:schemeClr val="bg1">
              <a:alpha val="17834"/>
            </a:schemeClr>
          </a:solidFill>
        </p:grpSpPr>
        <p:grpSp>
          <p:nvGrpSpPr>
            <p:cNvPr id="18" name="Graphic 2">
              <a:extLst>
                <a:ext uri="{FF2B5EF4-FFF2-40B4-BE49-F238E27FC236}">
                  <a16:creationId xmlns:a16="http://schemas.microsoft.com/office/drawing/2014/main" id="{49D1E5C2-680C-5F3A-EDF1-00B248F35C49}"/>
                </a:ext>
              </a:extLst>
            </p:cNvPr>
            <p:cNvGrpSpPr/>
            <p:nvPr/>
          </p:nvGrpSpPr>
          <p:grpSpPr>
            <a:xfrm>
              <a:off x="4413794" y="4757590"/>
              <a:ext cx="421607" cy="535957"/>
              <a:chOff x="4413794" y="4757590"/>
              <a:chExt cx="421607" cy="535957"/>
            </a:xfrm>
            <a:grpFill/>
          </p:grpSpPr>
          <p:sp>
            <p:nvSpPr>
              <p:cNvPr id="26" name="Freeform 25">
                <a:extLst>
                  <a:ext uri="{FF2B5EF4-FFF2-40B4-BE49-F238E27FC236}">
                    <a16:creationId xmlns:a16="http://schemas.microsoft.com/office/drawing/2014/main" id="{3451F2A7-D55F-659E-D3D7-D4F1B5C4E9A4}"/>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D2ADF51-7987-65D2-B408-739DA6402E0E}"/>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9" name="Graphic 2">
              <a:extLst>
                <a:ext uri="{FF2B5EF4-FFF2-40B4-BE49-F238E27FC236}">
                  <a16:creationId xmlns:a16="http://schemas.microsoft.com/office/drawing/2014/main" id="{9C2968E0-F903-146C-62D7-1E7A8D7C40C4}"/>
                </a:ext>
              </a:extLst>
            </p:cNvPr>
            <p:cNvGrpSpPr/>
            <p:nvPr/>
          </p:nvGrpSpPr>
          <p:grpSpPr>
            <a:xfrm>
              <a:off x="4539076" y="4725223"/>
              <a:ext cx="126381" cy="222760"/>
              <a:chOff x="4539076" y="4725223"/>
              <a:chExt cx="126381" cy="222760"/>
            </a:xfrm>
            <a:grpFill/>
          </p:grpSpPr>
          <p:sp>
            <p:nvSpPr>
              <p:cNvPr id="22" name="Freeform 21">
                <a:extLst>
                  <a:ext uri="{FF2B5EF4-FFF2-40B4-BE49-F238E27FC236}">
                    <a16:creationId xmlns:a16="http://schemas.microsoft.com/office/drawing/2014/main" id="{A40F0086-F4F4-754F-21FC-115A1CDDB1FE}"/>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6F5107E-D7A1-618C-0F78-BB4934D0D0C5}"/>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D05D728-DB4D-E491-60EF-0D6C48F05E2C}"/>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5857B3D-5493-F142-16AA-9AEF9C99890A}"/>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20" name="Freeform 19">
              <a:extLst>
                <a:ext uri="{FF2B5EF4-FFF2-40B4-BE49-F238E27FC236}">
                  <a16:creationId xmlns:a16="http://schemas.microsoft.com/office/drawing/2014/main" id="{3C824093-9341-C37A-5434-4C72A071B482}"/>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FD2344A-5249-A2EA-ED62-6C207C467CBE}"/>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pic>
        <p:nvPicPr>
          <p:cNvPr id="2" name="Picture 1">
            <a:extLst>
              <a:ext uri="{FF2B5EF4-FFF2-40B4-BE49-F238E27FC236}">
                <a16:creationId xmlns:a16="http://schemas.microsoft.com/office/drawing/2014/main" id="{CEC91F8A-127C-5E38-F24E-47C0817AF945}"/>
              </a:ext>
            </a:extLst>
          </p:cNvPr>
          <p:cNvPicPr>
            <a:picLocks noChangeAspect="1"/>
          </p:cNvPicPr>
          <p:nvPr/>
        </p:nvPicPr>
        <p:blipFill>
          <a:blip r:embed="rId4"/>
          <a:stretch>
            <a:fillRect/>
          </a:stretch>
        </p:blipFill>
        <p:spPr>
          <a:xfrm>
            <a:off x="2940981" y="6215501"/>
            <a:ext cx="809625" cy="295275"/>
          </a:xfrm>
          <a:prstGeom prst="rect">
            <a:avLst/>
          </a:prstGeom>
        </p:spPr>
      </p:pic>
      <p:sp>
        <p:nvSpPr>
          <p:cNvPr id="4" name="TextBox 3">
            <a:extLst>
              <a:ext uri="{FF2B5EF4-FFF2-40B4-BE49-F238E27FC236}">
                <a16:creationId xmlns:a16="http://schemas.microsoft.com/office/drawing/2014/main" id="{85A36D72-41EC-4D6E-119E-8DC76BB21387}"/>
              </a:ext>
            </a:extLst>
          </p:cNvPr>
          <p:cNvSpPr txBox="1"/>
          <p:nvPr/>
        </p:nvSpPr>
        <p:spPr>
          <a:xfrm>
            <a:off x="3748690" y="6117897"/>
            <a:ext cx="3310759"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aseline="0">
                <a:solidFill>
                  <a:srgbClr val="595959"/>
                </a:solidFill>
                <a:latin typeface="Calibri"/>
                <a:ea typeface="Segoe UI"/>
                <a:cs typeface="Segoe UI"/>
              </a:rPr>
              <a:t>Plant Power OERs Modules © 2025 by Plant Power Partnership is licensed under CC BY 4.0. To view a copy of this license, visit https://creativecommons.org/licenses/by/4.0/ </a:t>
            </a:r>
            <a:endParaRPr lang="en-GB"/>
          </a:p>
          <a:p>
            <a:pPr algn="ctr"/>
            <a:endParaRPr lang="en-GB"/>
          </a:p>
        </p:txBody>
      </p:sp>
    </p:spTree>
    <p:extLst>
      <p:ext uri="{BB962C8B-B14F-4D97-AF65-F5344CB8AC3E}">
        <p14:creationId xmlns:p14="http://schemas.microsoft.com/office/powerpoint/2010/main" val="1729088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4294967295"/>
          </p:nvPr>
        </p:nvSpPr>
        <p:spPr>
          <a:xfrm>
            <a:off x="1109662" y="1656441"/>
            <a:ext cx="10144125" cy="3849918"/>
          </a:xfrm>
          <a:prstGeom prst="rect">
            <a:avLst/>
          </a:prstGeom>
        </p:spPr>
        <p:txBody>
          <a:bodyPr/>
          <a:lstStyle/>
          <a:p>
            <a:pPr marL="0" indent="0">
              <a:buNone/>
            </a:pPr>
            <a:r>
              <a:rPr lang="en-GB" sz="2400">
                <a:solidFill>
                  <a:schemeClr val="accent1">
                    <a:lumMod val="50000"/>
                  </a:schemeClr>
                </a:solidFill>
              </a:rPr>
              <a:t>The Sustainable Development Goals (SDGs) are a set of 17 intersectional goals adopted by UN member states in 2015, aiming to achieve a fairer, more sustainable, and prosperous world by 2030.</a:t>
            </a:r>
          </a:p>
          <a:p>
            <a:pPr marL="0" indent="0">
              <a:buNone/>
            </a:pPr>
            <a:r>
              <a:rPr lang="en-GB" sz="2400">
                <a:solidFill>
                  <a:schemeClr val="accent1">
                    <a:lumMod val="50000"/>
                  </a:schemeClr>
                </a:solidFill>
              </a:rPr>
              <a:t>The SDGs set out a blueprint for ending hunger, improving health, protecting the environment, and ensuring equality. Global food systems are central to all of this. It’s due to the way we produce what we eat, affect the health of people and the planet, and involve the livelihoods of millions. To reach goals like Zero Hunger (SDG 2), Clean Water (SDG 6), Climate Action (SDG 13), and Life on Land (SDG 15), we need food systems that are not only productive but also sustainable, fair, resilient, and inclusive.</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4294967295"/>
          </p:nvPr>
        </p:nvSpPr>
        <p:spPr>
          <a:xfrm>
            <a:off x="1000125" y="700387"/>
            <a:ext cx="10595237" cy="803654"/>
          </a:xfrm>
          <a:prstGeom prst="rect">
            <a:avLst/>
          </a:prstGeom>
        </p:spPr>
        <p:txBody>
          <a:bodyPr/>
          <a:lstStyle/>
          <a:p>
            <a:pPr marL="0" indent="0">
              <a:buNone/>
            </a:pPr>
            <a:r>
              <a:rPr lang="en-US" sz="3600" b="1">
                <a:solidFill>
                  <a:srgbClr val="75B543"/>
                </a:solidFill>
              </a:rPr>
              <a:t>How do the Sustainable Development Goals apply?</a:t>
            </a:r>
          </a:p>
          <a:p>
            <a:endParaRPr lang="en-US"/>
          </a:p>
        </p:txBody>
      </p:sp>
    </p:spTree>
    <p:extLst>
      <p:ext uri="{BB962C8B-B14F-4D97-AF65-F5344CB8AC3E}">
        <p14:creationId xmlns:p14="http://schemas.microsoft.com/office/powerpoint/2010/main" val="3155248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19A1CF-F796-70F1-91F4-FBE57CB9B857}"/>
              </a:ext>
            </a:extLst>
          </p:cNvPr>
          <p:cNvSpPr>
            <a:spLocks noGrp="1"/>
          </p:cNvSpPr>
          <p:nvPr>
            <p:ph type="body" sz="quarter" idx="18"/>
          </p:nvPr>
        </p:nvSpPr>
        <p:spPr>
          <a:xfrm>
            <a:off x="720388" y="2078832"/>
            <a:ext cx="5137869" cy="3680411"/>
          </a:xfrm>
        </p:spPr>
        <p:txBody>
          <a:bodyPr/>
          <a:lstStyle/>
          <a:p>
            <a:r>
              <a:rPr lang="en-GB"/>
              <a:t>   For food systems, environmental, economic, and social dimensions are deeply intertwined. The changes in one affect the others. </a:t>
            </a:r>
          </a:p>
          <a:p>
            <a:r>
              <a:rPr lang="en-GB"/>
              <a:t>   Sustainable food production means maintaining this balance so that food systems serve human needs now and in the future without degrading the environment, generating inequality, or undermining livelihoods.</a:t>
            </a:r>
            <a:endParaRPr lang="en-US"/>
          </a:p>
        </p:txBody>
      </p:sp>
      <p:sp>
        <p:nvSpPr>
          <p:cNvPr id="6" name="Text Placeholder 5">
            <a:extLst>
              <a:ext uri="{FF2B5EF4-FFF2-40B4-BE49-F238E27FC236}">
                <a16:creationId xmlns:a16="http://schemas.microsoft.com/office/drawing/2014/main" id="{45F75DAC-E0ED-E535-1207-CBC963409589}"/>
              </a:ext>
            </a:extLst>
          </p:cNvPr>
          <p:cNvSpPr>
            <a:spLocks noGrp="1"/>
          </p:cNvSpPr>
          <p:nvPr>
            <p:ph type="body" sz="quarter" idx="16"/>
          </p:nvPr>
        </p:nvSpPr>
        <p:spPr>
          <a:xfrm>
            <a:off x="856357" y="310942"/>
            <a:ext cx="5550284" cy="992652"/>
          </a:xfrm>
        </p:spPr>
        <p:txBody>
          <a:bodyPr/>
          <a:lstStyle/>
          <a:p>
            <a:r>
              <a:rPr lang="en-GB"/>
              <a:t>Interdependence of Environment, Economy, and Society in Food Production</a:t>
            </a:r>
            <a:endParaRPr lang="en-US"/>
          </a:p>
        </p:txBody>
      </p:sp>
      <p:pic>
        <p:nvPicPr>
          <p:cNvPr id="5" name="Picture Placeholder 5">
            <a:extLst>
              <a:ext uri="{FF2B5EF4-FFF2-40B4-BE49-F238E27FC236}">
                <a16:creationId xmlns:a16="http://schemas.microsoft.com/office/drawing/2014/main" id="{09AF6826-1872-49E3-0687-15CC444F0CC7}"/>
              </a:ext>
            </a:extLst>
          </p:cNvPr>
          <p:cNvPicPr>
            <a:picLocks noGrp="1" noChangeAspect="1"/>
          </p:cNvPicPr>
          <p:nvPr>
            <p:ph type="pic" sz="quarter" idx="42"/>
          </p:nvPr>
        </p:nvPicPr>
        <p:blipFill>
          <a:blip r:embed="rId2"/>
          <a:srcRect l="12874" r="12874"/>
          <a:stretch/>
        </p:blipFill>
        <p:spPr/>
      </p:pic>
    </p:spTree>
    <p:extLst>
      <p:ext uri="{BB962C8B-B14F-4D97-AF65-F5344CB8AC3E}">
        <p14:creationId xmlns:p14="http://schemas.microsoft.com/office/powerpoint/2010/main" val="1933455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1022346" y="1806444"/>
            <a:ext cx="4377057" cy="3025975"/>
          </a:xfrm>
        </p:spPr>
        <p:txBody>
          <a:bodyPr/>
          <a:lstStyle/>
          <a:p>
            <a:r>
              <a:rPr lang="en-GB"/>
              <a:t>   This video focuses on how the Common Agricultural Policy (CAP) aims to make agriculture greener and more efficient. </a:t>
            </a:r>
          </a:p>
          <a:p>
            <a:r>
              <a:rPr lang="en-GB"/>
              <a:t>   It addresses natural resource use, climate change mitigation, and biodiversity protection thus illustrating how EU policy links with agriculture’s environmental impacts.</a:t>
            </a:r>
            <a:endParaRPr lang="en-US"/>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p:txBody>
          <a:bodyPr/>
          <a:lstStyle/>
          <a:p>
            <a:r>
              <a:rPr lang="en-US"/>
              <a:t>Watch this!</a:t>
            </a:r>
          </a:p>
          <a:p>
            <a:endParaRPr lang="en-US"/>
          </a:p>
        </p:txBody>
      </p:sp>
      <p:grpSp>
        <p:nvGrpSpPr>
          <p:cNvPr id="8" name="Group 7">
            <a:extLst>
              <a:ext uri="{FF2B5EF4-FFF2-40B4-BE49-F238E27FC236}">
                <a16:creationId xmlns:a16="http://schemas.microsoft.com/office/drawing/2014/main" id="{64946CEC-C485-2754-02DF-067961875F90}"/>
              </a:ext>
            </a:extLst>
          </p:cNvPr>
          <p:cNvGrpSpPr/>
          <p:nvPr/>
        </p:nvGrpSpPr>
        <p:grpSpPr>
          <a:xfrm>
            <a:off x="5166699" y="3134407"/>
            <a:ext cx="1720828" cy="3994335"/>
            <a:chOff x="4413794" y="4725223"/>
            <a:chExt cx="421607" cy="978622"/>
          </a:xfrm>
          <a:solidFill>
            <a:schemeClr val="bg1">
              <a:alpha val="17834"/>
            </a:schemeClr>
          </a:solidFill>
        </p:grpSpPr>
        <p:grpSp>
          <p:nvGrpSpPr>
            <p:cNvPr id="9" name="Graphic 2">
              <a:extLst>
                <a:ext uri="{FF2B5EF4-FFF2-40B4-BE49-F238E27FC236}">
                  <a16:creationId xmlns:a16="http://schemas.microsoft.com/office/drawing/2014/main" id="{98108B53-9B80-E476-72EC-0907F891B1CE}"/>
                </a:ext>
              </a:extLst>
            </p:cNvPr>
            <p:cNvGrpSpPr/>
            <p:nvPr/>
          </p:nvGrpSpPr>
          <p:grpSpPr>
            <a:xfrm>
              <a:off x="4413794" y="4757590"/>
              <a:ext cx="421607" cy="535957"/>
              <a:chOff x="4413794" y="4757590"/>
              <a:chExt cx="421607" cy="535957"/>
            </a:xfrm>
            <a:grpFill/>
          </p:grpSpPr>
          <p:sp>
            <p:nvSpPr>
              <p:cNvPr id="17" name="Freeform 16">
                <a:extLst>
                  <a:ext uri="{FF2B5EF4-FFF2-40B4-BE49-F238E27FC236}">
                    <a16:creationId xmlns:a16="http://schemas.microsoft.com/office/drawing/2014/main" id="{156D2A8D-9B36-DF39-BF7B-4BC3002FB00F}"/>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85FC8C9-CD00-440E-4C92-9CBFE53A9B8D}"/>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D6F5C40D-6187-467D-6C28-5B6774DC2E03}"/>
                </a:ext>
              </a:extLst>
            </p:cNvPr>
            <p:cNvGrpSpPr/>
            <p:nvPr/>
          </p:nvGrpSpPr>
          <p:grpSpPr>
            <a:xfrm>
              <a:off x="4539076" y="4725223"/>
              <a:ext cx="126381" cy="222760"/>
              <a:chOff x="4539076" y="4725223"/>
              <a:chExt cx="126381" cy="222760"/>
            </a:xfrm>
            <a:grpFill/>
          </p:grpSpPr>
          <p:sp>
            <p:nvSpPr>
              <p:cNvPr id="13" name="Freeform 12">
                <a:extLst>
                  <a:ext uri="{FF2B5EF4-FFF2-40B4-BE49-F238E27FC236}">
                    <a16:creationId xmlns:a16="http://schemas.microsoft.com/office/drawing/2014/main" id="{C76538B9-58F0-DCB6-ABBB-2280C0C00598}"/>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4E4BE3A-82C3-ABD3-7920-46CE32BB0912}"/>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94DBB28-4E69-17E0-9B50-9602ADC5A97B}"/>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9B768C2-241E-BE0E-065A-341AFDC0D15B}"/>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F1306CBB-BAA3-CC0A-8C6F-D4A5AED1D0DD}"/>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B4AC03D-B6BD-6E29-01B6-5EB3C92DE49C}"/>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pic>
        <p:nvPicPr>
          <p:cNvPr id="20" name="Online Media 19" title="EU Agriculture- CAP- Protect Environment">
            <a:hlinkClick r:id="" action="ppaction://media"/>
            <a:extLst>
              <a:ext uri="{FF2B5EF4-FFF2-40B4-BE49-F238E27FC236}">
                <a16:creationId xmlns:a16="http://schemas.microsoft.com/office/drawing/2014/main" id="{88CB42BA-44A2-1A7F-AFB5-110C8BF55A64}"/>
              </a:ext>
            </a:extLst>
          </p:cNvPr>
          <p:cNvPicPr>
            <a:picLocks noRot="1" noChangeAspect="1"/>
          </p:cNvPicPr>
          <p:nvPr>
            <a:videoFile r:link="rId1"/>
          </p:nvPr>
        </p:nvPicPr>
        <p:blipFill>
          <a:blip r:embed="rId3"/>
          <a:stretch>
            <a:fillRect/>
          </a:stretch>
        </p:blipFill>
        <p:spPr>
          <a:xfrm>
            <a:off x="6546224" y="2124089"/>
            <a:ext cx="5394558" cy="30455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Graphic 23" descr="Lightbulb and gear with solid fill">
            <a:extLst>
              <a:ext uri="{FF2B5EF4-FFF2-40B4-BE49-F238E27FC236}">
                <a16:creationId xmlns:a16="http://schemas.microsoft.com/office/drawing/2014/main" id="{4E88FC79-983D-5230-F026-635269439A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87873" y="288105"/>
            <a:ext cx="1204274" cy="1204274"/>
          </a:xfrm>
          <a:prstGeom prst="rect">
            <a:avLst/>
          </a:prstGeom>
        </p:spPr>
      </p:pic>
    </p:spTree>
    <p:extLst>
      <p:ext uri="{BB962C8B-B14F-4D97-AF65-F5344CB8AC3E}">
        <p14:creationId xmlns:p14="http://schemas.microsoft.com/office/powerpoint/2010/main" val="196350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a:xfrm>
            <a:off x="4607796" y="679462"/>
            <a:ext cx="6562677" cy="339415"/>
          </a:xfrm>
        </p:spPr>
        <p:txBody>
          <a:bodyPr/>
          <a:lstStyle/>
          <a:p>
            <a:pPr algn="ctr"/>
            <a:r>
              <a:rPr lang="en-GB"/>
              <a:t>Soil Degradation and Loss of Soil Health</a:t>
            </a:r>
            <a:endParaRPr lang="en-US"/>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391943" y="1032020"/>
            <a:ext cx="7292607" cy="999383"/>
          </a:xfrm>
        </p:spPr>
        <p:txBody>
          <a:bodyPr/>
          <a:lstStyle/>
          <a:p>
            <a:pPr algn="l"/>
            <a:r>
              <a:rPr lang="en-GB"/>
              <a:t>The European Environment Agency reports that soil degradation has been worsening in recent years across the EU. Degradation includes erosion, reduction in organic matter, compaction, and declining fertility.</a:t>
            </a:r>
            <a:endParaRPr lang="en-US"/>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a:xfrm>
            <a:off x="4673198" y="2666835"/>
            <a:ext cx="6562677" cy="339415"/>
          </a:xfrm>
        </p:spPr>
        <p:txBody>
          <a:bodyPr/>
          <a:lstStyle/>
          <a:p>
            <a:pPr algn="ctr"/>
            <a:r>
              <a:rPr lang="en-GB"/>
              <a:t>Water Resource Stress and Pollution</a:t>
            </a:r>
            <a:endParaRPr lang="en-US"/>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476555" y="3082283"/>
            <a:ext cx="7114162" cy="999383"/>
          </a:xfrm>
        </p:spPr>
        <p:txBody>
          <a:bodyPr/>
          <a:lstStyle/>
          <a:p>
            <a:pPr algn="l"/>
            <a:r>
              <a:rPr lang="en-GB"/>
              <a:t>Agriculture is one of the major users of freshwater. Over‑use leads to water scarcity. This is especially true in southern Europe. </a:t>
            </a:r>
            <a:endParaRPr lang="en-US"/>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a:xfrm>
            <a:off x="4607795" y="4543658"/>
            <a:ext cx="6562677" cy="339415"/>
          </a:xfrm>
        </p:spPr>
        <p:txBody>
          <a:bodyPr/>
          <a:lstStyle/>
          <a:p>
            <a:pPr algn="ctr"/>
            <a:r>
              <a:rPr lang="en-US"/>
              <a:t>Biodiversity Loss</a:t>
            </a:r>
          </a:p>
        </p:txBody>
      </p:sp>
      <p:sp>
        <p:nvSpPr>
          <p:cNvPr id="12" name="Text Placeholder 11">
            <a:extLst>
              <a:ext uri="{FF2B5EF4-FFF2-40B4-BE49-F238E27FC236}">
                <a16:creationId xmlns:a16="http://schemas.microsoft.com/office/drawing/2014/main" id="{9BC75645-F9FD-244F-9028-F3DE8F14BD2C}"/>
              </a:ext>
            </a:extLst>
          </p:cNvPr>
          <p:cNvSpPr>
            <a:spLocks noGrp="1"/>
          </p:cNvSpPr>
          <p:nvPr>
            <p:ph type="body" sz="quarter" idx="46"/>
          </p:nvPr>
        </p:nvSpPr>
        <p:spPr>
          <a:xfrm>
            <a:off x="4475453" y="4931568"/>
            <a:ext cx="7114162" cy="999383"/>
          </a:xfrm>
        </p:spPr>
        <p:txBody>
          <a:bodyPr/>
          <a:lstStyle/>
          <a:p>
            <a:pPr algn="l"/>
            <a:r>
              <a:rPr lang="en-US"/>
              <a:t>Agricultural expansion, especially conversion of semi‑natural land to intensive farming, reduces natural habitat.</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a:t>3</a:t>
            </a:r>
          </a:p>
        </p:txBody>
      </p:sp>
      <p:grpSp>
        <p:nvGrpSpPr>
          <p:cNvPr id="18" name="Group 17">
            <a:extLst>
              <a:ext uri="{FF2B5EF4-FFF2-40B4-BE49-F238E27FC236}">
                <a16:creationId xmlns:a16="http://schemas.microsoft.com/office/drawing/2014/main" id="{9FFC9602-7436-9DE0-C6F2-FA8B7D9897E9}"/>
              </a:ext>
            </a:extLst>
          </p:cNvPr>
          <p:cNvGrpSpPr/>
          <p:nvPr/>
        </p:nvGrpSpPr>
        <p:grpSpPr>
          <a:xfrm>
            <a:off x="2268223" y="1138211"/>
            <a:ext cx="1720828" cy="3994335"/>
            <a:chOff x="4413794" y="4725223"/>
            <a:chExt cx="421607" cy="978622"/>
          </a:xfrm>
          <a:solidFill>
            <a:schemeClr val="bg1">
              <a:alpha val="17834"/>
            </a:schemeClr>
          </a:solidFill>
        </p:grpSpPr>
        <p:grpSp>
          <p:nvGrpSpPr>
            <p:cNvPr id="19" name="Graphic 2">
              <a:extLst>
                <a:ext uri="{FF2B5EF4-FFF2-40B4-BE49-F238E27FC236}">
                  <a16:creationId xmlns:a16="http://schemas.microsoft.com/office/drawing/2014/main" id="{B1B129A2-AC15-CEA6-1FAD-D209D0324183}"/>
                </a:ext>
              </a:extLst>
            </p:cNvPr>
            <p:cNvGrpSpPr/>
            <p:nvPr/>
          </p:nvGrpSpPr>
          <p:grpSpPr>
            <a:xfrm>
              <a:off x="4413794" y="4757590"/>
              <a:ext cx="421607" cy="535957"/>
              <a:chOff x="4413794" y="4757590"/>
              <a:chExt cx="421607" cy="535957"/>
            </a:xfrm>
            <a:grpFill/>
          </p:grpSpPr>
          <p:sp>
            <p:nvSpPr>
              <p:cNvPr id="27" name="Freeform 26">
                <a:extLst>
                  <a:ext uri="{FF2B5EF4-FFF2-40B4-BE49-F238E27FC236}">
                    <a16:creationId xmlns:a16="http://schemas.microsoft.com/office/drawing/2014/main" id="{C67831C4-521E-8784-62A5-16E77259CB6B}"/>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FA4579C-4DE6-67FF-57A9-B74D93AB70A6}"/>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20" name="Graphic 2">
              <a:extLst>
                <a:ext uri="{FF2B5EF4-FFF2-40B4-BE49-F238E27FC236}">
                  <a16:creationId xmlns:a16="http://schemas.microsoft.com/office/drawing/2014/main" id="{54EB6552-F03C-874C-C4A6-E4BC20AB4CA0}"/>
                </a:ext>
              </a:extLst>
            </p:cNvPr>
            <p:cNvGrpSpPr/>
            <p:nvPr/>
          </p:nvGrpSpPr>
          <p:grpSpPr>
            <a:xfrm>
              <a:off x="4539076" y="4725223"/>
              <a:ext cx="126381" cy="222760"/>
              <a:chOff x="4539076" y="4725223"/>
              <a:chExt cx="126381" cy="222760"/>
            </a:xfrm>
            <a:grpFill/>
          </p:grpSpPr>
          <p:sp>
            <p:nvSpPr>
              <p:cNvPr id="23" name="Freeform 22">
                <a:extLst>
                  <a:ext uri="{FF2B5EF4-FFF2-40B4-BE49-F238E27FC236}">
                    <a16:creationId xmlns:a16="http://schemas.microsoft.com/office/drawing/2014/main" id="{13E32F4F-380B-6438-201E-758EB02BEF15}"/>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2B87FB8-A03F-53C0-793D-D0586E430DF7}"/>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A0E131E5-90CC-2C85-D817-DCBB43C24A4D}"/>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DF8F627-FD67-2D68-04EC-24F1DA28F6AB}"/>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21" name="Freeform 20">
              <a:extLst>
                <a:ext uri="{FF2B5EF4-FFF2-40B4-BE49-F238E27FC236}">
                  <a16:creationId xmlns:a16="http://schemas.microsoft.com/office/drawing/2014/main" id="{A95FBD76-67BC-B815-058E-F3698A388DBD}"/>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49ED760-6698-176A-5A0C-B5571748D126}"/>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4" name="TextBox 3">
            <a:extLst>
              <a:ext uri="{FF2B5EF4-FFF2-40B4-BE49-F238E27FC236}">
                <a16:creationId xmlns:a16="http://schemas.microsoft.com/office/drawing/2014/main" id="{8D03B81E-514A-8AB6-64B0-863D1E3A2CAB}"/>
              </a:ext>
            </a:extLst>
          </p:cNvPr>
          <p:cNvSpPr txBox="1"/>
          <p:nvPr/>
        </p:nvSpPr>
        <p:spPr>
          <a:xfrm>
            <a:off x="-86516" y="1145916"/>
            <a:ext cx="2455956" cy="3785652"/>
          </a:xfrm>
          <a:prstGeom prst="rect">
            <a:avLst/>
          </a:prstGeom>
          <a:noFill/>
        </p:spPr>
        <p:txBody>
          <a:bodyPr wrap="square" rtlCol="0">
            <a:spAutoFit/>
          </a:bodyPr>
          <a:lstStyle/>
          <a:p>
            <a:pPr algn="ctr"/>
            <a:r>
              <a:rPr lang="en-GB" sz="3000" b="1">
                <a:solidFill>
                  <a:srgbClr val="75B543"/>
                </a:solidFill>
              </a:rPr>
              <a:t>How </a:t>
            </a:r>
          </a:p>
          <a:p>
            <a:pPr algn="ctr"/>
            <a:r>
              <a:rPr lang="en-GB" sz="3000" b="1">
                <a:solidFill>
                  <a:srgbClr val="75B543"/>
                </a:solidFill>
              </a:rPr>
              <a:t>Current </a:t>
            </a:r>
          </a:p>
          <a:p>
            <a:pPr algn="ctr"/>
            <a:r>
              <a:rPr lang="en-GB" sz="3000" b="1">
                <a:solidFill>
                  <a:srgbClr val="75B543"/>
                </a:solidFill>
              </a:rPr>
              <a:t>Food </a:t>
            </a:r>
          </a:p>
          <a:p>
            <a:pPr algn="ctr"/>
            <a:r>
              <a:rPr lang="en-GB" sz="3000" b="1">
                <a:solidFill>
                  <a:srgbClr val="75B543"/>
                </a:solidFill>
              </a:rPr>
              <a:t>Systems </a:t>
            </a:r>
          </a:p>
          <a:p>
            <a:pPr algn="ctr"/>
            <a:r>
              <a:rPr lang="en-GB" sz="3000" b="1">
                <a:solidFill>
                  <a:srgbClr val="75B543"/>
                </a:solidFill>
              </a:rPr>
              <a:t>Contribute </a:t>
            </a:r>
          </a:p>
          <a:p>
            <a:pPr algn="ctr"/>
            <a:r>
              <a:rPr lang="en-GB" sz="3000" b="1">
                <a:solidFill>
                  <a:srgbClr val="75B543"/>
                </a:solidFill>
              </a:rPr>
              <a:t>to </a:t>
            </a:r>
          </a:p>
          <a:p>
            <a:pPr algn="ctr"/>
            <a:r>
              <a:rPr lang="en-GB" sz="3000" b="1">
                <a:solidFill>
                  <a:srgbClr val="75B543"/>
                </a:solidFill>
              </a:rPr>
              <a:t>Ecological </a:t>
            </a:r>
          </a:p>
          <a:p>
            <a:pPr algn="ctr"/>
            <a:r>
              <a:rPr lang="en-GB" sz="3000" b="1">
                <a:solidFill>
                  <a:srgbClr val="75B543"/>
                </a:solidFill>
              </a:rPr>
              <a:t>Degradation</a:t>
            </a:r>
          </a:p>
        </p:txBody>
      </p:sp>
    </p:spTree>
    <p:extLst>
      <p:ext uri="{BB962C8B-B14F-4D97-AF65-F5344CB8AC3E}">
        <p14:creationId xmlns:p14="http://schemas.microsoft.com/office/powerpoint/2010/main" val="2582330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E3E70-0F77-8794-9EC5-3F21DFB6E3FB}"/>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0F8D8FFE-5FCF-91F8-4841-97030508F6E5}"/>
              </a:ext>
            </a:extLst>
          </p:cNvPr>
          <p:cNvSpPr>
            <a:spLocks noGrp="1"/>
          </p:cNvSpPr>
          <p:nvPr>
            <p:ph type="body" sz="quarter" idx="35"/>
          </p:nvPr>
        </p:nvSpPr>
        <p:spPr>
          <a:xfrm>
            <a:off x="4607796" y="728022"/>
            <a:ext cx="6562677" cy="339415"/>
          </a:xfrm>
        </p:spPr>
        <p:txBody>
          <a:bodyPr/>
          <a:lstStyle/>
          <a:p>
            <a:pPr algn="ctr"/>
            <a:r>
              <a:rPr lang="en-GB"/>
              <a:t>Greenhouse Gas Emissions and Climate Impacts</a:t>
            </a:r>
            <a:endParaRPr lang="en-US"/>
          </a:p>
        </p:txBody>
      </p:sp>
      <p:sp>
        <p:nvSpPr>
          <p:cNvPr id="5" name="Text Placeholder 4">
            <a:extLst>
              <a:ext uri="{FF2B5EF4-FFF2-40B4-BE49-F238E27FC236}">
                <a16:creationId xmlns:a16="http://schemas.microsoft.com/office/drawing/2014/main" id="{6D1F292D-7485-AED8-3703-405363DCC08C}"/>
              </a:ext>
            </a:extLst>
          </p:cNvPr>
          <p:cNvSpPr>
            <a:spLocks noGrp="1"/>
          </p:cNvSpPr>
          <p:nvPr>
            <p:ph type="body" sz="quarter" idx="36"/>
          </p:nvPr>
        </p:nvSpPr>
        <p:spPr>
          <a:xfrm>
            <a:off x="4391943" y="1032020"/>
            <a:ext cx="7292607" cy="999383"/>
          </a:xfrm>
        </p:spPr>
        <p:txBody>
          <a:bodyPr/>
          <a:lstStyle/>
          <a:p>
            <a:pPr algn="l"/>
            <a:r>
              <a:rPr lang="en-GB"/>
              <a:t>Agriculture contributes significantly to greenhouse gas emissions via land use change, methane from livestock, nitrous oxide from fertilizers, and CO₂ from soil and deforestation.</a:t>
            </a:r>
            <a:endParaRPr lang="en-US"/>
          </a:p>
        </p:txBody>
      </p:sp>
      <p:sp>
        <p:nvSpPr>
          <p:cNvPr id="6" name="Text Placeholder 5">
            <a:extLst>
              <a:ext uri="{FF2B5EF4-FFF2-40B4-BE49-F238E27FC236}">
                <a16:creationId xmlns:a16="http://schemas.microsoft.com/office/drawing/2014/main" id="{91ACC26E-17E0-1AFA-A9F3-55CA3155D72C}"/>
              </a:ext>
            </a:extLst>
          </p:cNvPr>
          <p:cNvSpPr>
            <a:spLocks noGrp="1"/>
          </p:cNvSpPr>
          <p:nvPr>
            <p:ph type="body" sz="quarter" idx="37"/>
          </p:nvPr>
        </p:nvSpPr>
        <p:spPr/>
        <p:txBody>
          <a:bodyPr/>
          <a:lstStyle/>
          <a:p>
            <a:r>
              <a:rPr lang="en-US"/>
              <a:t>4</a:t>
            </a:r>
          </a:p>
        </p:txBody>
      </p:sp>
      <p:sp>
        <p:nvSpPr>
          <p:cNvPr id="16" name="Text Placeholder 15">
            <a:extLst>
              <a:ext uri="{FF2B5EF4-FFF2-40B4-BE49-F238E27FC236}">
                <a16:creationId xmlns:a16="http://schemas.microsoft.com/office/drawing/2014/main" id="{81544262-B958-9BE7-13F7-B464D889F1CA}"/>
              </a:ext>
            </a:extLst>
          </p:cNvPr>
          <p:cNvSpPr>
            <a:spLocks noGrp="1"/>
          </p:cNvSpPr>
          <p:nvPr>
            <p:ph type="body" sz="quarter" idx="42"/>
          </p:nvPr>
        </p:nvSpPr>
        <p:spPr>
          <a:xfrm>
            <a:off x="4618636" y="2617914"/>
            <a:ext cx="6562677" cy="339415"/>
          </a:xfrm>
        </p:spPr>
        <p:txBody>
          <a:bodyPr/>
          <a:lstStyle/>
          <a:p>
            <a:pPr algn="ctr"/>
            <a:r>
              <a:rPr lang="en-GB"/>
              <a:t>Overuse of Inputs and Chemical Dependency</a:t>
            </a:r>
            <a:endParaRPr lang="en-US"/>
          </a:p>
        </p:txBody>
      </p:sp>
      <p:sp>
        <p:nvSpPr>
          <p:cNvPr id="9" name="Text Placeholder 8">
            <a:extLst>
              <a:ext uri="{FF2B5EF4-FFF2-40B4-BE49-F238E27FC236}">
                <a16:creationId xmlns:a16="http://schemas.microsoft.com/office/drawing/2014/main" id="{97879FF0-6003-8C44-76F2-7AAE6B0D3F76}"/>
              </a:ext>
            </a:extLst>
          </p:cNvPr>
          <p:cNvSpPr>
            <a:spLocks noGrp="1"/>
          </p:cNvSpPr>
          <p:nvPr>
            <p:ph type="body" sz="quarter" idx="43"/>
          </p:nvPr>
        </p:nvSpPr>
        <p:spPr>
          <a:xfrm>
            <a:off x="4476555" y="3055244"/>
            <a:ext cx="7114162" cy="999383"/>
          </a:xfrm>
        </p:spPr>
        <p:txBody>
          <a:bodyPr/>
          <a:lstStyle/>
          <a:p>
            <a:pPr algn="l"/>
            <a:r>
              <a:rPr lang="en-GB"/>
              <a:t>Heavy reliance on pesticides and synthetic fertilizers harms ecosystems such as pollinators, beneficial insects, and soil microbes.</a:t>
            </a:r>
            <a:endParaRPr lang="en-US"/>
          </a:p>
        </p:txBody>
      </p:sp>
      <p:sp>
        <p:nvSpPr>
          <p:cNvPr id="10" name="Text Placeholder 9">
            <a:extLst>
              <a:ext uri="{FF2B5EF4-FFF2-40B4-BE49-F238E27FC236}">
                <a16:creationId xmlns:a16="http://schemas.microsoft.com/office/drawing/2014/main" id="{0D89A184-7A45-2361-3114-3ED3885AB1AE}"/>
              </a:ext>
            </a:extLst>
          </p:cNvPr>
          <p:cNvSpPr>
            <a:spLocks noGrp="1"/>
          </p:cNvSpPr>
          <p:nvPr>
            <p:ph type="body" sz="quarter" idx="44"/>
          </p:nvPr>
        </p:nvSpPr>
        <p:spPr/>
        <p:txBody>
          <a:bodyPr/>
          <a:lstStyle/>
          <a:p>
            <a:r>
              <a:rPr lang="en-US"/>
              <a:t>5</a:t>
            </a:r>
          </a:p>
        </p:txBody>
      </p:sp>
      <p:grpSp>
        <p:nvGrpSpPr>
          <p:cNvPr id="18" name="Group 17">
            <a:extLst>
              <a:ext uri="{FF2B5EF4-FFF2-40B4-BE49-F238E27FC236}">
                <a16:creationId xmlns:a16="http://schemas.microsoft.com/office/drawing/2014/main" id="{BDBC23F6-A502-4C0C-93A1-55241D37336B}"/>
              </a:ext>
            </a:extLst>
          </p:cNvPr>
          <p:cNvGrpSpPr/>
          <p:nvPr/>
        </p:nvGrpSpPr>
        <p:grpSpPr>
          <a:xfrm>
            <a:off x="2268223" y="1138211"/>
            <a:ext cx="1720828" cy="3994335"/>
            <a:chOff x="4413794" y="4725223"/>
            <a:chExt cx="421607" cy="978622"/>
          </a:xfrm>
          <a:solidFill>
            <a:schemeClr val="bg1">
              <a:alpha val="17834"/>
            </a:schemeClr>
          </a:solidFill>
        </p:grpSpPr>
        <p:grpSp>
          <p:nvGrpSpPr>
            <p:cNvPr id="19" name="Graphic 2">
              <a:extLst>
                <a:ext uri="{FF2B5EF4-FFF2-40B4-BE49-F238E27FC236}">
                  <a16:creationId xmlns:a16="http://schemas.microsoft.com/office/drawing/2014/main" id="{BCA71184-CA2A-C38F-BA94-02233B57676A}"/>
                </a:ext>
              </a:extLst>
            </p:cNvPr>
            <p:cNvGrpSpPr/>
            <p:nvPr/>
          </p:nvGrpSpPr>
          <p:grpSpPr>
            <a:xfrm>
              <a:off x="4413794" y="4757590"/>
              <a:ext cx="421607" cy="535957"/>
              <a:chOff x="4413794" y="4757590"/>
              <a:chExt cx="421607" cy="535957"/>
            </a:xfrm>
            <a:grpFill/>
          </p:grpSpPr>
          <p:sp>
            <p:nvSpPr>
              <p:cNvPr id="27" name="Freeform 26">
                <a:extLst>
                  <a:ext uri="{FF2B5EF4-FFF2-40B4-BE49-F238E27FC236}">
                    <a16:creationId xmlns:a16="http://schemas.microsoft.com/office/drawing/2014/main" id="{20168BF7-1876-A3C8-BED4-3D2287ED1969}"/>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8EF2D17-63A2-7DBC-FE6F-A828F23FD4BB}"/>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20" name="Graphic 2">
              <a:extLst>
                <a:ext uri="{FF2B5EF4-FFF2-40B4-BE49-F238E27FC236}">
                  <a16:creationId xmlns:a16="http://schemas.microsoft.com/office/drawing/2014/main" id="{F504C04D-489E-0818-592A-91CE27F0AB09}"/>
                </a:ext>
              </a:extLst>
            </p:cNvPr>
            <p:cNvGrpSpPr/>
            <p:nvPr/>
          </p:nvGrpSpPr>
          <p:grpSpPr>
            <a:xfrm>
              <a:off x="4539076" y="4725223"/>
              <a:ext cx="126381" cy="222760"/>
              <a:chOff x="4539076" y="4725223"/>
              <a:chExt cx="126381" cy="222760"/>
            </a:xfrm>
            <a:grpFill/>
          </p:grpSpPr>
          <p:sp>
            <p:nvSpPr>
              <p:cNvPr id="23" name="Freeform 22">
                <a:extLst>
                  <a:ext uri="{FF2B5EF4-FFF2-40B4-BE49-F238E27FC236}">
                    <a16:creationId xmlns:a16="http://schemas.microsoft.com/office/drawing/2014/main" id="{2B48865A-C5D9-C6C0-2911-58B2AA9641F1}"/>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1A8012C-BC51-62F9-4E96-C764E14956C6}"/>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5D44869-EAFE-F407-2503-2C8C1914E02B}"/>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FB74B354-72F3-E0D9-1944-9317CBAED7FC}"/>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21" name="Freeform 20">
              <a:extLst>
                <a:ext uri="{FF2B5EF4-FFF2-40B4-BE49-F238E27FC236}">
                  <a16:creationId xmlns:a16="http://schemas.microsoft.com/office/drawing/2014/main" id="{BE0307B0-BA68-F599-509E-61E77402B618}"/>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37FD27D-CBF1-6DE1-F3B3-ECB093AF9A1E}"/>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4" name="TextBox 3">
            <a:extLst>
              <a:ext uri="{FF2B5EF4-FFF2-40B4-BE49-F238E27FC236}">
                <a16:creationId xmlns:a16="http://schemas.microsoft.com/office/drawing/2014/main" id="{F1EB6F86-0658-6C4E-9C96-29C49B98851B}"/>
              </a:ext>
            </a:extLst>
          </p:cNvPr>
          <p:cNvSpPr txBox="1"/>
          <p:nvPr/>
        </p:nvSpPr>
        <p:spPr>
          <a:xfrm>
            <a:off x="-86516" y="1145916"/>
            <a:ext cx="2455956" cy="3785652"/>
          </a:xfrm>
          <a:prstGeom prst="rect">
            <a:avLst/>
          </a:prstGeom>
          <a:noFill/>
        </p:spPr>
        <p:txBody>
          <a:bodyPr wrap="square" rtlCol="0">
            <a:spAutoFit/>
          </a:bodyPr>
          <a:lstStyle/>
          <a:p>
            <a:pPr algn="ctr"/>
            <a:r>
              <a:rPr lang="en-GB" sz="3000" b="1">
                <a:solidFill>
                  <a:srgbClr val="75B543"/>
                </a:solidFill>
              </a:rPr>
              <a:t>How </a:t>
            </a:r>
          </a:p>
          <a:p>
            <a:pPr algn="ctr"/>
            <a:r>
              <a:rPr lang="en-GB" sz="3000" b="1">
                <a:solidFill>
                  <a:srgbClr val="75B543"/>
                </a:solidFill>
              </a:rPr>
              <a:t>Current </a:t>
            </a:r>
          </a:p>
          <a:p>
            <a:pPr algn="ctr"/>
            <a:r>
              <a:rPr lang="en-GB" sz="3000" b="1">
                <a:solidFill>
                  <a:srgbClr val="75B543"/>
                </a:solidFill>
              </a:rPr>
              <a:t>Food </a:t>
            </a:r>
          </a:p>
          <a:p>
            <a:pPr algn="ctr"/>
            <a:r>
              <a:rPr lang="en-GB" sz="3000" b="1">
                <a:solidFill>
                  <a:srgbClr val="75B543"/>
                </a:solidFill>
              </a:rPr>
              <a:t>Systems </a:t>
            </a:r>
          </a:p>
          <a:p>
            <a:pPr algn="ctr"/>
            <a:r>
              <a:rPr lang="en-GB" sz="3000" b="1">
                <a:solidFill>
                  <a:srgbClr val="75B543"/>
                </a:solidFill>
              </a:rPr>
              <a:t>Contribute </a:t>
            </a:r>
          </a:p>
          <a:p>
            <a:pPr algn="ctr"/>
            <a:r>
              <a:rPr lang="en-GB" sz="3000" b="1">
                <a:solidFill>
                  <a:srgbClr val="75B543"/>
                </a:solidFill>
              </a:rPr>
              <a:t>to </a:t>
            </a:r>
          </a:p>
          <a:p>
            <a:pPr algn="ctr"/>
            <a:r>
              <a:rPr lang="en-GB" sz="3000" b="1">
                <a:solidFill>
                  <a:srgbClr val="75B543"/>
                </a:solidFill>
              </a:rPr>
              <a:t>Ecological </a:t>
            </a:r>
          </a:p>
          <a:p>
            <a:pPr algn="ctr"/>
            <a:r>
              <a:rPr lang="en-GB" sz="3000" b="1">
                <a:solidFill>
                  <a:srgbClr val="75B543"/>
                </a:solidFill>
              </a:rPr>
              <a:t>Degradation</a:t>
            </a:r>
          </a:p>
        </p:txBody>
      </p:sp>
      <p:sp>
        <p:nvSpPr>
          <p:cNvPr id="8" name="Text Placeholder 7">
            <a:extLst>
              <a:ext uri="{FF2B5EF4-FFF2-40B4-BE49-F238E27FC236}">
                <a16:creationId xmlns:a16="http://schemas.microsoft.com/office/drawing/2014/main" id="{7DD92E29-DB8E-9A4B-BCB6-9E92BEA453F7}"/>
              </a:ext>
            </a:extLst>
          </p:cNvPr>
          <p:cNvSpPr>
            <a:spLocks noGrp="1"/>
          </p:cNvSpPr>
          <p:nvPr>
            <p:ph type="body" sz="quarter" idx="46"/>
          </p:nvPr>
        </p:nvSpPr>
        <p:spPr>
          <a:xfrm>
            <a:off x="4592126" y="4826597"/>
            <a:ext cx="6716340" cy="999383"/>
          </a:xfrm>
        </p:spPr>
        <p:txBody>
          <a:bodyPr/>
          <a:lstStyle/>
          <a:p>
            <a:pPr algn="l"/>
            <a:r>
              <a:rPr lang="en-IE"/>
              <a:t>Next we look at how these systems play a role in driving inequality. </a:t>
            </a:r>
          </a:p>
        </p:txBody>
      </p:sp>
    </p:spTree>
    <p:extLst>
      <p:ext uri="{BB962C8B-B14F-4D97-AF65-F5344CB8AC3E}">
        <p14:creationId xmlns:p14="http://schemas.microsoft.com/office/powerpoint/2010/main" val="3468090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C7786-C5A5-7BD1-18FE-E4FD4B36C24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764C6F8-7240-BF86-BCFC-DD7251BAE4E7}"/>
              </a:ext>
            </a:extLst>
          </p:cNvPr>
          <p:cNvSpPr>
            <a:spLocks noGrp="1"/>
          </p:cNvSpPr>
          <p:nvPr>
            <p:ph type="body" sz="quarter" idx="18"/>
          </p:nvPr>
        </p:nvSpPr>
        <p:spPr>
          <a:xfrm>
            <a:off x="1274830" y="1368066"/>
            <a:ext cx="10424703" cy="3440624"/>
          </a:xfrm>
        </p:spPr>
        <p:txBody>
          <a:bodyPr/>
          <a:lstStyle/>
          <a:p>
            <a:pPr marL="0" indent="0"/>
            <a:r>
              <a:rPr lang="en-GB" b="1"/>
              <a:t>1. Unequal Access to Healthy and Sustainable Food</a:t>
            </a:r>
          </a:p>
          <a:p>
            <a:pPr marL="0" indent="0"/>
            <a:r>
              <a:rPr lang="en-GB"/>
              <a:t>Low‑income households in Europe often have less access to high quality, nutritious food. Affordability and availability of sustainable and organic options can be limited.</a:t>
            </a:r>
          </a:p>
          <a:p>
            <a:pPr marL="0" indent="0"/>
            <a:r>
              <a:rPr lang="en-GB" b="1"/>
              <a:t>2. Unequal Exposure to Environmental Hazards</a:t>
            </a:r>
          </a:p>
          <a:p>
            <a:pPr marL="0" indent="0"/>
            <a:r>
              <a:rPr lang="en-GB"/>
              <a:t>Vulnerable groups are more exposed to polluted water, air pollution, pesticide drift, and degraded environments. These exposures can affect health, nutrition, and livelihood.</a:t>
            </a:r>
          </a:p>
          <a:p>
            <a:pPr marL="0" indent="0"/>
            <a:r>
              <a:rPr lang="en-GB" b="1"/>
              <a:t>3. Disparities Among Farmers and Producers</a:t>
            </a:r>
          </a:p>
          <a:p>
            <a:pPr marL="0" indent="0"/>
            <a:r>
              <a:rPr lang="en-GB"/>
              <a:t>Smallholder farms, farms in less favourable climates, or poorer regions are more negatively affected by climate change, soil degradation, water scarcity, and lack of access to resources or capital.</a:t>
            </a:r>
            <a:endParaRPr lang="en-US"/>
          </a:p>
        </p:txBody>
      </p:sp>
      <p:sp>
        <p:nvSpPr>
          <p:cNvPr id="4" name="Text Placeholder 3">
            <a:extLst>
              <a:ext uri="{FF2B5EF4-FFF2-40B4-BE49-F238E27FC236}">
                <a16:creationId xmlns:a16="http://schemas.microsoft.com/office/drawing/2014/main" id="{8ACB56CB-17DB-9B39-4936-AFAC993C16D5}"/>
              </a:ext>
            </a:extLst>
          </p:cNvPr>
          <p:cNvSpPr>
            <a:spLocks noGrp="1"/>
          </p:cNvSpPr>
          <p:nvPr>
            <p:ph type="body" sz="quarter" idx="16"/>
          </p:nvPr>
        </p:nvSpPr>
        <p:spPr/>
        <p:txBody>
          <a:bodyPr/>
          <a:lstStyle/>
          <a:p>
            <a:r>
              <a:rPr lang="en-GB"/>
              <a:t>The Current Food Systems Contribution to Inequality</a:t>
            </a:r>
            <a:endParaRPr lang="en-US"/>
          </a:p>
          <a:p>
            <a:endParaRPr lang="en-US"/>
          </a:p>
        </p:txBody>
      </p:sp>
    </p:spTree>
    <p:extLst>
      <p:ext uri="{BB962C8B-B14F-4D97-AF65-F5344CB8AC3E}">
        <p14:creationId xmlns:p14="http://schemas.microsoft.com/office/powerpoint/2010/main" val="846264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1139447" y="1401433"/>
            <a:ext cx="10254171" cy="3440624"/>
          </a:xfrm>
        </p:spPr>
        <p:txBody>
          <a:bodyPr/>
          <a:lstStyle/>
          <a:p>
            <a:pPr marL="0" indent="0"/>
            <a:r>
              <a:rPr lang="en-GB" b="1"/>
              <a:t>4. Inter‑Regional Inequalities</a:t>
            </a:r>
          </a:p>
          <a:p>
            <a:pPr marL="0" indent="0"/>
            <a:r>
              <a:rPr lang="en-GB"/>
              <a:t>Regions exposed to environmental stress like drought, degraded soils, and marginalised rural areas bear more risk. Those with less infrastructure, institutional support, or investment will be less resilient.</a:t>
            </a:r>
          </a:p>
          <a:p>
            <a:pPr marL="0" indent="0"/>
            <a:r>
              <a:rPr lang="en-GB" b="1"/>
              <a:t>5. Health Inequalities</a:t>
            </a:r>
          </a:p>
          <a:p>
            <a:pPr marL="0" indent="0"/>
            <a:r>
              <a:rPr lang="en-GB"/>
              <a:t>Poorer populations are more likely to suffer diet‑related diseases due to less access to healthy food, higher exposure to environmental toxins, and less adaptive capacity to climate impacts.</a:t>
            </a:r>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a:t>The Current Food Systems Contribution to Inequality</a:t>
            </a:r>
            <a:endParaRPr lang="en-US"/>
          </a:p>
          <a:p>
            <a:endParaRPr lang="en-US"/>
          </a:p>
        </p:txBody>
      </p:sp>
      <p:grpSp>
        <p:nvGrpSpPr>
          <p:cNvPr id="2" name="Group 1">
            <a:extLst>
              <a:ext uri="{FF2B5EF4-FFF2-40B4-BE49-F238E27FC236}">
                <a16:creationId xmlns:a16="http://schemas.microsoft.com/office/drawing/2014/main" id="{80DD40B7-C6C1-3F1F-E277-DB985E23B267}"/>
              </a:ext>
            </a:extLst>
          </p:cNvPr>
          <p:cNvGrpSpPr/>
          <p:nvPr/>
        </p:nvGrpSpPr>
        <p:grpSpPr>
          <a:xfrm>
            <a:off x="10195899" y="3865927"/>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32F9A656-6006-4D62-CA99-C011E3C91D43}"/>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DE14BB44-FDBD-D0AC-C32E-BADD2CF4E66A}"/>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1A894C5-F256-E74F-C8A9-385D41BC315E}"/>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4429AB73-415B-7BE8-3AA4-E77B9A68479D}"/>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617E9FD5-3C7C-7C6F-79F6-B4483BA9AF31}"/>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95D5C18-2939-B4E9-4D06-BCFC7C29F569}"/>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A948B44-1E16-7CD8-6B07-E3A9A50FEBBB}"/>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75707FC-B19C-303C-0E6B-3D6EA3C6FD26}"/>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A7C6AF63-25BA-B9A7-2A7F-EB7888883D86}"/>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335CE50-AAF5-D223-1391-EE5AA3EE6985}"/>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3182854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280698" y="2911080"/>
            <a:ext cx="7630604" cy="1446360"/>
            <a:chOff x="197555" y="1991940"/>
            <a:chExt cx="7630604" cy="1446360"/>
          </a:xfrm>
        </p:grpSpPr>
        <p:sp>
          <p:nvSpPr>
            <p:cNvPr id="2" name="Rounded Rectangle 1"/>
            <p:cNvSpPr/>
            <p:nvPr/>
          </p:nvSpPr>
          <p:spPr>
            <a:xfrm>
              <a:off x="2511653" y="2141043"/>
              <a:ext cx="955369" cy="1297257"/>
            </a:xfrm>
            <a:custGeom>
              <a:avLst/>
              <a:gdLst/>
              <a:ahLst/>
              <a:cxnLst/>
              <a:rect l="0" t="0" r="0" b="0"/>
              <a:pathLst>
                <a:path w="955369" h="1297257">
                  <a:moveTo>
                    <a:pt x="595692" y="531670"/>
                  </a:moveTo>
                  <a:cubicBezTo>
                    <a:pt x="619603" y="716594"/>
                    <a:pt x="637175" y="1129654"/>
                    <a:pt x="901567" y="1129654"/>
                  </a:cubicBezTo>
                  <a:cubicBezTo>
                    <a:pt x="899836" y="1148405"/>
                    <a:pt x="900488" y="1167340"/>
                    <a:pt x="903541" y="1185982"/>
                  </a:cubicBezTo>
                  <a:cubicBezTo>
                    <a:pt x="908651" y="1215965"/>
                    <a:pt x="919791" y="1244601"/>
                    <a:pt x="936284" y="1270135"/>
                  </a:cubicBezTo>
                  <a:cubicBezTo>
                    <a:pt x="939629" y="1275320"/>
                    <a:pt x="943133" y="1280263"/>
                    <a:pt x="946805" y="1285038"/>
                  </a:cubicBezTo>
                  <a:cubicBezTo>
                    <a:pt x="949557" y="1288551"/>
                    <a:pt x="952417" y="1291963"/>
                    <a:pt x="955369" y="1295300"/>
                  </a:cubicBezTo>
                  <a:lnTo>
                    <a:pt x="947625" y="1295300"/>
                  </a:lnTo>
                  <a:cubicBezTo>
                    <a:pt x="936752" y="1296755"/>
                    <a:pt x="925880" y="1297257"/>
                    <a:pt x="914924" y="1297257"/>
                  </a:cubicBezTo>
                  <a:cubicBezTo>
                    <a:pt x="535333" y="1297257"/>
                    <a:pt x="478061" y="924157"/>
                    <a:pt x="438125" y="553072"/>
                  </a:cubicBezTo>
                  <a:cubicBezTo>
                    <a:pt x="418889" y="374354"/>
                    <a:pt x="352819" y="185308"/>
                    <a:pt x="143817" y="260687"/>
                  </a:cubicBezTo>
                  <a:lnTo>
                    <a:pt x="141994" y="258872"/>
                  </a:lnTo>
                  <a:cubicBezTo>
                    <a:pt x="113717" y="232034"/>
                    <a:pt x="83399" y="207446"/>
                    <a:pt x="51326" y="185308"/>
                  </a:cubicBezTo>
                  <a:cubicBezTo>
                    <a:pt x="40713" y="177822"/>
                    <a:pt x="29932" y="170596"/>
                    <a:pt x="19068" y="163454"/>
                  </a:cubicBezTo>
                  <a:cubicBezTo>
                    <a:pt x="12745" y="159297"/>
                    <a:pt x="6406" y="155283"/>
                    <a:pt x="0" y="151302"/>
                  </a:cubicBezTo>
                  <a:cubicBezTo>
                    <a:pt x="16459" y="139677"/>
                    <a:pt x="33570" y="129022"/>
                    <a:pt x="51276" y="119412"/>
                  </a:cubicBezTo>
                  <a:cubicBezTo>
                    <a:pt x="60885" y="114637"/>
                    <a:pt x="70829" y="110037"/>
                    <a:pt x="81016" y="105939"/>
                  </a:cubicBezTo>
                  <a:cubicBezTo>
                    <a:pt x="411362" y="0"/>
                    <a:pt x="553432" y="204903"/>
                    <a:pt x="595692" y="531670"/>
                  </a:cubicBezTo>
                </a:path>
              </a:pathLst>
            </a:custGeom>
            <a:solidFill>
              <a:srgbClr val="666666"/>
            </a:solidFill>
            <a:ln>
              <a:noFill/>
            </a:ln>
          </p:spPr>
          <p:txBody>
            <a:bodyPr rtlCol="0" anchor="ctr"/>
            <a:lstStyle/>
            <a:p>
              <a:pPr algn="ctr"/>
              <a:endParaRPr/>
            </a:p>
          </p:txBody>
        </p:sp>
        <p:sp>
          <p:nvSpPr>
            <p:cNvPr id="3" name="Rounded Rectangle 2"/>
            <p:cNvSpPr/>
            <p:nvPr/>
          </p:nvSpPr>
          <p:spPr>
            <a:xfrm>
              <a:off x="197555" y="2193615"/>
              <a:ext cx="760209" cy="1244685"/>
            </a:xfrm>
            <a:custGeom>
              <a:avLst/>
              <a:gdLst/>
              <a:ahLst/>
              <a:cxnLst/>
              <a:rect l="0" t="0" r="0" b="0"/>
              <a:pathLst>
                <a:path w="760209" h="1244685">
                  <a:moveTo>
                    <a:pt x="706415" y="1077082"/>
                  </a:moveTo>
                  <a:cubicBezTo>
                    <a:pt x="704676" y="1095833"/>
                    <a:pt x="705336" y="1114767"/>
                    <a:pt x="708389" y="1133409"/>
                  </a:cubicBezTo>
                  <a:cubicBezTo>
                    <a:pt x="713499" y="1163392"/>
                    <a:pt x="724639" y="1192029"/>
                    <a:pt x="741132" y="1217562"/>
                  </a:cubicBezTo>
                  <a:cubicBezTo>
                    <a:pt x="744477" y="1222747"/>
                    <a:pt x="747981" y="1227690"/>
                    <a:pt x="751653" y="1232466"/>
                  </a:cubicBezTo>
                  <a:cubicBezTo>
                    <a:pt x="754396" y="1235978"/>
                    <a:pt x="757265" y="1239391"/>
                    <a:pt x="760209" y="1242728"/>
                  </a:cubicBezTo>
                  <a:lnTo>
                    <a:pt x="752473" y="1242728"/>
                  </a:lnTo>
                  <a:cubicBezTo>
                    <a:pt x="741600" y="1244183"/>
                    <a:pt x="730728" y="1244685"/>
                    <a:pt x="719772" y="1244685"/>
                  </a:cubicBezTo>
                  <a:cubicBezTo>
                    <a:pt x="340181" y="1244685"/>
                    <a:pt x="282909" y="871584"/>
                    <a:pt x="242973" y="500500"/>
                  </a:cubicBezTo>
                  <a:cubicBezTo>
                    <a:pt x="225410" y="337321"/>
                    <a:pt x="168798" y="165528"/>
                    <a:pt x="0" y="194273"/>
                  </a:cubicBezTo>
                  <a:lnTo>
                    <a:pt x="0" y="27958"/>
                  </a:lnTo>
                  <a:cubicBezTo>
                    <a:pt x="249840" y="0"/>
                    <a:pt x="363507" y="192759"/>
                    <a:pt x="400540" y="479098"/>
                  </a:cubicBezTo>
                  <a:cubicBezTo>
                    <a:pt x="424451" y="664021"/>
                    <a:pt x="442023" y="1077082"/>
                    <a:pt x="706415" y="1077082"/>
                  </a:cubicBezTo>
                </a:path>
              </a:pathLst>
            </a:custGeom>
            <a:solidFill>
              <a:srgbClr val="666666"/>
            </a:solidFill>
            <a:ln>
              <a:noFill/>
            </a:ln>
          </p:spPr>
          <p:txBody>
            <a:bodyPr rtlCol="0" anchor="ctr"/>
            <a:lstStyle/>
            <a:p>
              <a:pPr algn="ctr"/>
              <a:endParaRPr/>
            </a:p>
          </p:txBody>
        </p:sp>
        <p:sp>
          <p:nvSpPr>
            <p:cNvPr id="4" name="Rounded Rectangle 3"/>
            <p:cNvSpPr/>
            <p:nvPr/>
          </p:nvSpPr>
          <p:spPr>
            <a:xfrm>
              <a:off x="5020678" y="2141043"/>
              <a:ext cx="955369" cy="1297249"/>
            </a:xfrm>
            <a:custGeom>
              <a:avLst/>
              <a:gdLst/>
              <a:ahLst/>
              <a:cxnLst/>
              <a:rect l="0" t="0" r="0" b="0"/>
              <a:pathLst>
                <a:path w="955369" h="1297249">
                  <a:moveTo>
                    <a:pt x="595692" y="531662"/>
                  </a:moveTo>
                  <a:cubicBezTo>
                    <a:pt x="619603" y="716585"/>
                    <a:pt x="637175" y="1129646"/>
                    <a:pt x="901567" y="1129646"/>
                  </a:cubicBezTo>
                  <a:cubicBezTo>
                    <a:pt x="899836" y="1148397"/>
                    <a:pt x="900488" y="1167331"/>
                    <a:pt x="903549" y="1185982"/>
                  </a:cubicBezTo>
                  <a:cubicBezTo>
                    <a:pt x="908651" y="1215965"/>
                    <a:pt x="919791" y="1244593"/>
                    <a:pt x="936284" y="1270126"/>
                  </a:cubicBezTo>
                  <a:cubicBezTo>
                    <a:pt x="939629" y="1275320"/>
                    <a:pt x="943133" y="1280263"/>
                    <a:pt x="946805" y="1285030"/>
                  </a:cubicBezTo>
                  <a:cubicBezTo>
                    <a:pt x="949557" y="1288551"/>
                    <a:pt x="952417" y="1291963"/>
                    <a:pt x="955369" y="1295292"/>
                  </a:cubicBezTo>
                  <a:lnTo>
                    <a:pt x="947625" y="1295292"/>
                  </a:lnTo>
                  <a:cubicBezTo>
                    <a:pt x="936752" y="1296755"/>
                    <a:pt x="925880" y="1297249"/>
                    <a:pt x="914924" y="1297249"/>
                  </a:cubicBezTo>
                  <a:cubicBezTo>
                    <a:pt x="535333" y="1297249"/>
                    <a:pt x="478061" y="924148"/>
                    <a:pt x="438125" y="553072"/>
                  </a:cubicBezTo>
                  <a:cubicBezTo>
                    <a:pt x="418889" y="374346"/>
                    <a:pt x="352819" y="185299"/>
                    <a:pt x="143817" y="260687"/>
                  </a:cubicBezTo>
                  <a:lnTo>
                    <a:pt x="141994" y="258864"/>
                  </a:lnTo>
                  <a:cubicBezTo>
                    <a:pt x="113717" y="232034"/>
                    <a:pt x="83399" y="207437"/>
                    <a:pt x="51326" y="185299"/>
                  </a:cubicBezTo>
                  <a:cubicBezTo>
                    <a:pt x="40713" y="177814"/>
                    <a:pt x="29932" y="170588"/>
                    <a:pt x="19068" y="163446"/>
                  </a:cubicBezTo>
                  <a:cubicBezTo>
                    <a:pt x="12745" y="159289"/>
                    <a:pt x="6406" y="155275"/>
                    <a:pt x="0" y="151302"/>
                  </a:cubicBezTo>
                  <a:cubicBezTo>
                    <a:pt x="16459" y="139669"/>
                    <a:pt x="33579" y="129014"/>
                    <a:pt x="51276" y="119404"/>
                  </a:cubicBezTo>
                  <a:cubicBezTo>
                    <a:pt x="60877" y="114637"/>
                    <a:pt x="70829" y="110029"/>
                    <a:pt x="81016" y="105931"/>
                  </a:cubicBezTo>
                  <a:cubicBezTo>
                    <a:pt x="411362" y="0"/>
                    <a:pt x="553432" y="204895"/>
                    <a:pt x="595692" y="531662"/>
                  </a:cubicBezTo>
                </a:path>
              </a:pathLst>
            </a:custGeom>
            <a:solidFill>
              <a:srgbClr val="666666"/>
            </a:solidFill>
            <a:ln>
              <a:noFill/>
            </a:ln>
          </p:spPr>
          <p:txBody>
            <a:bodyPr rtlCol="0" anchor="ctr"/>
            <a:lstStyle/>
            <a:p>
              <a:pPr algn="ctr"/>
              <a:endParaRPr/>
            </a:p>
          </p:txBody>
        </p:sp>
        <p:sp>
          <p:nvSpPr>
            <p:cNvPr id="5" name="Rounded Rectangle 4"/>
            <p:cNvSpPr/>
            <p:nvPr/>
          </p:nvSpPr>
          <p:spPr>
            <a:xfrm>
              <a:off x="6275190" y="2262061"/>
              <a:ext cx="880048" cy="1175302"/>
            </a:xfrm>
            <a:custGeom>
              <a:avLst/>
              <a:gdLst/>
              <a:ahLst/>
              <a:cxnLst/>
              <a:rect l="0" t="0" r="0" b="0"/>
              <a:pathLst>
                <a:path w="880048" h="1175302">
                  <a:moveTo>
                    <a:pt x="880048" y="144762"/>
                  </a:moveTo>
                  <a:cubicBezTo>
                    <a:pt x="632993" y="242781"/>
                    <a:pt x="619335" y="533393"/>
                    <a:pt x="598703" y="692900"/>
                  </a:cubicBezTo>
                  <a:cubicBezTo>
                    <a:pt x="572149" y="898272"/>
                    <a:pt x="527028" y="1032588"/>
                    <a:pt x="432856" y="1104213"/>
                  </a:cubicBezTo>
                  <a:cubicBezTo>
                    <a:pt x="341411" y="1173763"/>
                    <a:pt x="189732" y="1175302"/>
                    <a:pt x="81008" y="1112576"/>
                  </a:cubicBezTo>
                  <a:cubicBezTo>
                    <a:pt x="70821" y="1108470"/>
                    <a:pt x="60877" y="1102473"/>
                    <a:pt x="51276" y="1097706"/>
                  </a:cubicBezTo>
                  <a:cubicBezTo>
                    <a:pt x="33570" y="1088088"/>
                    <a:pt x="16459" y="1077433"/>
                    <a:pt x="0" y="1065800"/>
                  </a:cubicBezTo>
                  <a:cubicBezTo>
                    <a:pt x="6406" y="1061827"/>
                    <a:pt x="12745" y="1057813"/>
                    <a:pt x="19068" y="1053664"/>
                  </a:cubicBezTo>
                  <a:cubicBezTo>
                    <a:pt x="29932" y="1046522"/>
                    <a:pt x="40713" y="1039296"/>
                    <a:pt x="51326" y="1031811"/>
                  </a:cubicBezTo>
                  <a:cubicBezTo>
                    <a:pt x="82337" y="1010400"/>
                    <a:pt x="111693" y="986682"/>
                    <a:pt x="139167" y="960881"/>
                  </a:cubicBezTo>
                  <a:lnTo>
                    <a:pt x="152097" y="949490"/>
                  </a:lnTo>
                  <a:cubicBezTo>
                    <a:pt x="377909" y="1053664"/>
                    <a:pt x="421850" y="821304"/>
                    <a:pt x="441220" y="671322"/>
                  </a:cubicBezTo>
                  <a:cubicBezTo>
                    <a:pt x="472624" y="427780"/>
                    <a:pt x="540719" y="69717"/>
                    <a:pt x="819497" y="0"/>
                  </a:cubicBezTo>
                  <a:lnTo>
                    <a:pt x="880048" y="144762"/>
                  </a:lnTo>
                </a:path>
              </a:pathLst>
            </a:custGeom>
            <a:solidFill>
              <a:srgbClr val="666666"/>
            </a:solidFill>
            <a:ln>
              <a:noFill/>
            </a:ln>
          </p:spPr>
          <p:txBody>
            <a:bodyPr rtlCol="0" anchor="ctr"/>
            <a:lstStyle/>
            <a:p>
              <a:pPr algn="ctr"/>
              <a:endParaRPr/>
            </a:p>
          </p:txBody>
        </p:sp>
        <p:sp>
          <p:nvSpPr>
            <p:cNvPr id="6" name="Rounded Rectangle 5"/>
            <p:cNvSpPr/>
            <p:nvPr/>
          </p:nvSpPr>
          <p:spPr>
            <a:xfrm>
              <a:off x="1257141" y="2190822"/>
              <a:ext cx="945910" cy="1211758"/>
            </a:xfrm>
            <a:custGeom>
              <a:avLst/>
              <a:gdLst/>
              <a:ahLst/>
              <a:cxnLst/>
              <a:rect l="0" t="0" r="0" b="0"/>
              <a:pathLst>
                <a:path w="945910" h="1211758">
                  <a:moveTo>
                    <a:pt x="913167" y="493"/>
                  </a:moveTo>
                  <a:cubicBezTo>
                    <a:pt x="924634" y="0"/>
                    <a:pt x="934578" y="1405"/>
                    <a:pt x="945910" y="2483"/>
                  </a:cubicBezTo>
                  <a:cubicBezTo>
                    <a:pt x="942565" y="6891"/>
                    <a:pt x="939353" y="11441"/>
                    <a:pt x="936284" y="16208"/>
                  </a:cubicBezTo>
                  <a:cubicBezTo>
                    <a:pt x="919791" y="41741"/>
                    <a:pt x="908651" y="70369"/>
                    <a:pt x="903549" y="100352"/>
                  </a:cubicBezTo>
                  <a:cubicBezTo>
                    <a:pt x="899920" y="122473"/>
                    <a:pt x="899677" y="144988"/>
                    <a:pt x="902797" y="167134"/>
                  </a:cubicBezTo>
                  <a:lnTo>
                    <a:pt x="901291" y="167134"/>
                  </a:lnTo>
                  <a:cubicBezTo>
                    <a:pt x="666447" y="167251"/>
                    <a:pt x="630626" y="585087"/>
                    <a:pt x="607735" y="762735"/>
                  </a:cubicBezTo>
                  <a:lnTo>
                    <a:pt x="589503" y="902981"/>
                  </a:lnTo>
                  <a:cubicBezTo>
                    <a:pt x="575670" y="990228"/>
                    <a:pt x="536462" y="1064654"/>
                    <a:pt x="469313" y="1122052"/>
                  </a:cubicBezTo>
                  <a:cubicBezTo>
                    <a:pt x="402154" y="1179442"/>
                    <a:pt x="316730" y="1211005"/>
                    <a:pt x="228388" y="1211072"/>
                  </a:cubicBezTo>
                  <a:cubicBezTo>
                    <a:pt x="183100" y="1211758"/>
                    <a:pt x="132844" y="1200643"/>
                    <a:pt x="89563" y="1184995"/>
                  </a:cubicBezTo>
                  <a:lnTo>
                    <a:pt x="81008" y="1181800"/>
                  </a:lnTo>
                  <a:lnTo>
                    <a:pt x="77202" y="1180186"/>
                  </a:lnTo>
                  <a:cubicBezTo>
                    <a:pt x="68337" y="1176222"/>
                    <a:pt x="59681" y="1171103"/>
                    <a:pt x="51276" y="1166930"/>
                  </a:cubicBezTo>
                  <a:cubicBezTo>
                    <a:pt x="33570" y="1157320"/>
                    <a:pt x="16459" y="1146657"/>
                    <a:pt x="0" y="1135024"/>
                  </a:cubicBezTo>
                  <a:cubicBezTo>
                    <a:pt x="6406" y="1131051"/>
                    <a:pt x="12745" y="1127037"/>
                    <a:pt x="19068" y="1122888"/>
                  </a:cubicBezTo>
                  <a:cubicBezTo>
                    <a:pt x="29932" y="1115746"/>
                    <a:pt x="40713" y="1108520"/>
                    <a:pt x="51326" y="1101035"/>
                  </a:cubicBezTo>
                  <a:cubicBezTo>
                    <a:pt x="82162" y="1079758"/>
                    <a:pt x="111358" y="1056190"/>
                    <a:pt x="138690" y="1030565"/>
                  </a:cubicBezTo>
                  <a:cubicBezTo>
                    <a:pt x="146100" y="1033835"/>
                    <a:pt x="154263" y="1037013"/>
                    <a:pt x="157700" y="1038058"/>
                  </a:cubicBezTo>
                  <a:cubicBezTo>
                    <a:pt x="183142" y="1046714"/>
                    <a:pt x="210047" y="1050252"/>
                    <a:pt x="236868" y="1048462"/>
                  </a:cubicBezTo>
                  <a:cubicBezTo>
                    <a:pt x="263681" y="1046672"/>
                    <a:pt x="289875" y="1039589"/>
                    <a:pt x="313937" y="1027629"/>
                  </a:cubicBezTo>
                  <a:cubicBezTo>
                    <a:pt x="338007" y="1015661"/>
                    <a:pt x="359467" y="999043"/>
                    <a:pt x="377072" y="978745"/>
                  </a:cubicBezTo>
                  <a:cubicBezTo>
                    <a:pt x="394686" y="958447"/>
                    <a:pt x="408101" y="934854"/>
                    <a:pt x="416548" y="909345"/>
                  </a:cubicBezTo>
                  <a:cubicBezTo>
                    <a:pt x="419868" y="899184"/>
                    <a:pt x="422419" y="888771"/>
                    <a:pt x="424158" y="878225"/>
                  </a:cubicBezTo>
                  <a:lnTo>
                    <a:pt x="441797" y="741567"/>
                  </a:lnTo>
                  <a:cubicBezTo>
                    <a:pt x="478320" y="459118"/>
                    <a:pt x="539180" y="58"/>
                    <a:pt x="913167" y="493"/>
                  </a:cubicBezTo>
                </a:path>
              </a:pathLst>
            </a:custGeom>
            <a:solidFill>
              <a:srgbClr val="666666"/>
            </a:solidFill>
            <a:ln>
              <a:noFill/>
            </a:ln>
          </p:spPr>
          <p:txBody>
            <a:bodyPr rtlCol="0" anchor="ctr"/>
            <a:lstStyle/>
            <a:p>
              <a:pPr algn="ctr"/>
              <a:endParaRPr/>
            </a:p>
          </p:txBody>
        </p:sp>
        <p:sp>
          <p:nvSpPr>
            <p:cNvPr id="7" name="Rounded Rectangle 6"/>
            <p:cNvSpPr/>
            <p:nvPr/>
          </p:nvSpPr>
          <p:spPr>
            <a:xfrm>
              <a:off x="3766166" y="2190822"/>
              <a:ext cx="945910" cy="1211758"/>
            </a:xfrm>
            <a:custGeom>
              <a:avLst/>
              <a:gdLst/>
              <a:ahLst/>
              <a:cxnLst/>
              <a:rect l="0" t="0" r="0" b="0"/>
              <a:pathLst>
                <a:path w="945910" h="1211758">
                  <a:moveTo>
                    <a:pt x="913167" y="493"/>
                  </a:moveTo>
                  <a:cubicBezTo>
                    <a:pt x="924634" y="0"/>
                    <a:pt x="934578" y="1405"/>
                    <a:pt x="945910" y="2483"/>
                  </a:cubicBezTo>
                  <a:cubicBezTo>
                    <a:pt x="942565" y="6891"/>
                    <a:pt x="939353" y="11441"/>
                    <a:pt x="936284" y="16208"/>
                  </a:cubicBezTo>
                  <a:cubicBezTo>
                    <a:pt x="919791" y="41741"/>
                    <a:pt x="908651" y="70369"/>
                    <a:pt x="903549" y="100352"/>
                  </a:cubicBezTo>
                  <a:cubicBezTo>
                    <a:pt x="899920" y="122473"/>
                    <a:pt x="899677" y="144988"/>
                    <a:pt x="902797" y="167134"/>
                  </a:cubicBezTo>
                  <a:lnTo>
                    <a:pt x="901291" y="167134"/>
                  </a:lnTo>
                  <a:cubicBezTo>
                    <a:pt x="666447" y="167251"/>
                    <a:pt x="630626" y="585087"/>
                    <a:pt x="607735" y="762735"/>
                  </a:cubicBezTo>
                  <a:lnTo>
                    <a:pt x="589503" y="902981"/>
                  </a:lnTo>
                  <a:cubicBezTo>
                    <a:pt x="575670" y="990228"/>
                    <a:pt x="536462" y="1064654"/>
                    <a:pt x="469313" y="1122052"/>
                  </a:cubicBezTo>
                  <a:cubicBezTo>
                    <a:pt x="402154" y="1179442"/>
                    <a:pt x="316730" y="1211005"/>
                    <a:pt x="228388" y="1211072"/>
                  </a:cubicBezTo>
                  <a:cubicBezTo>
                    <a:pt x="183100" y="1211758"/>
                    <a:pt x="132844" y="1200643"/>
                    <a:pt x="89563" y="1184995"/>
                  </a:cubicBezTo>
                  <a:lnTo>
                    <a:pt x="81008" y="1181800"/>
                  </a:lnTo>
                  <a:lnTo>
                    <a:pt x="77202" y="1180186"/>
                  </a:lnTo>
                  <a:cubicBezTo>
                    <a:pt x="68337" y="1176222"/>
                    <a:pt x="59681" y="1171103"/>
                    <a:pt x="51276" y="1166930"/>
                  </a:cubicBezTo>
                  <a:cubicBezTo>
                    <a:pt x="33570" y="1157320"/>
                    <a:pt x="16459" y="1146657"/>
                    <a:pt x="0" y="1135024"/>
                  </a:cubicBezTo>
                  <a:cubicBezTo>
                    <a:pt x="6406" y="1131051"/>
                    <a:pt x="12745" y="1127037"/>
                    <a:pt x="19068" y="1122888"/>
                  </a:cubicBezTo>
                  <a:cubicBezTo>
                    <a:pt x="29932" y="1115746"/>
                    <a:pt x="40713" y="1108520"/>
                    <a:pt x="51326" y="1101035"/>
                  </a:cubicBezTo>
                  <a:cubicBezTo>
                    <a:pt x="82162" y="1079758"/>
                    <a:pt x="111358" y="1056190"/>
                    <a:pt x="138690" y="1030565"/>
                  </a:cubicBezTo>
                  <a:cubicBezTo>
                    <a:pt x="146100" y="1033835"/>
                    <a:pt x="154263" y="1037013"/>
                    <a:pt x="157700" y="1038058"/>
                  </a:cubicBezTo>
                  <a:cubicBezTo>
                    <a:pt x="183142" y="1046714"/>
                    <a:pt x="210047" y="1050252"/>
                    <a:pt x="236868" y="1048462"/>
                  </a:cubicBezTo>
                  <a:cubicBezTo>
                    <a:pt x="263681" y="1046672"/>
                    <a:pt x="289875" y="1039589"/>
                    <a:pt x="313937" y="1027629"/>
                  </a:cubicBezTo>
                  <a:cubicBezTo>
                    <a:pt x="338007" y="1015661"/>
                    <a:pt x="359467" y="999043"/>
                    <a:pt x="377072" y="978745"/>
                  </a:cubicBezTo>
                  <a:cubicBezTo>
                    <a:pt x="394686" y="958447"/>
                    <a:pt x="408101" y="934854"/>
                    <a:pt x="416548" y="909345"/>
                  </a:cubicBezTo>
                  <a:cubicBezTo>
                    <a:pt x="419868" y="899184"/>
                    <a:pt x="422419" y="888771"/>
                    <a:pt x="424158" y="878225"/>
                  </a:cubicBezTo>
                  <a:lnTo>
                    <a:pt x="441797" y="741567"/>
                  </a:lnTo>
                  <a:cubicBezTo>
                    <a:pt x="478320" y="459118"/>
                    <a:pt x="539180" y="58"/>
                    <a:pt x="913167" y="493"/>
                  </a:cubicBezTo>
                </a:path>
              </a:pathLst>
            </a:custGeom>
            <a:solidFill>
              <a:srgbClr val="666666"/>
            </a:solidFill>
            <a:ln>
              <a:noFill/>
            </a:ln>
          </p:spPr>
          <p:txBody>
            <a:bodyPr rtlCol="0" anchor="ctr"/>
            <a:lstStyle/>
            <a:p>
              <a:pPr algn="ctr"/>
              <a:endParaRPr/>
            </a:p>
          </p:txBody>
        </p:sp>
        <p:sp>
          <p:nvSpPr>
            <p:cNvPr id="8" name="Rounded Rectangle 7"/>
            <p:cNvSpPr/>
            <p:nvPr/>
          </p:nvSpPr>
          <p:spPr>
            <a:xfrm>
              <a:off x="7094604" y="1991940"/>
              <a:ext cx="721051" cy="454058"/>
            </a:xfrm>
            <a:custGeom>
              <a:avLst/>
              <a:gdLst/>
              <a:ahLst/>
              <a:cxnLst/>
              <a:rect l="0" t="0" r="0" b="0"/>
              <a:pathLst>
                <a:path w="721051" h="454058">
                  <a:moveTo>
                    <a:pt x="222057" y="113173"/>
                  </a:moveTo>
                  <a:lnTo>
                    <a:pt x="159297" y="139543"/>
                  </a:lnTo>
                  <a:lnTo>
                    <a:pt x="266174" y="393916"/>
                  </a:lnTo>
                  <a:lnTo>
                    <a:pt x="328933" y="367538"/>
                  </a:lnTo>
                  <a:lnTo>
                    <a:pt x="222057" y="113173"/>
                  </a:lnTo>
                  <a:moveTo>
                    <a:pt x="670637" y="6264"/>
                  </a:moveTo>
                  <a:cubicBezTo>
                    <a:pt x="668847" y="2007"/>
                    <a:pt x="663946" y="0"/>
                    <a:pt x="659689" y="1789"/>
                  </a:cubicBezTo>
                  <a:lnTo>
                    <a:pt x="612344" y="21686"/>
                  </a:lnTo>
                  <a:cubicBezTo>
                    <a:pt x="608087" y="23476"/>
                    <a:pt x="606088" y="28377"/>
                    <a:pt x="607869" y="32634"/>
                  </a:cubicBezTo>
                  <a:lnTo>
                    <a:pt x="656502" y="148366"/>
                  </a:lnTo>
                  <a:cubicBezTo>
                    <a:pt x="658284" y="152623"/>
                    <a:pt x="663193" y="154631"/>
                    <a:pt x="667450" y="152841"/>
                  </a:cubicBezTo>
                  <a:lnTo>
                    <a:pt x="714787" y="132944"/>
                  </a:lnTo>
                  <a:cubicBezTo>
                    <a:pt x="719052" y="131155"/>
                    <a:pt x="721051" y="126254"/>
                    <a:pt x="719262" y="121997"/>
                  </a:cubicBezTo>
                  <a:lnTo>
                    <a:pt x="670637" y="6264"/>
                  </a:lnTo>
                  <a:moveTo>
                    <a:pt x="96597" y="165930"/>
                  </a:moveTo>
                  <a:lnTo>
                    <a:pt x="16250" y="199684"/>
                  </a:lnTo>
                  <a:lnTo>
                    <a:pt x="123126" y="454058"/>
                  </a:lnTo>
                  <a:lnTo>
                    <a:pt x="203473" y="420303"/>
                  </a:lnTo>
                  <a:lnTo>
                    <a:pt x="96597" y="165930"/>
                  </a:lnTo>
                  <a:moveTo>
                    <a:pt x="151486" y="120934"/>
                  </a:moveTo>
                  <a:cubicBezTo>
                    <a:pt x="149696" y="116677"/>
                    <a:pt x="144795" y="114670"/>
                    <a:pt x="140538" y="116460"/>
                  </a:cubicBezTo>
                  <a:lnTo>
                    <a:pt x="93201" y="136357"/>
                  </a:lnTo>
                  <a:cubicBezTo>
                    <a:pt x="88936" y="138138"/>
                    <a:pt x="86937" y="143047"/>
                    <a:pt x="88727" y="147304"/>
                  </a:cubicBezTo>
                  <a:lnTo>
                    <a:pt x="211251" y="438911"/>
                  </a:lnTo>
                  <a:cubicBezTo>
                    <a:pt x="213041" y="443168"/>
                    <a:pt x="217942" y="445176"/>
                    <a:pt x="222199" y="443386"/>
                  </a:cubicBezTo>
                  <a:lnTo>
                    <a:pt x="269544" y="423489"/>
                  </a:lnTo>
                  <a:cubicBezTo>
                    <a:pt x="273801" y="421708"/>
                    <a:pt x="275800" y="416799"/>
                    <a:pt x="274010" y="412542"/>
                  </a:cubicBezTo>
                  <a:lnTo>
                    <a:pt x="151486" y="120934"/>
                  </a:lnTo>
                  <a:moveTo>
                    <a:pt x="320318" y="346906"/>
                  </a:moveTo>
                  <a:lnTo>
                    <a:pt x="653935" y="142169"/>
                  </a:lnTo>
                  <a:lnTo>
                    <a:pt x="610111" y="37877"/>
                  </a:lnTo>
                  <a:lnTo>
                    <a:pt x="230328" y="132886"/>
                  </a:lnTo>
                  <a:lnTo>
                    <a:pt x="320318" y="346906"/>
                  </a:lnTo>
                  <a:moveTo>
                    <a:pt x="0" y="270723"/>
                  </a:moveTo>
                  <a:lnTo>
                    <a:pt x="16057" y="199216"/>
                  </a:lnTo>
                  <a:lnTo>
                    <a:pt x="122942" y="453547"/>
                  </a:lnTo>
                  <a:lnTo>
                    <a:pt x="60634" y="414992"/>
                  </a:lnTo>
                  <a:lnTo>
                    <a:pt x="0" y="270723"/>
                  </a:lnTo>
                </a:path>
              </a:pathLst>
            </a:custGeom>
            <a:solidFill>
              <a:srgbClr val="666666"/>
            </a:solidFill>
            <a:ln>
              <a:noFill/>
            </a:ln>
          </p:spPr>
          <p:txBody>
            <a:bodyPr rtlCol="0" anchor="ctr"/>
            <a:lstStyle/>
            <a:p>
              <a:pPr algn="ctr"/>
              <a:endParaRPr/>
            </a:p>
          </p:txBody>
        </p:sp>
        <p:sp>
          <p:nvSpPr>
            <p:cNvPr id="9" name="Rounded Rectangle 8"/>
            <p:cNvSpPr/>
            <p:nvPr/>
          </p:nvSpPr>
          <p:spPr>
            <a:xfrm>
              <a:off x="7761235" y="2169896"/>
              <a:ext cx="66924" cy="103371"/>
            </a:xfrm>
            <a:custGeom>
              <a:avLst/>
              <a:gdLst/>
              <a:ahLst/>
              <a:cxnLst/>
              <a:rect l="0" t="0" r="0" b="0"/>
              <a:pathLst>
                <a:path w="66924" h="103371">
                  <a:moveTo>
                    <a:pt x="66924" y="69918"/>
                  </a:moveTo>
                  <a:cubicBezTo>
                    <a:pt x="66924" y="78791"/>
                    <a:pt x="63403" y="87297"/>
                    <a:pt x="57122" y="93569"/>
                  </a:cubicBezTo>
                  <a:cubicBezTo>
                    <a:pt x="50849" y="99850"/>
                    <a:pt x="42343" y="103371"/>
                    <a:pt x="33470" y="103371"/>
                  </a:cubicBezTo>
                  <a:cubicBezTo>
                    <a:pt x="24596" y="103371"/>
                    <a:pt x="16091" y="99850"/>
                    <a:pt x="9818" y="93569"/>
                  </a:cubicBezTo>
                  <a:cubicBezTo>
                    <a:pt x="3537" y="87297"/>
                    <a:pt x="16" y="78791"/>
                    <a:pt x="16" y="69918"/>
                  </a:cubicBezTo>
                  <a:cubicBezTo>
                    <a:pt x="0" y="67317"/>
                    <a:pt x="359" y="64724"/>
                    <a:pt x="1103" y="62223"/>
                  </a:cubicBezTo>
                  <a:cubicBezTo>
                    <a:pt x="1505" y="60785"/>
                    <a:pt x="2040" y="59388"/>
                    <a:pt x="2693" y="58042"/>
                  </a:cubicBezTo>
                  <a:lnTo>
                    <a:pt x="33470" y="0"/>
                  </a:lnTo>
                  <a:lnTo>
                    <a:pt x="63996" y="57456"/>
                  </a:lnTo>
                  <a:cubicBezTo>
                    <a:pt x="64757" y="58978"/>
                    <a:pt x="65343" y="60576"/>
                    <a:pt x="65753" y="62223"/>
                  </a:cubicBezTo>
                  <a:cubicBezTo>
                    <a:pt x="66522" y="64716"/>
                    <a:pt x="66915" y="67308"/>
                    <a:pt x="66924" y="69918"/>
                  </a:cubicBezTo>
                </a:path>
              </a:pathLst>
            </a:custGeom>
            <a:solidFill>
              <a:srgbClr val="666666"/>
            </a:solidFill>
            <a:ln>
              <a:noFill/>
            </a:ln>
          </p:spPr>
          <p:txBody>
            <a:bodyPr rtlCol="0" anchor="ctr"/>
            <a:lstStyle/>
            <a:p>
              <a:pPr algn="ctr"/>
              <a:endParaRPr/>
            </a:p>
          </p:txBody>
        </p:sp>
      </p:grpSp>
      <p:grpSp>
        <p:nvGrpSpPr>
          <p:cNvPr id="19" name="Group 18"/>
          <p:cNvGrpSpPr/>
          <p:nvPr/>
        </p:nvGrpSpPr>
        <p:grpSpPr>
          <a:xfrm>
            <a:off x="2280699" y="2911084"/>
            <a:ext cx="7630603" cy="1446355"/>
            <a:chOff x="197555" y="1991943"/>
            <a:chExt cx="7630603" cy="1446355"/>
          </a:xfrm>
        </p:grpSpPr>
        <p:sp>
          <p:nvSpPr>
            <p:cNvPr id="11" name="Rounded Rectangle 10"/>
            <p:cNvSpPr/>
            <p:nvPr/>
          </p:nvSpPr>
          <p:spPr>
            <a:xfrm>
              <a:off x="2511656" y="2141045"/>
              <a:ext cx="955364" cy="1297253"/>
            </a:xfrm>
            <a:custGeom>
              <a:avLst/>
              <a:gdLst/>
              <a:ahLst/>
              <a:cxnLst/>
              <a:rect l="0" t="0" r="0" b="0"/>
              <a:pathLst>
                <a:path w="955364" h="1297253">
                  <a:moveTo>
                    <a:pt x="595689" y="531666"/>
                  </a:moveTo>
                  <a:cubicBezTo>
                    <a:pt x="619603" y="716589"/>
                    <a:pt x="637170" y="1129650"/>
                    <a:pt x="901566" y="1129650"/>
                  </a:cubicBezTo>
                  <a:cubicBezTo>
                    <a:pt x="899830" y="1148402"/>
                    <a:pt x="900487" y="1167333"/>
                    <a:pt x="903543" y="1185981"/>
                  </a:cubicBezTo>
                  <a:cubicBezTo>
                    <a:pt x="908647" y="1215966"/>
                    <a:pt x="919790" y="1244599"/>
                    <a:pt x="936285" y="1270130"/>
                  </a:cubicBezTo>
                  <a:cubicBezTo>
                    <a:pt x="939625" y="1275319"/>
                    <a:pt x="943132" y="1280263"/>
                    <a:pt x="946805" y="1285035"/>
                  </a:cubicBezTo>
                  <a:cubicBezTo>
                    <a:pt x="949551" y="1288550"/>
                    <a:pt x="952414" y="1291963"/>
                    <a:pt x="955364" y="1295293"/>
                  </a:cubicBezTo>
                  <a:lnTo>
                    <a:pt x="947622" y="1295751"/>
                  </a:lnTo>
                  <a:cubicBezTo>
                    <a:pt x="936750" y="1296754"/>
                    <a:pt x="925875" y="1297253"/>
                    <a:pt x="914919" y="1297253"/>
                  </a:cubicBezTo>
                  <a:cubicBezTo>
                    <a:pt x="535334" y="1297253"/>
                    <a:pt x="478060" y="924151"/>
                    <a:pt x="438123" y="553073"/>
                  </a:cubicBezTo>
                  <a:cubicBezTo>
                    <a:pt x="418889" y="374353"/>
                    <a:pt x="352814" y="185303"/>
                    <a:pt x="143811" y="260688"/>
                  </a:cubicBezTo>
                  <a:lnTo>
                    <a:pt x="141989" y="258867"/>
                  </a:lnTo>
                  <a:cubicBezTo>
                    <a:pt x="113711" y="232035"/>
                    <a:pt x="83399" y="207439"/>
                    <a:pt x="51323" y="185303"/>
                  </a:cubicBezTo>
                  <a:cubicBezTo>
                    <a:pt x="40712" y="177819"/>
                    <a:pt x="29929" y="170591"/>
                    <a:pt x="19062" y="163447"/>
                  </a:cubicBezTo>
                  <a:cubicBezTo>
                    <a:pt x="12744" y="159295"/>
                    <a:pt x="6406" y="155279"/>
                    <a:pt x="0" y="151302"/>
                  </a:cubicBezTo>
                  <a:cubicBezTo>
                    <a:pt x="16453" y="139674"/>
                    <a:pt x="33572" y="129019"/>
                    <a:pt x="51275" y="119408"/>
                  </a:cubicBezTo>
                  <a:cubicBezTo>
                    <a:pt x="60878" y="114636"/>
                    <a:pt x="70823" y="110034"/>
                    <a:pt x="81012" y="105932"/>
                  </a:cubicBezTo>
                  <a:cubicBezTo>
                    <a:pt x="411358" y="0"/>
                    <a:pt x="553430" y="204898"/>
                    <a:pt x="595689" y="531666"/>
                  </a:cubicBezTo>
                  <a:close/>
                </a:path>
              </a:pathLst>
            </a:custGeom>
            <a:noFill/>
            <a:ln w="12544">
              <a:solidFill>
                <a:srgbClr val="FFFFFF"/>
              </a:solidFill>
            </a:ln>
          </p:spPr>
          <p:txBody>
            <a:bodyPr rtlCol="0" anchor="ctr"/>
            <a:lstStyle/>
            <a:p>
              <a:pPr algn="ctr"/>
              <a:endParaRPr/>
            </a:p>
          </p:txBody>
        </p:sp>
        <p:sp>
          <p:nvSpPr>
            <p:cNvPr id="12" name="Rounded Rectangle 11"/>
            <p:cNvSpPr/>
            <p:nvPr/>
          </p:nvSpPr>
          <p:spPr>
            <a:xfrm>
              <a:off x="197555" y="2193614"/>
              <a:ext cx="760213" cy="1244684"/>
            </a:xfrm>
            <a:custGeom>
              <a:avLst/>
              <a:gdLst/>
              <a:ahLst/>
              <a:cxnLst/>
              <a:rect l="0" t="0" r="0" b="0"/>
              <a:pathLst>
                <a:path w="760213" h="1244684">
                  <a:moveTo>
                    <a:pt x="706414" y="1077081"/>
                  </a:moveTo>
                  <a:cubicBezTo>
                    <a:pt x="704678" y="1095833"/>
                    <a:pt x="705335" y="1114764"/>
                    <a:pt x="708391" y="1133412"/>
                  </a:cubicBezTo>
                  <a:cubicBezTo>
                    <a:pt x="713496" y="1163396"/>
                    <a:pt x="724638" y="1192029"/>
                    <a:pt x="741134" y="1217560"/>
                  </a:cubicBezTo>
                  <a:cubicBezTo>
                    <a:pt x="744474" y="1222750"/>
                    <a:pt x="747980" y="1227694"/>
                    <a:pt x="751654" y="1232466"/>
                  </a:cubicBezTo>
                  <a:cubicBezTo>
                    <a:pt x="754400" y="1235981"/>
                    <a:pt x="757263" y="1239394"/>
                    <a:pt x="760213" y="1242724"/>
                  </a:cubicBezTo>
                  <a:lnTo>
                    <a:pt x="752470" y="1243182"/>
                  </a:lnTo>
                  <a:cubicBezTo>
                    <a:pt x="741599" y="1244185"/>
                    <a:pt x="730724" y="1244684"/>
                    <a:pt x="719768" y="1244684"/>
                  </a:cubicBezTo>
                  <a:cubicBezTo>
                    <a:pt x="340183" y="1244684"/>
                    <a:pt x="282908" y="871582"/>
                    <a:pt x="242972" y="500504"/>
                  </a:cubicBezTo>
                  <a:cubicBezTo>
                    <a:pt x="225410" y="337324"/>
                    <a:pt x="168800" y="165532"/>
                    <a:pt x="0" y="194272"/>
                  </a:cubicBezTo>
                  <a:lnTo>
                    <a:pt x="0" y="27960"/>
                  </a:lnTo>
                  <a:cubicBezTo>
                    <a:pt x="249836" y="0"/>
                    <a:pt x="363507" y="192759"/>
                    <a:pt x="400538" y="479097"/>
                  </a:cubicBezTo>
                  <a:cubicBezTo>
                    <a:pt x="424452" y="664019"/>
                    <a:pt x="442019" y="1077081"/>
                    <a:pt x="706414" y="1077081"/>
                  </a:cubicBezTo>
                  <a:close/>
                </a:path>
              </a:pathLst>
            </a:custGeom>
            <a:noFill/>
            <a:ln w="12544">
              <a:solidFill>
                <a:srgbClr val="FFFFFF"/>
              </a:solidFill>
            </a:ln>
          </p:spPr>
          <p:txBody>
            <a:bodyPr rtlCol="0" anchor="ctr"/>
            <a:lstStyle/>
            <a:p>
              <a:pPr algn="ctr"/>
              <a:endParaRPr/>
            </a:p>
          </p:txBody>
        </p:sp>
        <p:sp>
          <p:nvSpPr>
            <p:cNvPr id="13" name="Rounded Rectangle 12"/>
            <p:cNvSpPr/>
            <p:nvPr/>
          </p:nvSpPr>
          <p:spPr>
            <a:xfrm>
              <a:off x="5020680" y="2141040"/>
              <a:ext cx="955364" cy="1297253"/>
            </a:xfrm>
            <a:custGeom>
              <a:avLst/>
              <a:gdLst/>
              <a:ahLst/>
              <a:cxnLst/>
              <a:rect l="0" t="0" r="0" b="0"/>
              <a:pathLst>
                <a:path w="955364" h="1297253">
                  <a:moveTo>
                    <a:pt x="595689" y="531666"/>
                  </a:moveTo>
                  <a:cubicBezTo>
                    <a:pt x="619603" y="716589"/>
                    <a:pt x="637170" y="1129650"/>
                    <a:pt x="901566" y="1129650"/>
                  </a:cubicBezTo>
                  <a:cubicBezTo>
                    <a:pt x="899830" y="1148402"/>
                    <a:pt x="900487" y="1167333"/>
                    <a:pt x="903543" y="1185981"/>
                  </a:cubicBezTo>
                  <a:cubicBezTo>
                    <a:pt x="908647" y="1215966"/>
                    <a:pt x="919790" y="1244599"/>
                    <a:pt x="936285" y="1270130"/>
                  </a:cubicBezTo>
                  <a:cubicBezTo>
                    <a:pt x="939625" y="1275319"/>
                    <a:pt x="943132" y="1280263"/>
                    <a:pt x="946805" y="1285035"/>
                  </a:cubicBezTo>
                  <a:cubicBezTo>
                    <a:pt x="949551" y="1288550"/>
                    <a:pt x="952414" y="1291963"/>
                    <a:pt x="955364" y="1295293"/>
                  </a:cubicBezTo>
                  <a:lnTo>
                    <a:pt x="947622" y="1295751"/>
                  </a:lnTo>
                  <a:cubicBezTo>
                    <a:pt x="936750" y="1296754"/>
                    <a:pt x="925875" y="1297253"/>
                    <a:pt x="914919" y="1297253"/>
                  </a:cubicBezTo>
                  <a:cubicBezTo>
                    <a:pt x="535334" y="1297253"/>
                    <a:pt x="478060" y="924151"/>
                    <a:pt x="438123" y="553073"/>
                  </a:cubicBezTo>
                  <a:cubicBezTo>
                    <a:pt x="418889" y="374353"/>
                    <a:pt x="352814" y="185303"/>
                    <a:pt x="143811" y="260688"/>
                  </a:cubicBezTo>
                  <a:lnTo>
                    <a:pt x="141989" y="258867"/>
                  </a:lnTo>
                  <a:cubicBezTo>
                    <a:pt x="113711" y="232035"/>
                    <a:pt x="83399" y="207439"/>
                    <a:pt x="51323" y="185303"/>
                  </a:cubicBezTo>
                  <a:cubicBezTo>
                    <a:pt x="40712" y="177819"/>
                    <a:pt x="29929" y="170591"/>
                    <a:pt x="19062" y="163447"/>
                  </a:cubicBezTo>
                  <a:cubicBezTo>
                    <a:pt x="12744" y="159295"/>
                    <a:pt x="6406" y="155279"/>
                    <a:pt x="0" y="151302"/>
                  </a:cubicBezTo>
                  <a:cubicBezTo>
                    <a:pt x="16453" y="139674"/>
                    <a:pt x="33572" y="129019"/>
                    <a:pt x="51275" y="119408"/>
                  </a:cubicBezTo>
                  <a:cubicBezTo>
                    <a:pt x="60878" y="114636"/>
                    <a:pt x="70823" y="110034"/>
                    <a:pt x="81012" y="105932"/>
                  </a:cubicBezTo>
                  <a:cubicBezTo>
                    <a:pt x="411358" y="0"/>
                    <a:pt x="553430" y="204898"/>
                    <a:pt x="595689" y="531666"/>
                  </a:cubicBezTo>
                  <a:close/>
                </a:path>
              </a:pathLst>
            </a:custGeom>
            <a:noFill/>
            <a:ln w="12544">
              <a:solidFill>
                <a:srgbClr val="FFFFFF"/>
              </a:solidFill>
            </a:ln>
          </p:spPr>
          <p:txBody>
            <a:bodyPr rtlCol="0" anchor="ctr"/>
            <a:lstStyle/>
            <a:p>
              <a:pPr algn="ctr"/>
              <a:endParaRPr/>
            </a:p>
          </p:txBody>
        </p:sp>
        <p:sp>
          <p:nvSpPr>
            <p:cNvPr id="14" name="Rounded Rectangle 13"/>
            <p:cNvSpPr/>
            <p:nvPr/>
          </p:nvSpPr>
          <p:spPr>
            <a:xfrm>
              <a:off x="6275192" y="2262058"/>
              <a:ext cx="880045" cy="1175304"/>
            </a:xfrm>
            <a:custGeom>
              <a:avLst/>
              <a:gdLst/>
              <a:ahLst/>
              <a:cxnLst/>
              <a:rect l="0" t="0" r="0" b="0"/>
              <a:pathLst>
                <a:path w="880045" h="1175304">
                  <a:moveTo>
                    <a:pt x="880045" y="144767"/>
                  </a:moveTo>
                  <a:cubicBezTo>
                    <a:pt x="632989" y="242784"/>
                    <a:pt x="619331" y="533396"/>
                    <a:pt x="598702" y="692905"/>
                  </a:cubicBezTo>
                  <a:cubicBezTo>
                    <a:pt x="572143" y="898275"/>
                    <a:pt x="527029" y="1032589"/>
                    <a:pt x="432856" y="1104215"/>
                  </a:cubicBezTo>
                  <a:cubicBezTo>
                    <a:pt x="341405" y="1173770"/>
                    <a:pt x="189728" y="1175304"/>
                    <a:pt x="81003" y="1112579"/>
                  </a:cubicBezTo>
                  <a:cubicBezTo>
                    <a:pt x="70815" y="1108476"/>
                    <a:pt x="60878" y="1102478"/>
                    <a:pt x="51275" y="1097706"/>
                  </a:cubicBezTo>
                  <a:cubicBezTo>
                    <a:pt x="33571" y="1088094"/>
                    <a:pt x="16454" y="1077432"/>
                    <a:pt x="0" y="1065804"/>
                  </a:cubicBezTo>
                  <a:cubicBezTo>
                    <a:pt x="6405" y="1061828"/>
                    <a:pt x="12745" y="1057818"/>
                    <a:pt x="19062" y="1053668"/>
                  </a:cubicBezTo>
                  <a:cubicBezTo>
                    <a:pt x="29929" y="1046524"/>
                    <a:pt x="40712" y="1039295"/>
                    <a:pt x="51323" y="1031812"/>
                  </a:cubicBezTo>
                  <a:cubicBezTo>
                    <a:pt x="82338" y="1010407"/>
                    <a:pt x="111690" y="986688"/>
                    <a:pt x="139163" y="960886"/>
                  </a:cubicBezTo>
                  <a:lnTo>
                    <a:pt x="152092" y="949492"/>
                  </a:lnTo>
                  <a:cubicBezTo>
                    <a:pt x="377905" y="1053668"/>
                    <a:pt x="421849" y="821306"/>
                    <a:pt x="441219" y="671327"/>
                  </a:cubicBezTo>
                  <a:cubicBezTo>
                    <a:pt x="472621" y="427780"/>
                    <a:pt x="540719" y="69716"/>
                    <a:pt x="819492" y="0"/>
                  </a:cubicBezTo>
                  <a:lnTo>
                    <a:pt x="880045" y="144767"/>
                  </a:lnTo>
                  <a:close/>
                </a:path>
              </a:pathLst>
            </a:custGeom>
            <a:noFill/>
            <a:ln w="12544">
              <a:solidFill>
                <a:srgbClr val="FFFFFF"/>
              </a:solidFill>
            </a:ln>
          </p:spPr>
          <p:txBody>
            <a:bodyPr rtlCol="0" anchor="ctr"/>
            <a:lstStyle/>
            <a:p>
              <a:pPr algn="ctr"/>
              <a:endParaRPr/>
            </a:p>
          </p:txBody>
        </p:sp>
        <p:sp>
          <p:nvSpPr>
            <p:cNvPr id="15" name="Rounded Rectangle 14"/>
            <p:cNvSpPr/>
            <p:nvPr/>
          </p:nvSpPr>
          <p:spPr>
            <a:xfrm>
              <a:off x="1257144" y="2190824"/>
              <a:ext cx="945907" cy="1211755"/>
            </a:xfrm>
            <a:custGeom>
              <a:avLst/>
              <a:gdLst/>
              <a:ahLst/>
              <a:cxnLst/>
              <a:rect l="0" t="0" r="0" b="0"/>
              <a:pathLst>
                <a:path w="945907" h="1211755">
                  <a:moveTo>
                    <a:pt x="913163" y="491"/>
                  </a:moveTo>
                  <a:cubicBezTo>
                    <a:pt x="924633" y="0"/>
                    <a:pt x="934578" y="1404"/>
                    <a:pt x="945907" y="2484"/>
                  </a:cubicBezTo>
                  <a:cubicBezTo>
                    <a:pt x="942561" y="6889"/>
                    <a:pt x="939351" y="11442"/>
                    <a:pt x="936285" y="16205"/>
                  </a:cubicBezTo>
                  <a:cubicBezTo>
                    <a:pt x="919790" y="41735"/>
                    <a:pt x="908647" y="70370"/>
                    <a:pt x="903543" y="100354"/>
                  </a:cubicBezTo>
                  <a:cubicBezTo>
                    <a:pt x="899918" y="122471"/>
                    <a:pt x="899676" y="144988"/>
                    <a:pt x="902791" y="167131"/>
                  </a:cubicBezTo>
                  <a:lnTo>
                    <a:pt x="901288" y="167253"/>
                  </a:lnTo>
                  <a:cubicBezTo>
                    <a:pt x="666442" y="167253"/>
                    <a:pt x="630623" y="585085"/>
                    <a:pt x="607735" y="762730"/>
                  </a:cubicBezTo>
                  <a:lnTo>
                    <a:pt x="589498" y="902981"/>
                  </a:lnTo>
                  <a:cubicBezTo>
                    <a:pt x="575667" y="990229"/>
                    <a:pt x="536461" y="1064654"/>
                    <a:pt x="469307" y="1122046"/>
                  </a:cubicBezTo>
                  <a:cubicBezTo>
                    <a:pt x="402149" y="1179439"/>
                    <a:pt x="316725" y="1211006"/>
                    <a:pt x="228384" y="1211071"/>
                  </a:cubicBezTo>
                  <a:cubicBezTo>
                    <a:pt x="183094" y="1211755"/>
                    <a:pt x="132838" y="1200641"/>
                    <a:pt x="89563" y="1184992"/>
                  </a:cubicBezTo>
                  <a:lnTo>
                    <a:pt x="81003" y="1181799"/>
                  </a:lnTo>
                  <a:lnTo>
                    <a:pt x="77198" y="1180182"/>
                  </a:lnTo>
                  <a:cubicBezTo>
                    <a:pt x="68338" y="1176220"/>
                    <a:pt x="59679" y="1171103"/>
                    <a:pt x="51275" y="1166926"/>
                  </a:cubicBezTo>
                  <a:cubicBezTo>
                    <a:pt x="33570" y="1157315"/>
                    <a:pt x="16454" y="1146653"/>
                    <a:pt x="0" y="1135024"/>
                  </a:cubicBezTo>
                  <a:cubicBezTo>
                    <a:pt x="6405" y="1131048"/>
                    <a:pt x="12745" y="1127038"/>
                    <a:pt x="19062" y="1122887"/>
                  </a:cubicBezTo>
                  <a:cubicBezTo>
                    <a:pt x="29929" y="1115744"/>
                    <a:pt x="40712" y="1108516"/>
                    <a:pt x="51323" y="1101031"/>
                  </a:cubicBezTo>
                  <a:cubicBezTo>
                    <a:pt x="82158" y="1079752"/>
                    <a:pt x="111355" y="1056191"/>
                    <a:pt x="138690" y="1030563"/>
                  </a:cubicBezTo>
                  <a:cubicBezTo>
                    <a:pt x="146098" y="1033829"/>
                    <a:pt x="154260" y="1037009"/>
                    <a:pt x="157696" y="1038053"/>
                  </a:cubicBezTo>
                  <a:cubicBezTo>
                    <a:pt x="183137" y="1046713"/>
                    <a:pt x="210047" y="1050249"/>
                    <a:pt x="236862" y="1048458"/>
                  </a:cubicBezTo>
                  <a:cubicBezTo>
                    <a:pt x="263676" y="1046667"/>
                    <a:pt x="289875" y="1039589"/>
                    <a:pt x="313938" y="1027623"/>
                  </a:cubicBezTo>
                  <a:cubicBezTo>
                    <a:pt x="338001" y="1015657"/>
                    <a:pt x="359462" y="999041"/>
                    <a:pt x="377072" y="978741"/>
                  </a:cubicBezTo>
                  <a:cubicBezTo>
                    <a:pt x="394681" y="958442"/>
                    <a:pt x="408096" y="934854"/>
                    <a:pt x="416545" y="909343"/>
                  </a:cubicBezTo>
                  <a:cubicBezTo>
                    <a:pt x="419866" y="899180"/>
                    <a:pt x="422412" y="888773"/>
                    <a:pt x="424157" y="878225"/>
                  </a:cubicBezTo>
                  <a:lnTo>
                    <a:pt x="441799" y="741568"/>
                  </a:lnTo>
                  <a:cubicBezTo>
                    <a:pt x="478321" y="459117"/>
                    <a:pt x="539175" y="60"/>
                    <a:pt x="913163" y="491"/>
                  </a:cubicBezTo>
                  <a:close/>
                </a:path>
              </a:pathLst>
            </a:custGeom>
            <a:noFill/>
            <a:ln w="12544">
              <a:solidFill>
                <a:srgbClr val="FFFFFF"/>
              </a:solidFill>
            </a:ln>
          </p:spPr>
          <p:txBody>
            <a:bodyPr rtlCol="0" anchor="ctr"/>
            <a:lstStyle/>
            <a:p>
              <a:pPr algn="ctr"/>
              <a:endParaRPr/>
            </a:p>
          </p:txBody>
        </p:sp>
        <p:sp>
          <p:nvSpPr>
            <p:cNvPr id="16" name="Rounded Rectangle 15"/>
            <p:cNvSpPr/>
            <p:nvPr/>
          </p:nvSpPr>
          <p:spPr>
            <a:xfrm>
              <a:off x="3766168" y="2190824"/>
              <a:ext cx="945907" cy="1211755"/>
            </a:xfrm>
            <a:custGeom>
              <a:avLst/>
              <a:gdLst/>
              <a:ahLst/>
              <a:cxnLst/>
              <a:rect l="0" t="0" r="0" b="0"/>
              <a:pathLst>
                <a:path w="945907" h="1211755">
                  <a:moveTo>
                    <a:pt x="913163" y="491"/>
                  </a:moveTo>
                  <a:cubicBezTo>
                    <a:pt x="924633" y="0"/>
                    <a:pt x="934578" y="1404"/>
                    <a:pt x="945907" y="2484"/>
                  </a:cubicBezTo>
                  <a:cubicBezTo>
                    <a:pt x="942561" y="6889"/>
                    <a:pt x="939351" y="11442"/>
                    <a:pt x="936285" y="16205"/>
                  </a:cubicBezTo>
                  <a:cubicBezTo>
                    <a:pt x="919790" y="41735"/>
                    <a:pt x="908647" y="70370"/>
                    <a:pt x="903543" y="100354"/>
                  </a:cubicBezTo>
                  <a:cubicBezTo>
                    <a:pt x="899918" y="122471"/>
                    <a:pt x="899676" y="144988"/>
                    <a:pt x="902791" y="167131"/>
                  </a:cubicBezTo>
                  <a:lnTo>
                    <a:pt x="901288" y="167253"/>
                  </a:lnTo>
                  <a:cubicBezTo>
                    <a:pt x="666442" y="167253"/>
                    <a:pt x="630623" y="585085"/>
                    <a:pt x="607735" y="762730"/>
                  </a:cubicBezTo>
                  <a:lnTo>
                    <a:pt x="589498" y="902981"/>
                  </a:lnTo>
                  <a:cubicBezTo>
                    <a:pt x="575667" y="990229"/>
                    <a:pt x="536461" y="1064654"/>
                    <a:pt x="469307" y="1122046"/>
                  </a:cubicBezTo>
                  <a:cubicBezTo>
                    <a:pt x="402149" y="1179439"/>
                    <a:pt x="316725" y="1211006"/>
                    <a:pt x="228384" y="1211071"/>
                  </a:cubicBezTo>
                  <a:cubicBezTo>
                    <a:pt x="183094" y="1211755"/>
                    <a:pt x="132838" y="1200641"/>
                    <a:pt x="89563" y="1184992"/>
                  </a:cubicBezTo>
                  <a:lnTo>
                    <a:pt x="81003" y="1181799"/>
                  </a:lnTo>
                  <a:lnTo>
                    <a:pt x="77198" y="1180182"/>
                  </a:lnTo>
                  <a:cubicBezTo>
                    <a:pt x="68338" y="1176220"/>
                    <a:pt x="59679" y="1171103"/>
                    <a:pt x="51275" y="1166926"/>
                  </a:cubicBezTo>
                  <a:cubicBezTo>
                    <a:pt x="33570" y="1157315"/>
                    <a:pt x="16454" y="1146653"/>
                    <a:pt x="0" y="1135024"/>
                  </a:cubicBezTo>
                  <a:cubicBezTo>
                    <a:pt x="6405" y="1131048"/>
                    <a:pt x="12745" y="1127038"/>
                    <a:pt x="19062" y="1122887"/>
                  </a:cubicBezTo>
                  <a:cubicBezTo>
                    <a:pt x="29929" y="1115744"/>
                    <a:pt x="40712" y="1108516"/>
                    <a:pt x="51323" y="1101031"/>
                  </a:cubicBezTo>
                  <a:cubicBezTo>
                    <a:pt x="82158" y="1079752"/>
                    <a:pt x="111355" y="1056191"/>
                    <a:pt x="138690" y="1030563"/>
                  </a:cubicBezTo>
                  <a:cubicBezTo>
                    <a:pt x="146098" y="1033829"/>
                    <a:pt x="154260" y="1037009"/>
                    <a:pt x="157696" y="1038053"/>
                  </a:cubicBezTo>
                  <a:cubicBezTo>
                    <a:pt x="183137" y="1046713"/>
                    <a:pt x="210047" y="1050249"/>
                    <a:pt x="236862" y="1048458"/>
                  </a:cubicBezTo>
                  <a:cubicBezTo>
                    <a:pt x="263676" y="1046667"/>
                    <a:pt x="289875" y="1039589"/>
                    <a:pt x="313938" y="1027623"/>
                  </a:cubicBezTo>
                  <a:cubicBezTo>
                    <a:pt x="338001" y="1015657"/>
                    <a:pt x="359462" y="999041"/>
                    <a:pt x="377072" y="978741"/>
                  </a:cubicBezTo>
                  <a:cubicBezTo>
                    <a:pt x="394681" y="958442"/>
                    <a:pt x="408096" y="934854"/>
                    <a:pt x="416545" y="909343"/>
                  </a:cubicBezTo>
                  <a:cubicBezTo>
                    <a:pt x="419866" y="899180"/>
                    <a:pt x="422412" y="888773"/>
                    <a:pt x="424157" y="878225"/>
                  </a:cubicBezTo>
                  <a:lnTo>
                    <a:pt x="441799" y="741568"/>
                  </a:lnTo>
                  <a:cubicBezTo>
                    <a:pt x="478321" y="459117"/>
                    <a:pt x="539175" y="60"/>
                    <a:pt x="913163" y="491"/>
                  </a:cubicBezTo>
                  <a:close/>
                </a:path>
              </a:pathLst>
            </a:custGeom>
            <a:noFill/>
            <a:ln w="12544">
              <a:solidFill>
                <a:srgbClr val="FFFFFF"/>
              </a:solidFill>
            </a:ln>
          </p:spPr>
          <p:txBody>
            <a:bodyPr rtlCol="0" anchor="ctr"/>
            <a:lstStyle/>
            <a:p>
              <a:pPr algn="ctr"/>
              <a:endParaRPr/>
            </a:p>
          </p:txBody>
        </p:sp>
        <p:sp>
          <p:nvSpPr>
            <p:cNvPr id="17" name="Rounded Rectangle 16"/>
            <p:cNvSpPr/>
            <p:nvPr/>
          </p:nvSpPr>
          <p:spPr>
            <a:xfrm>
              <a:off x="7094603" y="1991943"/>
              <a:ext cx="721052" cy="454054"/>
            </a:xfrm>
            <a:custGeom>
              <a:avLst/>
              <a:gdLst/>
              <a:ahLst/>
              <a:cxnLst/>
              <a:rect l="0" t="0" r="0" b="0"/>
              <a:pathLst>
                <a:path w="721052" h="454054">
                  <a:moveTo>
                    <a:pt x="222060" y="113170"/>
                  </a:moveTo>
                  <a:lnTo>
                    <a:pt x="159297" y="139541"/>
                  </a:lnTo>
                  <a:lnTo>
                    <a:pt x="266171" y="393910"/>
                  </a:lnTo>
                  <a:lnTo>
                    <a:pt x="328934" y="367539"/>
                  </a:lnTo>
                  <a:lnTo>
                    <a:pt x="222060" y="113170"/>
                  </a:lnTo>
                  <a:close/>
                  <a:moveTo>
                    <a:pt x="670637" y="6260"/>
                  </a:moveTo>
                  <a:cubicBezTo>
                    <a:pt x="668848" y="2001"/>
                    <a:pt x="663945" y="0"/>
                    <a:pt x="659686" y="1788"/>
                  </a:cubicBezTo>
                  <a:lnTo>
                    <a:pt x="612344" y="21680"/>
                  </a:lnTo>
                  <a:cubicBezTo>
                    <a:pt x="608086" y="23469"/>
                    <a:pt x="606084" y="28372"/>
                    <a:pt x="607873" y="32630"/>
                  </a:cubicBezTo>
                  <a:lnTo>
                    <a:pt x="656500" y="148364"/>
                  </a:lnTo>
                  <a:cubicBezTo>
                    <a:pt x="658289" y="152623"/>
                    <a:pt x="663192" y="154624"/>
                    <a:pt x="667450" y="152835"/>
                  </a:cubicBezTo>
                  <a:lnTo>
                    <a:pt x="714792" y="132944"/>
                  </a:lnTo>
                  <a:cubicBezTo>
                    <a:pt x="719051" y="131155"/>
                    <a:pt x="721052" y="126253"/>
                    <a:pt x="719263" y="121994"/>
                  </a:cubicBezTo>
                  <a:lnTo>
                    <a:pt x="670637" y="6260"/>
                  </a:lnTo>
                  <a:close/>
                  <a:moveTo>
                    <a:pt x="96598" y="165929"/>
                  </a:moveTo>
                  <a:lnTo>
                    <a:pt x="16255" y="199685"/>
                  </a:lnTo>
                  <a:lnTo>
                    <a:pt x="123129" y="454054"/>
                  </a:lnTo>
                  <a:lnTo>
                    <a:pt x="203472" y="420298"/>
                  </a:lnTo>
                  <a:lnTo>
                    <a:pt x="96598" y="165929"/>
                  </a:lnTo>
                  <a:close/>
                  <a:moveTo>
                    <a:pt x="151491" y="120929"/>
                  </a:moveTo>
                  <a:cubicBezTo>
                    <a:pt x="149701" y="116672"/>
                    <a:pt x="144799" y="114669"/>
                    <a:pt x="140541" y="116458"/>
                  </a:cubicBezTo>
                  <a:lnTo>
                    <a:pt x="93198" y="136350"/>
                  </a:lnTo>
                  <a:cubicBezTo>
                    <a:pt x="88939" y="138139"/>
                    <a:pt x="86938" y="143041"/>
                    <a:pt x="88727" y="147300"/>
                  </a:cubicBezTo>
                  <a:lnTo>
                    <a:pt x="211249" y="438911"/>
                  </a:lnTo>
                  <a:cubicBezTo>
                    <a:pt x="213038" y="443169"/>
                    <a:pt x="217941" y="445171"/>
                    <a:pt x="222200" y="443382"/>
                  </a:cubicBezTo>
                  <a:lnTo>
                    <a:pt x="269541" y="423490"/>
                  </a:lnTo>
                  <a:cubicBezTo>
                    <a:pt x="273800" y="421701"/>
                    <a:pt x="275801" y="416799"/>
                    <a:pt x="274013" y="412540"/>
                  </a:cubicBezTo>
                  <a:lnTo>
                    <a:pt x="151491" y="120929"/>
                  </a:lnTo>
                  <a:close/>
                  <a:moveTo>
                    <a:pt x="320318" y="346901"/>
                  </a:moveTo>
                  <a:lnTo>
                    <a:pt x="653935" y="142165"/>
                  </a:lnTo>
                  <a:lnTo>
                    <a:pt x="610111" y="37873"/>
                  </a:lnTo>
                  <a:lnTo>
                    <a:pt x="230328" y="132882"/>
                  </a:lnTo>
                  <a:lnTo>
                    <a:pt x="320318" y="346901"/>
                  </a:lnTo>
                  <a:close/>
                  <a:moveTo>
                    <a:pt x="0" y="270719"/>
                  </a:moveTo>
                  <a:lnTo>
                    <a:pt x="16057" y="199212"/>
                  </a:lnTo>
                  <a:lnTo>
                    <a:pt x="122942" y="453543"/>
                  </a:lnTo>
                  <a:lnTo>
                    <a:pt x="60634" y="414988"/>
                  </a:lnTo>
                  <a:lnTo>
                    <a:pt x="0" y="270719"/>
                  </a:lnTo>
                  <a:close/>
                </a:path>
              </a:pathLst>
            </a:custGeom>
            <a:noFill/>
            <a:ln w="12544">
              <a:solidFill>
                <a:srgbClr val="FFFFFF"/>
              </a:solidFill>
            </a:ln>
          </p:spPr>
          <p:txBody>
            <a:bodyPr rtlCol="0" anchor="ctr"/>
            <a:lstStyle/>
            <a:p>
              <a:pPr algn="ctr"/>
              <a:endParaRPr/>
            </a:p>
          </p:txBody>
        </p:sp>
        <p:sp>
          <p:nvSpPr>
            <p:cNvPr id="18" name="Rounded Rectangle 17"/>
            <p:cNvSpPr/>
            <p:nvPr/>
          </p:nvSpPr>
          <p:spPr>
            <a:xfrm>
              <a:off x="7761231" y="2169897"/>
              <a:ext cx="66927" cy="103371"/>
            </a:xfrm>
            <a:custGeom>
              <a:avLst/>
              <a:gdLst/>
              <a:ahLst/>
              <a:cxnLst/>
              <a:rect l="0" t="0" r="0" b="0"/>
              <a:pathLst>
                <a:path w="66927" h="103371">
                  <a:moveTo>
                    <a:pt x="66927" y="69918"/>
                  </a:moveTo>
                  <a:cubicBezTo>
                    <a:pt x="66927" y="78790"/>
                    <a:pt x="63403" y="87299"/>
                    <a:pt x="57128" y="93573"/>
                  </a:cubicBezTo>
                  <a:cubicBezTo>
                    <a:pt x="50855" y="99847"/>
                    <a:pt x="42346" y="103371"/>
                    <a:pt x="33473" y="103371"/>
                  </a:cubicBezTo>
                  <a:cubicBezTo>
                    <a:pt x="24600" y="103371"/>
                    <a:pt x="16092" y="99847"/>
                    <a:pt x="9818" y="93573"/>
                  </a:cubicBezTo>
                  <a:cubicBezTo>
                    <a:pt x="3544" y="87299"/>
                    <a:pt x="20" y="78790"/>
                    <a:pt x="20" y="69918"/>
                  </a:cubicBezTo>
                  <a:cubicBezTo>
                    <a:pt x="0" y="67313"/>
                    <a:pt x="366" y="64721"/>
                    <a:pt x="1107" y="62223"/>
                  </a:cubicBezTo>
                  <a:cubicBezTo>
                    <a:pt x="1511" y="60785"/>
                    <a:pt x="2043" y="59386"/>
                    <a:pt x="2696" y="58042"/>
                  </a:cubicBezTo>
                  <a:lnTo>
                    <a:pt x="33473" y="0"/>
                  </a:lnTo>
                  <a:lnTo>
                    <a:pt x="64000" y="57456"/>
                  </a:lnTo>
                  <a:cubicBezTo>
                    <a:pt x="64757" y="58977"/>
                    <a:pt x="65346" y="60575"/>
                    <a:pt x="65756" y="62223"/>
                  </a:cubicBezTo>
                  <a:cubicBezTo>
                    <a:pt x="66524" y="64716"/>
                    <a:pt x="66919" y="67309"/>
                    <a:pt x="66927" y="69918"/>
                  </a:cubicBezTo>
                  <a:close/>
                </a:path>
              </a:pathLst>
            </a:custGeom>
            <a:noFill/>
            <a:ln w="12544">
              <a:solidFill>
                <a:srgbClr val="FFFFFF"/>
              </a:solidFill>
            </a:ln>
          </p:spPr>
          <p:txBody>
            <a:bodyPr rtlCol="0" anchor="ctr"/>
            <a:lstStyle/>
            <a:p>
              <a:pPr algn="ctr"/>
              <a:endParaRPr/>
            </a:p>
          </p:txBody>
        </p:sp>
      </p:grpSp>
      <p:sp>
        <p:nvSpPr>
          <p:cNvPr id="20" name="Rounded Rectangle 19"/>
          <p:cNvSpPr/>
          <p:nvPr/>
        </p:nvSpPr>
        <p:spPr>
          <a:xfrm>
            <a:off x="2984970" y="3928172"/>
            <a:ext cx="553816" cy="504531"/>
          </a:xfrm>
          <a:custGeom>
            <a:avLst/>
            <a:gdLst/>
            <a:ahLst/>
            <a:cxnLst/>
            <a:rect l="0" t="0" r="0" b="0"/>
            <a:pathLst>
              <a:path w="553816" h="504531">
                <a:moveTo>
                  <a:pt x="188728" y="63637"/>
                </a:moveTo>
                <a:cubicBezTo>
                  <a:pt x="226063" y="57264"/>
                  <a:pt x="264384" y="60158"/>
                  <a:pt x="300346" y="72075"/>
                </a:cubicBezTo>
                <a:cubicBezTo>
                  <a:pt x="304102" y="73414"/>
                  <a:pt x="307865" y="74844"/>
                  <a:pt x="311545" y="76349"/>
                </a:cubicBezTo>
                <a:cubicBezTo>
                  <a:pt x="316672" y="78423"/>
                  <a:pt x="321799" y="80573"/>
                  <a:pt x="326867" y="83048"/>
                </a:cubicBezTo>
                <a:cubicBezTo>
                  <a:pt x="326340" y="83575"/>
                  <a:pt x="325830" y="84110"/>
                  <a:pt x="325303" y="84629"/>
                </a:cubicBezTo>
                <a:cubicBezTo>
                  <a:pt x="296792" y="112655"/>
                  <a:pt x="264743" y="136817"/>
                  <a:pt x="229968" y="156496"/>
                </a:cubicBezTo>
                <a:cubicBezTo>
                  <a:pt x="200680" y="173248"/>
                  <a:pt x="168840" y="187541"/>
                  <a:pt x="146685" y="213057"/>
                </a:cubicBezTo>
                <a:cubicBezTo>
                  <a:pt x="131631" y="230487"/>
                  <a:pt x="122080" y="252006"/>
                  <a:pt x="119253" y="274880"/>
                </a:cubicBezTo>
                <a:cubicBezTo>
                  <a:pt x="114160" y="315275"/>
                  <a:pt x="135386" y="360270"/>
                  <a:pt x="173599" y="373627"/>
                </a:cubicBezTo>
                <a:cubicBezTo>
                  <a:pt x="196096" y="381530"/>
                  <a:pt x="221053" y="377959"/>
                  <a:pt x="243977" y="371410"/>
                </a:cubicBezTo>
                <a:cubicBezTo>
                  <a:pt x="279881" y="360496"/>
                  <a:pt x="314154" y="344765"/>
                  <a:pt x="345852" y="324634"/>
                </a:cubicBezTo>
                <a:lnTo>
                  <a:pt x="350519" y="321824"/>
                </a:lnTo>
                <a:cubicBezTo>
                  <a:pt x="352124" y="320845"/>
                  <a:pt x="353713" y="319825"/>
                  <a:pt x="355311" y="318830"/>
                </a:cubicBezTo>
                <a:cubicBezTo>
                  <a:pt x="371770" y="330463"/>
                  <a:pt x="388882" y="341118"/>
                  <a:pt x="406587" y="350736"/>
                </a:cubicBezTo>
                <a:cubicBezTo>
                  <a:pt x="416188" y="355503"/>
                  <a:pt x="426132" y="361500"/>
                  <a:pt x="436319" y="365606"/>
                </a:cubicBezTo>
                <a:cubicBezTo>
                  <a:pt x="422921" y="398081"/>
                  <a:pt x="402154" y="425589"/>
                  <a:pt x="375667" y="448613"/>
                </a:cubicBezTo>
                <a:cubicBezTo>
                  <a:pt x="349172" y="471629"/>
                  <a:pt x="317692" y="488147"/>
                  <a:pt x="283728" y="496837"/>
                </a:cubicBezTo>
                <a:cubicBezTo>
                  <a:pt x="268147" y="500817"/>
                  <a:pt x="252182" y="503067"/>
                  <a:pt x="236115" y="503536"/>
                </a:cubicBezTo>
                <a:cubicBezTo>
                  <a:pt x="193286" y="504531"/>
                  <a:pt x="150967" y="494068"/>
                  <a:pt x="113508" y="473227"/>
                </a:cubicBezTo>
                <a:cubicBezTo>
                  <a:pt x="87991" y="459143"/>
                  <a:pt x="65569" y="440032"/>
                  <a:pt x="47604" y="417041"/>
                </a:cubicBezTo>
                <a:cubicBezTo>
                  <a:pt x="43933" y="412274"/>
                  <a:pt x="40428" y="407331"/>
                  <a:pt x="37083" y="402138"/>
                </a:cubicBezTo>
                <a:cubicBezTo>
                  <a:pt x="20590" y="376604"/>
                  <a:pt x="9450" y="347976"/>
                  <a:pt x="4340" y="317985"/>
                </a:cubicBezTo>
                <a:cubicBezTo>
                  <a:pt x="0" y="291464"/>
                  <a:pt x="501" y="264367"/>
                  <a:pt x="5846" y="238031"/>
                </a:cubicBezTo>
                <a:cubicBezTo>
                  <a:pt x="8973" y="222575"/>
                  <a:pt x="13824" y="207521"/>
                  <a:pt x="20289" y="193153"/>
                </a:cubicBezTo>
                <a:cubicBezTo>
                  <a:pt x="34867" y="159908"/>
                  <a:pt x="57523" y="130862"/>
                  <a:pt x="86193" y="108665"/>
                </a:cubicBezTo>
                <a:cubicBezTo>
                  <a:pt x="116184" y="85482"/>
                  <a:pt x="151394" y="70018"/>
                  <a:pt x="188728" y="63637"/>
                </a:cubicBezTo>
                <a:moveTo>
                  <a:pt x="553089" y="116443"/>
                </a:moveTo>
                <a:cubicBezTo>
                  <a:pt x="552620" y="121052"/>
                  <a:pt x="551851" y="125626"/>
                  <a:pt x="550797" y="130134"/>
                </a:cubicBezTo>
                <a:cubicBezTo>
                  <a:pt x="550203" y="132769"/>
                  <a:pt x="549610" y="135412"/>
                  <a:pt x="548757" y="137962"/>
                </a:cubicBezTo>
                <a:cubicBezTo>
                  <a:pt x="547904" y="140513"/>
                  <a:pt x="547142" y="142378"/>
                  <a:pt x="546298" y="144595"/>
                </a:cubicBezTo>
                <a:cubicBezTo>
                  <a:pt x="535425" y="169250"/>
                  <a:pt x="519418" y="191288"/>
                  <a:pt x="499346" y="209227"/>
                </a:cubicBezTo>
                <a:lnTo>
                  <a:pt x="497305" y="211268"/>
                </a:lnTo>
                <a:cubicBezTo>
                  <a:pt x="469028" y="238106"/>
                  <a:pt x="438711" y="262703"/>
                  <a:pt x="406637" y="284832"/>
                </a:cubicBezTo>
                <a:cubicBezTo>
                  <a:pt x="396024" y="292318"/>
                  <a:pt x="385243" y="299552"/>
                  <a:pt x="374379" y="306694"/>
                </a:cubicBezTo>
                <a:cubicBezTo>
                  <a:pt x="366484" y="311880"/>
                  <a:pt x="358581" y="316898"/>
                  <a:pt x="350519" y="321824"/>
                </a:cubicBezTo>
                <a:lnTo>
                  <a:pt x="345852" y="324634"/>
                </a:lnTo>
                <a:cubicBezTo>
                  <a:pt x="314154" y="344765"/>
                  <a:pt x="279881" y="360496"/>
                  <a:pt x="243977" y="371410"/>
                </a:cubicBezTo>
                <a:cubicBezTo>
                  <a:pt x="221053" y="377959"/>
                  <a:pt x="196096" y="381530"/>
                  <a:pt x="173599" y="373627"/>
                </a:cubicBezTo>
                <a:cubicBezTo>
                  <a:pt x="135386" y="360270"/>
                  <a:pt x="114160" y="315275"/>
                  <a:pt x="119253" y="274880"/>
                </a:cubicBezTo>
                <a:cubicBezTo>
                  <a:pt x="122080" y="252006"/>
                  <a:pt x="131631" y="230487"/>
                  <a:pt x="146685" y="213057"/>
                </a:cubicBezTo>
                <a:cubicBezTo>
                  <a:pt x="168840" y="187541"/>
                  <a:pt x="200680" y="173248"/>
                  <a:pt x="229968" y="156496"/>
                </a:cubicBezTo>
                <a:cubicBezTo>
                  <a:pt x="264743" y="136817"/>
                  <a:pt x="296792" y="112655"/>
                  <a:pt x="325303" y="84629"/>
                </a:cubicBezTo>
                <a:cubicBezTo>
                  <a:pt x="329468" y="80548"/>
                  <a:pt x="333374" y="76132"/>
                  <a:pt x="337279" y="72218"/>
                </a:cubicBezTo>
                <a:cubicBezTo>
                  <a:pt x="344321" y="65075"/>
                  <a:pt x="350694" y="57757"/>
                  <a:pt x="357226" y="50531"/>
                </a:cubicBezTo>
                <a:cubicBezTo>
                  <a:pt x="363657" y="43347"/>
                  <a:pt x="370490" y="36531"/>
                  <a:pt x="377683" y="30116"/>
                </a:cubicBezTo>
                <a:cubicBezTo>
                  <a:pt x="382534" y="25909"/>
                  <a:pt x="387669" y="22045"/>
                  <a:pt x="393055" y="18550"/>
                </a:cubicBezTo>
                <a:cubicBezTo>
                  <a:pt x="400565" y="13799"/>
                  <a:pt x="408636" y="9994"/>
                  <a:pt x="417083" y="7242"/>
                </a:cubicBezTo>
                <a:cubicBezTo>
                  <a:pt x="438343" y="451"/>
                  <a:pt x="461116" y="0"/>
                  <a:pt x="482619" y="5963"/>
                </a:cubicBezTo>
                <a:cubicBezTo>
                  <a:pt x="486892" y="7167"/>
                  <a:pt x="491082" y="8614"/>
                  <a:pt x="495189" y="10303"/>
                </a:cubicBezTo>
                <a:cubicBezTo>
                  <a:pt x="498944" y="11834"/>
                  <a:pt x="502557" y="13707"/>
                  <a:pt x="505969" y="15915"/>
                </a:cubicBezTo>
                <a:cubicBezTo>
                  <a:pt x="519903" y="24872"/>
                  <a:pt x="531277" y="37300"/>
                  <a:pt x="538996" y="51978"/>
                </a:cubicBezTo>
                <a:cubicBezTo>
                  <a:pt x="541012" y="55616"/>
                  <a:pt x="542819" y="59363"/>
                  <a:pt x="544424" y="63202"/>
                </a:cubicBezTo>
                <a:cubicBezTo>
                  <a:pt x="547594" y="70729"/>
                  <a:pt x="549986" y="78574"/>
                  <a:pt x="551558" y="86594"/>
                </a:cubicBezTo>
                <a:cubicBezTo>
                  <a:pt x="551558" y="86594"/>
                  <a:pt x="551558" y="87355"/>
                  <a:pt x="551558" y="87782"/>
                </a:cubicBezTo>
                <a:cubicBezTo>
                  <a:pt x="553306" y="97224"/>
                  <a:pt x="553816" y="106859"/>
                  <a:pt x="553089" y="116443"/>
                </a:cubicBezTo>
              </a:path>
            </a:pathLst>
          </a:custGeom>
          <a:solidFill>
            <a:srgbClr val="81CCB2"/>
          </a:solidFill>
          <a:ln>
            <a:noFill/>
          </a:ln>
        </p:spPr>
        <p:txBody>
          <a:bodyPr rtlCol="0" anchor="ctr"/>
          <a:lstStyle/>
          <a:p>
            <a:pPr algn="ctr"/>
            <a:endParaRPr/>
          </a:p>
        </p:txBody>
      </p:sp>
      <p:sp>
        <p:nvSpPr>
          <p:cNvPr id="21" name="Rounded Rectangle 20"/>
          <p:cNvSpPr/>
          <p:nvPr/>
        </p:nvSpPr>
        <p:spPr>
          <a:xfrm>
            <a:off x="2984966" y="3928176"/>
            <a:ext cx="553821" cy="504523"/>
          </a:xfrm>
          <a:custGeom>
            <a:avLst/>
            <a:gdLst/>
            <a:ahLst/>
            <a:cxnLst/>
            <a:rect l="0" t="0" r="0" b="0"/>
            <a:pathLst>
              <a:path w="553821" h="504523">
                <a:moveTo>
                  <a:pt x="188733" y="63636"/>
                </a:moveTo>
                <a:cubicBezTo>
                  <a:pt x="226067" y="57258"/>
                  <a:pt x="264391" y="60155"/>
                  <a:pt x="300349" y="72073"/>
                </a:cubicBezTo>
                <a:cubicBezTo>
                  <a:pt x="304107" y="73413"/>
                  <a:pt x="307871" y="74837"/>
                  <a:pt x="311547" y="76344"/>
                </a:cubicBezTo>
                <a:cubicBezTo>
                  <a:pt x="316677" y="78417"/>
                  <a:pt x="321803" y="80570"/>
                  <a:pt x="326869" y="83042"/>
                </a:cubicBezTo>
                <a:cubicBezTo>
                  <a:pt x="326347" y="83570"/>
                  <a:pt x="325837" y="84108"/>
                  <a:pt x="325309" y="84626"/>
                </a:cubicBezTo>
                <a:cubicBezTo>
                  <a:pt x="296800" y="112651"/>
                  <a:pt x="264748" y="136812"/>
                  <a:pt x="229970" y="156492"/>
                </a:cubicBezTo>
                <a:cubicBezTo>
                  <a:pt x="200681" y="173245"/>
                  <a:pt x="168846" y="187537"/>
                  <a:pt x="146687" y="213051"/>
                </a:cubicBezTo>
                <a:cubicBezTo>
                  <a:pt x="131635" y="230483"/>
                  <a:pt x="122087" y="252003"/>
                  <a:pt x="119261" y="274877"/>
                </a:cubicBezTo>
                <a:cubicBezTo>
                  <a:pt x="114168" y="315275"/>
                  <a:pt x="135395" y="360269"/>
                  <a:pt x="173599" y="373622"/>
                </a:cubicBezTo>
                <a:cubicBezTo>
                  <a:pt x="196096" y="381530"/>
                  <a:pt x="221055" y="377956"/>
                  <a:pt x="243978" y="371408"/>
                </a:cubicBezTo>
                <a:cubicBezTo>
                  <a:pt x="279887" y="360490"/>
                  <a:pt x="314160" y="344757"/>
                  <a:pt x="345858" y="324633"/>
                </a:cubicBezTo>
                <a:lnTo>
                  <a:pt x="350521" y="321824"/>
                </a:lnTo>
                <a:cubicBezTo>
                  <a:pt x="352132" y="320838"/>
                  <a:pt x="353717" y="319819"/>
                  <a:pt x="355316" y="318826"/>
                </a:cubicBezTo>
                <a:cubicBezTo>
                  <a:pt x="371770" y="330456"/>
                  <a:pt x="388886" y="341116"/>
                  <a:pt x="406590" y="350728"/>
                </a:cubicBezTo>
                <a:cubicBezTo>
                  <a:pt x="416196" y="355501"/>
                  <a:pt x="426133" y="361499"/>
                  <a:pt x="436323" y="365602"/>
                </a:cubicBezTo>
                <a:cubicBezTo>
                  <a:pt x="422922" y="398078"/>
                  <a:pt x="402157" y="425584"/>
                  <a:pt x="375668" y="448606"/>
                </a:cubicBezTo>
                <a:cubicBezTo>
                  <a:pt x="349180" y="471629"/>
                  <a:pt x="317696" y="488140"/>
                  <a:pt x="283728" y="496835"/>
                </a:cubicBezTo>
                <a:cubicBezTo>
                  <a:pt x="268153" y="500814"/>
                  <a:pt x="252187" y="503060"/>
                  <a:pt x="236120" y="503532"/>
                </a:cubicBezTo>
                <a:cubicBezTo>
                  <a:pt x="193291" y="504523"/>
                  <a:pt x="150971" y="494062"/>
                  <a:pt x="113511" y="473222"/>
                </a:cubicBezTo>
                <a:cubicBezTo>
                  <a:pt x="87991" y="459142"/>
                  <a:pt x="65571" y="440031"/>
                  <a:pt x="47609" y="417039"/>
                </a:cubicBezTo>
                <a:cubicBezTo>
                  <a:pt x="43934" y="412267"/>
                  <a:pt x="40429" y="407324"/>
                  <a:pt x="37089" y="402133"/>
                </a:cubicBezTo>
                <a:cubicBezTo>
                  <a:pt x="20594" y="376602"/>
                  <a:pt x="9450" y="347970"/>
                  <a:pt x="4346" y="317985"/>
                </a:cubicBezTo>
                <a:cubicBezTo>
                  <a:pt x="0" y="291462"/>
                  <a:pt x="508" y="264366"/>
                  <a:pt x="5849" y="238026"/>
                </a:cubicBezTo>
                <a:cubicBezTo>
                  <a:pt x="8978" y="222573"/>
                  <a:pt x="13824" y="207518"/>
                  <a:pt x="20297" y="193147"/>
                </a:cubicBezTo>
                <a:cubicBezTo>
                  <a:pt x="34867" y="159902"/>
                  <a:pt x="57529" y="130854"/>
                  <a:pt x="86200" y="108663"/>
                </a:cubicBezTo>
                <a:cubicBezTo>
                  <a:pt x="116190" y="85476"/>
                  <a:pt x="151398" y="70015"/>
                  <a:pt x="188733" y="63636"/>
                </a:cubicBezTo>
                <a:close/>
                <a:moveTo>
                  <a:pt x="553091" y="116437"/>
                </a:moveTo>
                <a:cubicBezTo>
                  <a:pt x="552623" y="121047"/>
                  <a:pt x="551857" y="125620"/>
                  <a:pt x="550798" y="130130"/>
                </a:cubicBezTo>
                <a:cubicBezTo>
                  <a:pt x="550203" y="132767"/>
                  <a:pt x="549610" y="135403"/>
                  <a:pt x="548761" y="137955"/>
                </a:cubicBezTo>
                <a:cubicBezTo>
                  <a:pt x="547911" y="140506"/>
                  <a:pt x="547147" y="142377"/>
                  <a:pt x="546299" y="144588"/>
                </a:cubicBezTo>
                <a:cubicBezTo>
                  <a:pt x="535431" y="169242"/>
                  <a:pt x="519423" y="191281"/>
                  <a:pt x="499350" y="209225"/>
                </a:cubicBezTo>
                <a:lnTo>
                  <a:pt x="497312" y="211266"/>
                </a:lnTo>
                <a:cubicBezTo>
                  <a:pt x="469033" y="238099"/>
                  <a:pt x="438718" y="262695"/>
                  <a:pt x="406641" y="284832"/>
                </a:cubicBezTo>
                <a:cubicBezTo>
                  <a:pt x="396030" y="292316"/>
                  <a:pt x="385248" y="299545"/>
                  <a:pt x="374380" y="306689"/>
                </a:cubicBezTo>
                <a:cubicBezTo>
                  <a:pt x="366485" y="311877"/>
                  <a:pt x="358587" y="316891"/>
                  <a:pt x="350521" y="321824"/>
                </a:cubicBezTo>
                <a:lnTo>
                  <a:pt x="345858" y="324633"/>
                </a:lnTo>
                <a:cubicBezTo>
                  <a:pt x="314160" y="344757"/>
                  <a:pt x="279887" y="360490"/>
                  <a:pt x="243978" y="371408"/>
                </a:cubicBezTo>
                <a:cubicBezTo>
                  <a:pt x="221055" y="377956"/>
                  <a:pt x="196096" y="381530"/>
                  <a:pt x="173599" y="373622"/>
                </a:cubicBezTo>
                <a:cubicBezTo>
                  <a:pt x="135395" y="360269"/>
                  <a:pt x="114168" y="315275"/>
                  <a:pt x="119261" y="274877"/>
                </a:cubicBezTo>
                <a:cubicBezTo>
                  <a:pt x="122087" y="252003"/>
                  <a:pt x="131635" y="230483"/>
                  <a:pt x="146687" y="213051"/>
                </a:cubicBezTo>
                <a:cubicBezTo>
                  <a:pt x="168846" y="187537"/>
                  <a:pt x="200681" y="173245"/>
                  <a:pt x="229970" y="156492"/>
                </a:cubicBezTo>
                <a:cubicBezTo>
                  <a:pt x="264748" y="136812"/>
                  <a:pt x="296800" y="112651"/>
                  <a:pt x="325309" y="84626"/>
                </a:cubicBezTo>
                <a:cubicBezTo>
                  <a:pt x="329469" y="80544"/>
                  <a:pt x="333375" y="76125"/>
                  <a:pt x="337280" y="72213"/>
                </a:cubicBezTo>
                <a:lnTo>
                  <a:pt x="337705" y="72213"/>
                </a:lnTo>
                <a:cubicBezTo>
                  <a:pt x="344327" y="65069"/>
                  <a:pt x="350694" y="57755"/>
                  <a:pt x="357231" y="50525"/>
                </a:cubicBezTo>
                <a:cubicBezTo>
                  <a:pt x="363665" y="43344"/>
                  <a:pt x="370495" y="36529"/>
                  <a:pt x="377691" y="30114"/>
                </a:cubicBezTo>
                <a:cubicBezTo>
                  <a:pt x="382537" y="25903"/>
                  <a:pt x="387672" y="22038"/>
                  <a:pt x="393058" y="18548"/>
                </a:cubicBezTo>
                <a:cubicBezTo>
                  <a:pt x="400567" y="13792"/>
                  <a:pt x="408638" y="9993"/>
                  <a:pt x="417084" y="7236"/>
                </a:cubicBezTo>
                <a:cubicBezTo>
                  <a:pt x="438344" y="443"/>
                  <a:pt x="461118" y="0"/>
                  <a:pt x="482625" y="5960"/>
                </a:cubicBezTo>
                <a:cubicBezTo>
                  <a:pt x="486892" y="7164"/>
                  <a:pt x="491088" y="8612"/>
                  <a:pt x="495190" y="10298"/>
                </a:cubicBezTo>
                <a:cubicBezTo>
                  <a:pt x="498951" y="11827"/>
                  <a:pt x="502561" y="13706"/>
                  <a:pt x="505972" y="15911"/>
                </a:cubicBezTo>
                <a:cubicBezTo>
                  <a:pt x="519907" y="24869"/>
                  <a:pt x="531285" y="37294"/>
                  <a:pt x="538997" y="51971"/>
                </a:cubicBezTo>
                <a:cubicBezTo>
                  <a:pt x="541012" y="55611"/>
                  <a:pt x="542826" y="59359"/>
                  <a:pt x="544431" y="63198"/>
                </a:cubicBezTo>
                <a:cubicBezTo>
                  <a:pt x="547602" y="70728"/>
                  <a:pt x="549993" y="78565"/>
                  <a:pt x="551562" y="86586"/>
                </a:cubicBezTo>
                <a:cubicBezTo>
                  <a:pt x="551562" y="86586"/>
                  <a:pt x="551562" y="87351"/>
                  <a:pt x="551562" y="87776"/>
                </a:cubicBezTo>
                <a:cubicBezTo>
                  <a:pt x="553308" y="97223"/>
                  <a:pt x="553821" y="106858"/>
                  <a:pt x="553091" y="116437"/>
                </a:cubicBezTo>
                <a:close/>
              </a:path>
            </a:pathLst>
          </a:custGeom>
          <a:noFill/>
          <a:ln w="12544">
            <a:solidFill>
              <a:srgbClr val="FFFFFF"/>
            </a:solidFill>
          </a:ln>
        </p:spPr>
        <p:txBody>
          <a:bodyPr rtlCol="0" anchor="ctr"/>
          <a:lstStyle/>
          <a:p>
            <a:pPr algn="ctr"/>
            <a:endParaRPr/>
          </a:p>
        </p:txBody>
      </p:sp>
      <p:sp>
        <p:nvSpPr>
          <p:cNvPr id="22" name="Rounded Rectangle 21"/>
          <p:cNvSpPr/>
          <p:nvPr/>
        </p:nvSpPr>
        <p:spPr>
          <a:xfrm>
            <a:off x="4239482" y="3025792"/>
            <a:ext cx="553816" cy="504522"/>
          </a:xfrm>
          <a:custGeom>
            <a:avLst/>
            <a:gdLst/>
            <a:ahLst/>
            <a:cxnLst/>
            <a:rect l="0" t="0" r="0" b="0"/>
            <a:pathLst>
              <a:path w="553816" h="504522">
                <a:moveTo>
                  <a:pt x="188728" y="440885"/>
                </a:moveTo>
                <a:cubicBezTo>
                  <a:pt x="226063" y="447267"/>
                  <a:pt x="264384" y="444373"/>
                  <a:pt x="300346" y="432455"/>
                </a:cubicBezTo>
                <a:cubicBezTo>
                  <a:pt x="304102" y="431108"/>
                  <a:pt x="307865" y="429687"/>
                  <a:pt x="311545" y="428181"/>
                </a:cubicBezTo>
                <a:cubicBezTo>
                  <a:pt x="316672" y="426107"/>
                  <a:pt x="321799" y="423958"/>
                  <a:pt x="326867" y="421482"/>
                </a:cubicBezTo>
                <a:cubicBezTo>
                  <a:pt x="326340" y="420955"/>
                  <a:pt x="325830" y="420420"/>
                  <a:pt x="325303" y="419901"/>
                </a:cubicBezTo>
                <a:cubicBezTo>
                  <a:pt x="296792" y="391876"/>
                  <a:pt x="264743" y="367714"/>
                  <a:pt x="229968" y="348035"/>
                </a:cubicBezTo>
                <a:cubicBezTo>
                  <a:pt x="200680" y="331283"/>
                  <a:pt x="168840" y="316990"/>
                  <a:pt x="146685" y="291473"/>
                </a:cubicBezTo>
                <a:cubicBezTo>
                  <a:pt x="131631" y="274044"/>
                  <a:pt x="122080" y="252524"/>
                  <a:pt x="119253" y="229642"/>
                </a:cubicBezTo>
                <a:cubicBezTo>
                  <a:pt x="114160" y="189247"/>
                  <a:pt x="135386" y="144252"/>
                  <a:pt x="173599" y="130904"/>
                </a:cubicBezTo>
                <a:cubicBezTo>
                  <a:pt x="196096" y="122992"/>
                  <a:pt x="221053" y="126571"/>
                  <a:pt x="243977" y="133120"/>
                </a:cubicBezTo>
                <a:cubicBezTo>
                  <a:pt x="279881" y="144034"/>
                  <a:pt x="314154" y="159766"/>
                  <a:pt x="345852" y="179888"/>
                </a:cubicBezTo>
                <a:lnTo>
                  <a:pt x="350519" y="182698"/>
                </a:lnTo>
                <a:cubicBezTo>
                  <a:pt x="352124" y="183685"/>
                  <a:pt x="353713" y="184706"/>
                  <a:pt x="355311" y="185701"/>
                </a:cubicBezTo>
                <a:cubicBezTo>
                  <a:pt x="371770" y="174067"/>
                  <a:pt x="388882" y="163404"/>
                  <a:pt x="406587" y="153794"/>
                </a:cubicBezTo>
                <a:cubicBezTo>
                  <a:pt x="416188" y="149027"/>
                  <a:pt x="426132" y="144419"/>
                  <a:pt x="436327" y="140321"/>
                </a:cubicBezTo>
                <a:cubicBezTo>
                  <a:pt x="422921" y="107846"/>
                  <a:pt x="402154" y="78942"/>
                  <a:pt x="375667" y="55917"/>
                </a:cubicBezTo>
                <a:cubicBezTo>
                  <a:pt x="349172" y="32893"/>
                  <a:pt x="317692" y="16383"/>
                  <a:pt x="283728" y="7694"/>
                </a:cubicBezTo>
                <a:cubicBezTo>
                  <a:pt x="268147" y="3713"/>
                  <a:pt x="252182" y="1463"/>
                  <a:pt x="236115" y="995"/>
                </a:cubicBezTo>
                <a:cubicBezTo>
                  <a:pt x="193286" y="0"/>
                  <a:pt x="150967" y="10462"/>
                  <a:pt x="113508" y="31304"/>
                </a:cubicBezTo>
                <a:cubicBezTo>
                  <a:pt x="87991" y="45379"/>
                  <a:pt x="65569" y="64498"/>
                  <a:pt x="47604" y="87489"/>
                </a:cubicBezTo>
                <a:cubicBezTo>
                  <a:pt x="43933" y="92256"/>
                  <a:pt x="40428" y="97199"/>
                  <a:pt x="37083" y="102393"/>
                </a:cubicBezTo>
                <a:cubicBezTo>
                  <a:pt x="20590" y="127918"/>
                  <a:pt x="9450" y="156554"/>
                  <a:pt x="4340" y="186537"/>
                </a:cubicBezTo>
                <a:cubicBezTo>
                  <a:pt x="0" y="213066"/>
                  <a:pt x="501" y="240155"/>
                  <a:pt x="5846" y="266500"/>
                </a:cubicBezTo>
                <a:cubicBezTo>
                  <a:pt x="8973" y="281955"/>
                  <a:pt x="13824" y="297009"/>
                  <a:pt x="20289" y="311378"/>
                </a:cubicBezTo>
                <a:cubicBezTo>
                  <a:pt x="34867" y="344622"/>
                  <a:pt x="57523" y="373669"/>
                  <a:pt x="86193" y="395865"/>
                </a:cubicBezTo>
                <a:cubicBezTo>
                  <a:pt x="116184" y="419048"/>
                  <a:pt x="151394" y="434512"/>
                  <a:pt x="188728" y="440885"/>
                </a:cubicBezTo>
                <a:moveTo>
                  <a:pt x="553089" y="388087"/>
                </a:moveTo>
                <a:cubicBezTo>
                  <a:pt x="552620" y="383479"/>
                  <a:pt x="551851" y="378904"/>
                  <a:pt x="550797" y="374396"/>
                </a:cubicBezTo>
                <a:cubicBezTo>
                  <a:pt x="550203" y="371762"/>
                  <a:pt x="549610" y="369119"/>
                  <a:pt x="548757" y="366568"/>
                </a:cubicBezTo>
                <a:cubicBezTo>
                  <a:pt x="547904" y="364017"/>
                  <a:pt x="547142" y="362144"/>
                  <a:pt x="546298" y="359936"/>
                </a:cubicBezTo>
                <a:cubicBezTo>
                  <a:pt x="535425" y="335280"/>
                  <a:pt x="519418" y="313243"/>
                  <a:pt x="499346" y="295303"/>
                </a:cubicBezTo>
                <a:lnTo>
                  <a:pt x="497305" y="293254"/>
                </a:lnTo>
                <a:cubicBezTo>
                  <a:pt x="469028" y="266424"/>
                  <a:pt x="438711" y="241828"/>
                  <a:pt x="406637" y="219690"/>
                </a:cubicBezTo>
                <a:cubicBezTo>
                  <a:pt x="396024" y="212204"/>
                  <a:pt x="385243" y="204978"/>
                  <a:pt x="374379" y="197836"/>
                </a:cubicBezTo>
                <a:cubicBezTo>
                  <a:pt x="366484" y="192651"/>
                  <a:pt x="358581" y="187633"/>
                  <a:pt x="350519" y="182698"/>
                </a:cubicBezTo>
                <a:lnTo>
                  <a:pt x="345852" y="179888"/>
                </a:lnTo>
                <a:cubicBezTo>
                  <a:pt x="314154" y="159766"/>
                  <a:pt x="279881" y="144034"/>
                  <a:pt x="243977" y="133120"/>
                </a:cubicBezTo>
                <a:cubicBezTo>
                  <a:pt x="221053" y="126571"/>
                  <a:pt x="196096" y="122992"/>
                  <a:pt x="173599" y="130904"/>
                </a:cubicBezTo>
                <a:cubicBezTo>
                  <a:pt x="135386" y="144252"/>
                  <a:pt x="114160" y="189247"/>
                  <a:pt x="119253" y="229642"/>
                </a:cubicBezTo>
                <a:cubicBezTo>
                  <a:pt x="122080" y="252524"/>
                  <a:pt x="131631" y="274044"/>
                  <a:pt x="146685" y="291473"/>
                </a:cubicBezTo>
                <a:cubicBezTo>
                  <a:pt x="168840" y="316990"/>
                  <a:pt x="200680" y="331283"/>
                  <a:pt x="229968" y="348035"/>
                </a:cubicBezTo>
                <a:cubicBezTo>
                  <a:pt x="264743" y="367714"/>
                  <a:pt x="296792" y="391876"/>
                  <a:pt x="325303" y="419901"/>
                </a:cubicBezTo>
                <a:cubicBezTo>
                  <a:pt x="329468" y="423983"/>
                  <a:pt x="333374" y="428399"/>
                  <a:pt x="337279" y="432313"/>
                </a:cubicBezTo>
                <a:cubicBezTo>
                  <a:pt x="344321" y="439455"/>
                  <a:pt x="350694" y="446773"/>
                  <a:pt x="357226" y="453999"/>
                </a:cubicBezTo>
                <a:cubicBezTo>
                  <a:pt x="363657" y="461183"/>
                  <a:pt x="370490" y="467991"/>
                  <a:pt x="377683" y="474414"/>
                </a:cubicBezTo>
                <a:cubicBezTo>
                  <a:pt x="382534" y="478621"/>
                  <a:pt x="387669" y="482485"/>
                  <a:pt x="393055" y="485972"/>
                </a:cubicBezTo>
                <a:cubicBezTo>
                  <a:pt x="400565" y="490731"/>
                  <a:pt x="408636" y="494528"/>
                  <a:pt x="417083" y="497288"/>
                </a:cubicBezTo>
                <a:cubicBezTo>
                  <a:pt x="438343" y="504079"/>
                  <a:pt x="461116" y="504522"/>
                  <a:pt x="482619" y="498568"/>
                </a:cubicBezTo>
                <a:cubicBezTo>
                  <a:pt x="486892" y="497363"/>
                  <a:pt x="491082" y="495917"/>
                  <a:pt x="495189" y="494227"/>
                </a:cubicBezTo>
                <a:cubicBezTo>
                  <a:pt x="498944" y="492697"/>
                  <a:pt x="502557" y="490815"/>
                  <a:pt x="505969" y="488615"/>
                </a:cubicBezTo>
                <a:cubicBezTo>
                  <a:pt x="519903" y="479658"/>
                  <a:pt x="531277" y="467230"/>
                  <a:pt x="538996" y="452552"/>
                </a:cubicBezTo>
                <a:cubicBezTo>
                  <a:pt x="541012" y="448914"/>
                  <a:pt x="542819" y="445167"/>
                  <a:pt x="544424" y="441329"/>
                </a:cubicBezTo>
                <a:cubicBezTo>
                  <a:pt x="547594" y="433793"/>
                  <a:pt x="549986" y="425957"/>
                  <a:pt x="551558" y="417936"/>
                </a:cubicBezTo>
                <a:cubicBezTo>
                  <a:pt x="551558" y="417936"/>
                  <a:pt x="551558" y="417175"/>
                  <a:pt x="551558" y="416748"/>
                </a:cubicBezTo>
                <a:cubicBezTo>
                  <a:pt x="553306" y="407298"/>
                  <a:pt x="553816" y="397663"/>
                  <a:pt x="553089" y="388087"/>
                </a:cubicBezTo>
              </a:path>
            </a:pathLst>
          </a:custGeom>
          <a:solidFill>
            <a:srgbClr val="3CC583"/>
          </a:solidFill>
          <a:ln>
            <a:noFill/>
          </a:ln>
        </p:spPr>
        <p:txBody>
          <a:bodyPr rtlCol="0" anchor="ctr"/>
          <a:lstStyle/>
          <a:p>
            <a:pPr algn="ctr"/>
            <a:endParaRPr/>
          </a:p>
        </p:txBody>
      </p:sp>
      <p:sp>
        <p:nvSpPr>
          <p:cNvPr id="23" name="Rounded Rectangle 22"/>
          <p:cNvSpPr/>
          <p:nvPr/>
        </p:nvSpPr>
        <p:spPr>
          <a:xfrm>
            <a:off x="4239479" y="3025794"/>
            <a:ext cx="553821" cy="504523"/>
          </a:xfrm>
          <a:custGeom>
            <a:avLst/>
            <a:gdLst/>
            <a:ahLst/>
            <a:cxnLst/>
            <a:rect l="0" t="0" r="0" b="0"/>
            <a:pathLst>
              <a:path w="553821" h="504523">
                <a:moveTo>
                  <a:pt x="188733" y="440887"/>
                </a:moveTo>
                <a:cubicBezTo>
                  <a:pt x="226067" y="447265"/>
                  <a:pt x="264391" y="444368"/>
                  <a:pt x="300349" y="432450"/>
                </a:cubicBezTo>
                <a:cubicBezTo>
                  <a:pt x="304107" y="431110"/>
                  <a:pt x="307871" y="429685"/>
                  <a:pt x="311547" y="428178"/>
                </a:cubicBezTo>
                <a:cubicBezTo>
                  <a:pt x="316677" y="426105"/>
                  <a:pt x="321803" y="423953"/>
                  <a:pt x="326869" y="421480"/>
                </a:cubicBezTo>
                <a:cubicBezTo>
                  <a:pt x="326347" y="420953"/>
                  <a:pt x="325837" y="420415"/>
                  <a:pt x="325309" y="419896"/>
                </a:cubicBezTo>
                <a:cubicBezTo>
                  <a:pt x="296800" y="391871"/>
                  <a:pt x="264748" y="367710"/>
                  <a:pt x="229970" y="348031"/>
                </a:cubicBezTo>
                <a:cubicBezTo>
                  <a:pt x="200681" y="331278"/>
                  <a:pt x="168846" y="316985"/>
                  <a:pt x="146687" y="291472"/>
                </a:cubicBezTo>
                <a:cubicBezTo>
                  <a:pt x="131635" y="274039"/>
                  <a:pt x="122087" y="252519"/>
                  <a:pt x="119261" y="229645"/>
                </a:cubicBezTo>
                <a:cubicBezTo>
                  <a:pt x="114168" y="189248"/>
                  <a:pt x="135395" y="144253"/>
                  <a:pt x="173599" y="130901"/>
                </a:cubicBezTo>
                <a:cubicBezTo>
                  <a:pt x="196096" y="122992"/>
                  <a:pt x="221055" y="126566"/>
                  <a:pt x="243978" y="133115"/>
                </a:cubicBezTo>
                <a:cubicBezTo>
                  <a:pt x="279887" y="144032"/>
                  <a:pt x="314160" y="159765"/>
                  <a:pt x="345858" y="179889"/>
                </a:cubicBezTo>
                <a:lnTo>
                  <a:pt x="350521" y="182699"/>
                </a:lnTo>
                <a:cubicBezTo>
                  <a:pt x="352132" y="183684"/>
                  <a:pt x="353717" y="184704"/>
                  <a:pt x="355316" y="185697"/>
                </a:cubicBezTo>
                <a:cubicBezTo>
                  <a:pt x="371770" y="174067"/>
                  <a:pt x="388886" y="163406"/>
                  <a:pt x="406590" y="153794"/>
                </a:cubicBezTo>
                <a:cubicBezTo>
                  <a:pt x="416196" y="149022"/>
                  <a:pt x="426138" y="144421"/>
                  <a:pt x="436328" y="140318"/>
                </a:cubicBezTo>
                <a:cubicBezTo>
                  <a:pt x="422927" y="107842"/>
                  <a:pt x="402157" y="78939"/>
                  <a:pt x="375668" y="55916"/>
                </a:cubicBezTo>
                <a:cubicBezTo>
                  <a:pt x="349180" y="32894"/>
                  <a:pt x="317696" y="16383"/>
                  <a:pt x="283728" y="7688"/>
                </a:cubicBezTo>
                <a:cubicBezTo>
                  <a:pt x="268153" y="3709"/>
                  <a:pt x="252187" y="1463"/>
                  <a:pt x="236120" y="991"/>
                </a:cubicBezTo>
                <a:cubicBezTo>
                  <a:pt x="193291" y="0"/>
                  <a:pt x="150971" y="10460"/>
                  <a:pt x="113511" y="31300"/>
                </a:cubicBezTo>
                <a:cubicBezTo>
                  <a:pt x="87991" y="45381"/>
                  <a:pt x="65571" y="64492"/>
                  <a:pt x="47609" y="87483"/>
                </a:cubicBezTo>
                <a:cubicBezTo>
                  <a:pt x="43934" y="92255"/>
                  <a:pt x="40429" y="97198"/>
                  <a:pt x="37089" y="102389"/>
                </a:cubicBezTo>
                <a:cubicBezTo>
                  <a:pt x="20594" y="127920"/>
                  <a:pt x="9450" y="156553"/>
                  <a:pt x="4346" y="186537"/>
                </a:cubicBezTo>
                <a:cubicBezTo>
                  <a:pt x="0" y="213061"/>
                  <a:pt x="508" y="240157"/>
                  <a:pt x="5849" y="266496"/>
                </a:cubicBezTo>
                <a:cubicBezTo>
                  <a:pt x="8978" y="281949"/>
                  <a:pt x="13824" y="297004"/>
                  <a:pt x="20297" y="311376"/>
                </a:cubicBezTo>
                <a:cubicBezTo>
                  <a:pt x="34867" y="344621"/>
                  <a:pt x="57529" y="373669"/>
                  <a:pt x="86200" y="395860"/>
                </a:cubicBezTo>
                <a:cubicBezTo>
                  <a:pt x="116190" y="419047"/>
                  <a:pt x="151398" y="434507"/>
                  <a:pt x="188733" y="440887"/>
                </a:cubicBezTo>
                <a:close/>
                <a:moveTo>
                  <a:pt x="553091" y="388085"/>
                </a:moveTo>
                <a:cubicBezTo>
                  <a:pt x="552623" y="383476"/>
                  <a:pt x="551857" y="378902"/>
                  <a:pt x="550798" y="374393"/>
                </a:cubicBezTo>
                <a:cubicBezTo>
                  <a:pt x="550203" y="371756"/>
                  <a:pt x="549610" y="369120"/>
                  <a:pt x="548761" y="366568"/>
                </a:cubicBezTo>
                <a:cubicBezTo>
                  <a:pt x="547911" y="364016"/>
                  <a:pt x="547147" y="362145"/>
                  <a:pt x="546299" y="359934"/>
                </a:cubicBezTo>
                <a:cubicBezTo>
                  <a:pt x="535431" y="335280"/>
                  <a:pt x="519423" y="313241"/>
                  <a:pt x="499350" y="295298"/>
                </a:cubicBezTo>
                <a:lnTo>
                  <a:pt x="497312" y="293257"/>
                </a:lnTo>
                <a:cubicBezTo>
                  <a:pt x="469033" y="266424"/>
                  <a:pt x="438718" y="241828"/>
                  <a:pt x="406641" y="219691"/>
                </a:cubicBezTo>
                <a:cubicBezTo>
                  <a:pt x="396030" y="212206"/>
                  <a:pt x="385248" y="204978"/>
                  <a:pt x="374380" y="197834"/>
                </a:cubicBezTo>
                <a:cubicBezTo>
                  <a:pt x="366485" y="192646"/>
                  <a:pt x="358587" y="187632"/>
                  <a:pt x="350521" y="182699"/>
                </a:cubicBezTo>
                <a:lnTo>
                  <a:pt x="345858" y="179889"/>
                </a:lnTo>
                <a:cubicBezTo>
                  <a:pt x="314160" y="159765"/>
                  <a:pt x="279887" y="144032"/>
                  <a:pt x="243978" y="133115"/>
                </a:cubicBezTo>
                <a:cubicBezTo>
                  <a:pt x="221055" y="126566"/>
                  <a:pt x="196096" y="122992"/>
                  <a:pt x="173599" y="130901"/>
                </a:cubicBezTo>
                <a:cubicBezTo>
                  <a:pt x="135395" y="144253"/>
                  <a:pt x="114168" y="189248"/>
                  <a:pt x="119261" y="229645"/>
                </a:cubicBezTo>
                <a:cubicBezTo>
                  <a:pt x="122087" y="252519"/>
                  <a:pt x="131635" y="274039"/>
                  <a:pt x="146687" y="291472"/>
                </a:cubicBezTo>
                <a:cubicBezTo>
                  <a:pt x="168846" y="316985"/>
                  <a:pt x="200681" y="331278"/>
                  <a:pt x="229970" y="348031"/>
                </a:cubicBezTo>
                <a:cubicBezTo>
                  <a:pt x="264748" y="367710"/>
                  <a:pt x="296800" y="391871"/>
                  <a:pt x="325309" y="419896"/>
                </a:cubicBezTo>
                <a:cubicBezTo>
                  <a:pt x="329469" y="423979"/>
                  <a:pt x="333375" y="428398"/>
                  <a:pt x="337280" y="432310"/>
                </a:cubicBezTo>
                <a:lnTo>
                  <a:pt x="337705" y="432310"/>
                </a:lnTo>
                <a:cubicBezTo>
                  <a:pt x="344327" y="439454"/>
                  <a:pt x="350694" y="446768"/>
                  <a:pt x="357231" y="453997"/>
                </a:cubicBezTo>
                <a:cubicBezTo>
                  <a:pt x="363665" y="461179"/>
                  <a:pt x="370495" y="467994"/>
                  <a:pt x="377691" y="474408"/>
                </a:cubicBezTo>
                <a:cubicBezTo>
                  <a:pt x="382537" y="478619"/>
                  <a:pt x="387672" y="482485"/>
                  <a:pt x="393058" y="485975"/>
                </a:cubicBezTo>
                <a:cubicBezTo>
                  <a:pt x="400567" y="490730"/>
                  <a:pt x="408638" y="494530"/>
                  <a:pt x="417084" y="497286"/>
                </a:cubicBezTo>
                <a:cubicBezTo>
                  <a:pt x="438344" y="504080"/>
                  <a:pt x="461118" y="504523"/>
                  <a:pt x="482625" y="498562"/>
                </a:cubicBezTo>
                <a:cubicBezTo>
                  <a:pt x="486892" y="497358"/>
                  <a:pt x="491088" y="495911"/>
                  <a:pt x="495190" y="494225"/>
                </a:cubicBezTo>
                <a:cubicBezTo>
                  <a:pt x="498951" y="492695"/>
                  <a:pt x="502561" y="490816"/>
                  <a:pt x="505972" y="488612"/>
                </a:cubicBezTo>
                <a:cubicBezTo>
                  <a:pt x="519907" y="479654"/>
                  <a:pt x="531285" y="467229"/>
                  <a:pt x="538997" y="452551"/>
                </a:cubicBezTo>
                <a:cubicBezTo>
                  <a:pt x="541012" y="448912"/>
                  <a:pt x="542826" y="445164"/>
                  <a:pt x="544431" y="441325"/>
                </a:cubicBezTo>
                <a:cubicBezTo>
                  <a:pt x="547602" y="433795"/>
                  <a:pt x="549993" y="425957"/>
                  <a:pt x="551562" y="417937"/>
                </a:cubicBezTo>
                <a:cubicBezTo>
                  <a:pt x="551562" y="417937"/>
                  <a:pt x="551562" y="417172"/>
                  <a:pt x="551562" y="416746"/>
                </a:cubicBezTo>
                <a:cubicBezTo>
                  <a:pt x="553308" y="407299"/>
                  <a:pt x="553821" y="397665"/>
                  <a:pt x="553091" y="388085"/>
                </a:cubicBezTo>
                <a:close/>
              </a:path>
            </a:pathLst>
          </a:custGeom>
          <a:solidFill>
            <a:srgbClr val="75B543"/>
          </a:solidFill>
          <a:ln w="12544">
            <a:solidFill>
              <a:srgbClr val="FFFFFF"/>
            </a:solidFill>
          </a:ln>
        </p:spPr>
        <p:txBody>
          <a:bodyPr rtlCol="0" anchor="ctr"/>
          <a:lstStyle/>
          <a:p>
            <a:pPr algn="ctr"/>
            <a:endParaRPr/>
          </a:p>
        </p:txBody>
      </p:sp>
      <p:sp>
        <p:nvSpPr>
          <p:cNvPr id="24" name="Rounded Rectangle 23"/>
          <p:cNvSpPr/>
          <p:nvPr/>
        </p:nvSpPr>
        <p:spPr>
          <a:xfrm>
            <a:off x="5493994" y="3928172"/>
            <a:ext cx="553816" cy="504531"/>
          </a:xfrm>
          <a:custGeom>
            <a:avLst/>
            <a:gdLst/>
            <a:ahLst/>
            <a:cxnLst/>
            <a:rect l="0" t="0" r="0" b="0"/>
            <a:pathLst>
              <a:path w="553816" h="504531">
                <a:moveTo>
                  <a:pt x="188728" y="63637"/>
                </a:moveTo>
                <a:cubicBezTo>
                  <a:pt x="226063" y="57264"/>
                  <a:pt x="264384" y="60158"/>
                  <a:pt x="300346" y="72075"/>
                </a:cubicBezTo>
                <a:cubicBezTo>
                  <a:pt x="304102" y="73414"/>
                  <a:pt x="307865" y="74844"/>
                  <a:pt x="311545" y="76349"/>
                </a:cubicBezTo>
                <a:cubicBezTo>
                  <a:pt x="316672" y="78423"/>
                  <a:pt x="321799" y="80573"/>
                  <a:pt x="326867" y="83048"/>
                </a:cubicBezTo>
                <a:cubicBezTo>
                  <a:pt x="326340" y="83575"/>
                  <a:pt x="325830" y="84110"/>
                  <a:pt x="325303" y="84629"/>
                </a:cubicBezTo>
                <a:cubicBezTo>
                  <a:pt x="296792" y="112655"/>
                  <a:pt x="264743" y="136817"/>
                  <a:pt x="229968" y="156496"/>
                </a:cubicBezTo>
                <a:cubicBezTo>
                  <a:pt x="200680" y="173248"/>
                  <a:pt x="168840" y="187541"/>
                  <a:pt x="146685" y="213057"/>
                </a:cubicBezTo>
                <a:cubicBezTo>
                  <a:pt x="131631" y="230487"/>
                  <a:pt x="122080" y="252006"/>
                  <a:pt x="119253" y="274880"/>
                </a:cubicBezTo>
                <a:cubicBezTo>
                  <a:pt x="114160" y="315275"/>
                  <a:pt x="135386" y="360270"/>
                  <a:pt x="173599" y="373627"/>
                </a:cubicBezTo>
                <a:cubicBezTo>
                  <a:pt x="196096" y="381530"/>
                  <a:pt x="221053" y="377959"/>
                  <a:pt x="243977" y="371410"/>
                </a:cubicBezTo>
                <a:cubicBezTo>
                  <a:pt x="279881" y="360496"/>
                  <a:pt x="314154" y="344765"/>
                  <a:pt x="345852" y="324634"/>
                </a:cubicBezTo>
                <a:lnTo>
                  <a:pt x="350519" y="321824"/>
                </a:lnTo>
                <a:cubicBezTo>
                  <a:pt x="352124" y="320845"/>
                  <a:pt x="353713" y="319825"/>
                  <a:pt x="355311" y="318830"/>
                </a:cubicBezTo>
                <a:cubicBezTo>
                  <a:pt x="371770" y="330463"/>
                  <a:pt x="388882" y="341118"/>
                  <a:pt x="406587" y="350736"/>
                </a:cubicBezTo>
                <a:cubicBezTo>
                  <a:pt x="416188" y="355503"/>
                  <a:pt x="426132" y="361500"/>
                  <a:pt x="436319" y="365606"/>
                </a:cubicBezTo>
                <a:cubicBezTo>
                  <a:pt x="422921" y="398081"/>
                  <a:pt x="402154" y="425589"/>
                  <a:pt x="375667" y="448613"/>
                </a:cubicBezTo>
                <a:cubicBezTo>
                  <a:pt x="349172" y="471629"/>
                  <a:pt x="317692" y="488147"/>
                  <a:pt x="283728" y="496837"/>
                </a:cubicBezTo>
                <a:cubicBezTo>
                  <a:pt x="268147" y="500817"/>
                  <a:pt x="252182" y="503067"/>
                  <a:pt x="236115" y="503536"/>
                </a:cubicBezTo>
                <a:cubicBezTo>
                  <a:pt x="193286" y="504531"/>
                  <a:pt x="150967" y="494068"/>
                  <a:pt x="113508" y="473227"/>
                </a:cubicBezTo>
                <a:cubicBezTo>
                  <a:pt x="87991" y="459143"/>
                  <a:pt x="65569" y="440032"/>
                  <a:pt x="47604" y="417041"/>
                </a:cubicBezTo>
                <a:cubicBezTo>
                  <a:pt x="43933" y="412274"/>
                  <a:pt x="40428" y="407331"/>
                  <a:pt x="37083" y="402138"/>
                </a:cubicBezTo>
                <a:cubicBezTo>
                  <a:pt x="20590" y="376604"/>
                  <a:pt x="9450" y="347976"/>
                  <a:pt x="4340" y="317985"/>
                </a:cubicBezTo>
                <a:cubicBezTo>
                  <a:pt x="0" y="291464"/>
                  <a:pt x="501" y="264367"/>
                  <a:pt x="5846" y="238031"/>
                </a:cubicBezTo>
                <a:cubicBezTo>
                  <a:pt x="8973" y="222575"/>
                  <a:pt x="13824" y="207521"/>
                  <a:pt x="20289" y="193153"/>
                </a:cubicBezTo>
                <a:cubicBezTo>
                  <a:pt x="34867" y="159908"/>
                  <a:pt x="57523" y="130862"/>
                  <a:pt x="86193" y="108665"/>
                </a:cubicBezTo>
                <a:cubicBezTo>
                  <a:pt x="116184" y="85482"/>
                  <a:pt x="151394" y="70018"/>
                  <a:pt x="188728" y="63637"/>
                </a:cubicBezTo>
                <a:moveTo>
                  <a:pt x="553089" y="116443"/>
                </a:moveTo>
                <a:cubicBezTo>
                  <a:pt x="552620" y="121052"/>
                  <a:pt x="551851" y="125626"/>
                  <a:pt x="550797" y="130134"/>
                </a:cubicBezTo>
                <a:cubicBezTo>
                  <a:pt x="550203" y="132769"/>
                  <a:pt x="549610" y="135412"/>
                  <a:pt x="548757" y="137962"/>
                </a:cubicBezTo>
                <a:cubicBezTo>
                  <a:pt x="547904" y="140513"/>
                  <a:pt x="547142" y="142378"/>
                  <a:pt x="546298" y="144595"/>
                </a:cubicBezTo>
                <a:cubicBezTo>
                  <a:pt x="535425" y="169250"/>
                  <a:pt x="519418" y="191288"/>
                  <a:pt x="499346" y="209227"/>
                </a:cubicBezTo>
                <a:lnTo>
                  <a:pt x="497305" y="211268"/>
                </a:lnTo>
                <a:cubicBezTo>
                  <a:pt x="469028" y="238106"/>
                  <a:pt x="438711" y="262703"/>
                  <a:pt x="406637" y="284832"/>
                </a:cubicBezTo>
                <a:cubicBezTo>
                  <a:pt x="396024" y="292318"/>
                  <a:pt x="385243" y="299552"/>
                  <a:pt x="374379" y="306694"/>
                </a:cubicBezTo>
                <a:cubicBezTo>
                  <a:pt x="366484" y="311880"/>
                  <a:pt x="358581" y="316898"/>
                  <a:pt x="350519" y="321824"/>
                </a:cubicBezTo>
                <a:lnTo>
                  <a:pt x="345852" y="324634"/>
                </a:lnTo>
                <a:cubicBezTo>
                  <a:pt x="314154" y="344765"/>
                  <a:pt x="279881" y="360496"/>
                  <a:pt x="243977" y="371410"/>
                </a:cubicBezTo>
                <a:cubicBezTo>
                  <a:pt x="221053" y="377959"/>
                  <a:pt x="196096" y="381530"/>
                  <a:pt x="173599" y="373627"/>
                </a:cubicBezTo>
                <a:cubicBezTo>
                  <a:pt x="135386" y="360270"/>
                  <a:pt x="114160" y="315275"/>
                  <a:pt x="119253" y="274880"/>
                </a:cubicBezTo>
                <a:cubicBezTo>
                  <a:pt x="122080" y="252006"/>
                  <a:pt x="131631" y="230487"/>
                  <a:pt x="146685" y="213057"/>
                </a:cubicBezTo>
                <a:cubicBezTo>
                  <a:pt x="168840" y="187541"/>
                  <a:pt x="200680" y="173248"/>
                  <a:pt x="229968" y="156496"/>
                </a:cubicBezTo>
                <a:cubicBezTo>
                  <a:pt x="264743" y="136817"/>
                  <a:pt x="296792" y="112655"/>
                  <a:pt x="325303" y="84629"/>
                </a:cubicBezTo>
                <a:cubicBezTo>
                  <a:pt x="329468" y="80548"/>
                  <a:pt x="333374" y="76132"/>
                  <a:pt x="337279" y="72218"/>
                </a:cubicBezTo>
                <a:cubicBezTo>
                  <a:pt x="344321" y="65075"/>
                  <a:pt x="350694" y="57757"/>
                  <a:pt x="357226" y="50531"/>
                </a:cubicBezTo>
                <a:cubicBezTo>
                  <a:pt x="363657" y="43347"/>
                  <a:pt x="370490" y="36531"/>
                  <a:pt x="377683" y="30116"/>
                </a:cubicBezTo>
                <a:cubicBezTo>
                  <a:pt x="382534" y="25909"/>
                  <a:pt x="387669" y="22045"/>
                  <a:pt x="393055" y="18550"/>
                </a:cubicBezTo>
                <a:cubicBezTo>
                  <a:pt x="400565" y="13799"/>
                  <a:pt x="408636" y="9994"/>
                  <a:pt x="417083" y="7242"/>
                </a:cubicBezTo>
                <a:cubicBezTo>
                  <a:pt x="438343" y="451"/>
                  <a:pt x="461116" y="0"/>
                  <a:pt x="482619" y="5963"/>
                </a:cubicBezTo>
                <a:cubicBezTo>
                  <a:pt x="486892" y="7167"/>
                  <a:pt x="491082" y="8614"/>
                  <a:pt x="495189" y="10303"/>
                </a:cubicBezTo>
                <a:cubicBezTo>
                  <a:pt x="498944" y="11834"/>
                  <a:pt x="502557" y="13707"/>
                  <a:pt x="505969" y="15915"/>
                </a:cubicBezTo>
                <a:cubicBezTo>
                  <a:pt x="519903" y="24872"/>
                  <a:pt x="531277" y="37300"/>
                  <a:pt x="538996" y="51978"/>
                </a:cubicBezTo>
                <a:cubicBezTo>
                  <a:pt x="541012" y="55616"/>
                  <a:pt x="542819" y="59363"/>
                  <a:pt x="544424" y="63202"/>
                </a:cubicBezTo>
                <a:cubicBezTo>
                  <a:pt x="547594" y="70729"/>
                  <a:pt x="549986" y="78574"/>
                  <a:pt x="551558" y="86594"/>
                </a:cubicBezTo>
                <a:cubicBezTo>
                  <a:pt x="551558" y="86594"/>
                  <a:pt x="551558" y="87355"/>
                  <a:pt x="551558" y="87782"/>
                </a:cubicBezTo>
                <a:cubicBezTo>
                  <a:pt x="553306" y="97224"/>
                  <a:pt x="553816" y="106859"/>
                  <a:pt x="553089" y="116443"/>
                </a:cubicBezTo>
              </a:path>
            </a:pathLst>
          </a:custGeom>
          <a:solidFill>
            <a:srgbClr val="E0CB15"/>
          </a:solidFill>
          <a:ln>
            <a:noFill/>
          </a:ln>
        </p:spPr>
        <p:txBody>
          <a:bodyPr rtlCol="0" anchor="ctr"/>
          <a:lstStyle/>
          <a:p>
            <a:pPr algn="ctr"/>
            <a:endParaRPr/>
          </a:p>
        </p:txBody>
      </p:sp>
      <p:sp>
        <p:nvSpPr>
          <p:cNvPr id="25" name="Rounded Rectangle 24"/>
          <p:cNvSpPr/>
          <p:nvPr/>
        </p:nvSpPr>
        <p:spPr>
          <a:xfrm>
            <a:off x="5493991" y="3928176"/>
            <a:ext cx="553821" cy="504523"/>
          </a:xfrm>
          <a:custGeom>
            <a:avLst/>
            <a:gdLst/>
            <a:ahLst/>
            <a:cxnLst/>
            <a:rect l="0" t="0" r="0" b="0"/>
            <a:pathLst>
              <a:path w="553821" h="504523">
                <a:moveTo>
                  <a:pt x="188733" y="63636"/>
                </a:moveTo>
                <a:cubicBezTo>
                  <a:pt x="226067" y="57258"/>
                  <a:pt x="264391" y="60155"/>
                  <a:pt x="300349" y="72073"/>
                </a:cubicBezTo>
                <a:cubicBezTo>
                  <a:pt x="304107" y="73413"/>
                  <a:pt x="307871" y="74837"/>
                  <a:pt x="311547" y="76344"/>
                </a:cubicBezTo>
                <a:cubicBezTo>
                  <a:pt x="316677" y="78417"/>
                  <a:pt x="321803" y="80570"/>
                  <a:pt x="326869" y="83042"/>
                </a:cubicBezTo>
                <a:cubicBezTo>
                  <a:pt x="326347" y="83570"/>
                  <a:pt x="325837" y="84108"/>
                  <a:pt x="325309" y="84626"/>
                </a:cubicBezTo>
                <a:cubicBezTo>
                  <a:pt x="296800" y="112651"/>
                  <a:pt x="264748" y="136812"/>
                  <a:pt x="229970" y="156492"/>
                </a:cubicBezTo>
                <a:cubicBezTo>
                  <a:pt x="200681" y="173245"/>
                  <a:pt x="168846" y="187537"/>
                  <a:pt x="146687" y="213051"/>
                </a:cubicBezTo>
                <a:cubicBezTo>
                  <a:pt x="131635" y="230483"/>
                  <a:pt x="122087" y="252003"/>
                  <a:pt x="119261" y="274877"/>
                </a:cubicBezTo>
                <a:cubicBezTo>
                  <a:pt x="114168" y="315275"/>
                  <a:pt x="135395" y="360269"/>
                  <a:pt x="173599" y="373622"/>
                </a:cubicBezTo>
                <a:cubicBezTo>
                  <a:pt x="196096" y="381530"/>
                  <a:pt x="221055" y="377956"/>
                  <a:pt x="243978" y="371408"/>
                </a:cubicBezTo>
                <a:cubicBezTo>
                  <a:pt x="279887" y="360490"/>
                  <a:pt x="314160" y="344757"/>
                  <a:pt x="345858" y="324633"/>
                </a:cubicBezTo>
                <a:lnTo>
                  <a:pt x="350521" y="321824"/>
                </a:lnTo>
                <a:cubicBezTo>
                  <a:pt x="352132" y="320838"/>
                  <a:pt x="353717" y="319819"/>
                  <a:pt x="355316" y="318826"/>
                </a:cubicBezTo>
                <a:cubicBezTo>
                  <a:pt x="371770" y="330456"/>
                  <a:pt x="388886" y="341116"/>
                  <a:pt x="406590" y="350728"/>
                </a:cubicBezTo>
                <a:cubicBezTo>
                  <a:pt x="416196" y="355501"/>
                  <a:pt x="426133" y="361499"/>
                  <a:pt x="436323" y="365602"/>
                </a:cubicBezTo>
                <a:cubicBezTo>
                  <a:pt x="422922" y="398078"/>
                  <a:pt x="402157" y="425584"/>
                  <a:pt x="375668" y="448606"/>
                </a:cubicBezTo>
                <a:cubicBezTo>
                  <a:pt x="349180" y="471629"/>
                  <a:pt x="317696" y="488140"/>
                  <a:pt x="283728" y="496835"/>
                </a:cubicBezTo>
                <a:cubicBezTo>
                  <a:pt x="268153" y="500814"/>
                  <a:pt x="252187" y="503060"/>
                  <a:pt x="236120" y="503532"/>
                </a:cubicBezTo>
                <a:cubicBezTo>
                  <a:pt x="193291" y="504523"/>
                  <a:pt x="150971" y="494062"/>
                  <a:pt x="113511" y="473222"/>
                </a:cubicBezTo>
                <a:cubicBezTo>
                  <a:pt x="87991" y="459142"/>
                  <a:pt x="65571" y="440031"/>
                  <a:pt x="47609" y="417039"/>
                </a:cubicBezTo>
                <a:cubicBezTo>
                  <a:pt x="43934" y="412267"/>
                  <a:pt x="40429" y="407324"/>
                  <a:pt x="37089" y="402133"/>
                </a:cubicBezTo>
                <a:cubicBezTo>
                  <a:pt x="20594" y="376602"/>
                  <a:pt x="9450" y="347970"/>
                  <a:pt x="4346" y="317985"/>
                </a:cubicBezTo>
                <a:cubicBezTo>
                  <a:pt x="0" y="291462"/>
                  <a:pt x="508" y="264366"/>
                  <a:pt x="5849" y="238026"/>
                </a:cubicBezTo>
                <a:cubicBezTo>
                  <a:pt x="8978" y="222573"/>
                  <a:pt x="13824" y="207518"/>
                  <a:pt x="20297" y="193147"/>
                </a:cubicBezTo>
                <a:cubicBezTo>
                  <a:pt x="34867" y="159902"/>
                  <a:pt x="57529" y="130854"/>
                  <a:pt x="86200" y="108663"/>
                </a:cubicBezTo>
                <a:cubicBezTo>
                  <a:pt x="116190" y="85476"/>
                  <a:pt x="151398" y="70015"/>
                  <a:pt x="188733" y="63636"/>
                </a:cubicBezTo>
                <a:close/>
                <a:moveTo>
                  <a:pt x="553091" y="116437"/>
                </a:moveTo>
                <a:cubicBezTo>
                  <a:pt x="552623" y="121047"/>
                  <a:pt x="551857" y="125620"/>
                  <a:pt x="550798" y="130130"/>
                </a:cubicBezTo>
                <a:cubicBezTo>
                  <a:pt x="550203" y="132767"/>
                  <a:pt x="549610" y="135403"/>
                  <a:pt x="548761" y="137955"/>
                </a:cubicBezTo>
                <a:cubicBezTo>
                  <a:pt x="547911" y="140506"/>
                  <a:pt x="547147" y="142377"/>
                  <a:pt x="546299" y="144588"/>
                </a:cubicBezTo>
                <a:cubicBezTo>
                  <a:pt x="535431" y="169242"/>
                  <a:pt x="519423" y="191281"/>
                  <a:pt x="499350" y="209225"/>
                </a:cubicBezTo>
                <a:lnTo>
                  <a:pt x="497312" y="211266"/>
                </a:lnTo>
                <a:cubicBezTo>
                  <a:pt x="469033" y="238099"/>
                  <a:pt x="438718" y="262695"/>
                  <a:pt x="406641" y="284832"/>
                </a:cubicBezTo>
                <a:cubicBezTo>
                  <a:pt x="396030" y="292316"/>
                  <a:pt x="385248" y="299545"/>
                  <a:pt x="374380" y="306689"/>
                </a:cubicBezTo>
                <a:cubicBezTo>
                  <a:pt x="366485" y="311877"/>
                  <a:pt x="358587" y="316891"/>
                  <a:pt x="350521" y="321824"/>
                </a:cubicBezTo>
                <a:lnTo>
                  <a:pt x="345858" y="324633"/>
                </a:lnTo>
                <a:cubicBezTo>
                  <a:pt x="314160" y="344757"/>
                  <a:pt x="279887" y="360490"/>
                  <a:pt x="243978" y="371408"/>
                </a:cubicBezTo>
                <a:cubicBezTo>
                  <a:pt x="221055" y="377956"/>
                  <a:pt x="196096" y="381530"/>
                  <a:pt x="173599" y="373622"/>
                </a:cubicBezTo>
                <a:cubicBezTo>
                  <a:pt x="135395" y="360269"/>
                  <a:pt x="114168" y="315275"/>
                  <a:pt x="119261" y="274877"/>
                </a:cubicBezTo>
                <a:cubicBezTo>
                  <a:pt x="122087" y="252003"/>
                  <a:pt x="131635" y="230483"/>
                  <a:pt x="146687" y="213051"/>
                </a:cubicBezTo>
                <a:cubicBezTo>
                  <a:pt x="168846" y="187537"/>
                  <a:pt x="200681" y="173245"/>
                  <a:pt x="229970" y="156492"/>
                </a:cubicBezTo>
                <a:cubicBezTo>
                  <a:pt x="264748" y="136812"/>
                  <a:pt x="296800" y="112651"/>
                  <a:pt x="325309" y="84626"/>
                </a:cubicBezTo>
                <a:cubicBezTo>
                  <a:pt x="329469" y="80544"/>
                  <a:pt x="333375" y="76125"/>
                  <a:pt x="337280" y="72213"/>
                </a:cubicBezTo>
                <a:lnTo>
                  <a:pt x="337705" y="72213"/>
                </a:lnTo>
                <a:cubicBezTo>
                  <a:pt x="344327" y="65069"/>
                  <a:pt x="350694" y="57755"/>
                  <a:pt x="357231" y="50525"/>
                </a:cubicBezTo>
                <a:cubicBezTo>
                  <a:pt x="363665" y="43344"/>
                  <a:pt x="370495" y="36529"/>
                  <a:pt x="377691" y="30114"/>
                </a:cubicBezTo>
                <a:cubicBezTo>
                  <a:pt x="382537" y="25903"/>
                  <a:pt x="387672" y="22038"/>
                  <a:pt x="393058" y="18548"/>
                </a:cubicBezTo>
                <a:cubicBezTo>
                  <a:pt x="400567" y="13792"/>
                  <a:pt x="408638" y="9993"/>
                  <a:pt x="417084" y="7236"/>
                </a:cubicBezTo>
                <a:cubicBezTo>
                  <a:pt x="438344" y="443"/>
                  <a:pt x="461118" y="0"/>
                  <a:pt x="482625" y="5960"/>
                </a:cubicBezTo>
                <a:cubicBezTo>
                  <a:pt x="486892" y="7164"/>
                  <a:pt x="491088" y="8612"/>
                  <a:pt x="495190" y="10298"/>
                </a:cubicBezTo>
                <a:cubicBezTo>
                  <a:pt x="498951" y="11827"/>
                  <a:pt x="502561" y="13706"/>
                  <a:pt x="505972" y="15911"/>
                </a:cubicBezTo>
                <a:cubicBezTo>
                  <a:pt x="519907" y="24869"/>
                  <a:pt x="531285" y="37294"/>
                  <a:pt x="538997" y="51971"/>
                </a:cubicBezTo>
                <a:cubicBezTo>
                  <a:pt x="541012" y="55611"/>
                  <a:pt x="542826" y="59359"/>
                  <a:pt x="544431" y="63198"/>
                </a:cubicBezTo>
                <a:cubicBezTo>
                  <a:pt x="547602" y="70728"/>
                  <a:pt x="549993" y="78565"/>
                  <a:pt x="551562" y="86586"/>
                </a:cubicBezTo>
                <a:cubicBezTo>
                  <a:pt x="551562" y="86586"/>
                  <a:pt x="551562" y="87351"/>
                  <a:pt x="551562" y="87776"/>
                </a:cubicBezTo>
                <a:cubicBezTo>
                  <a:pt x="553308" y="97223"/>
                  <a:pt x="553821" y="106858"/>
                  <a:pt x="553091" y="116437"/>
                </a:cubicBezTo>
                <a:close/>
              </a:path>
            </a:pathLst>
          </a:custGeom>
          <a:noFill/>
          <a:ln w="12544">
            <a:solidFill>
              <a:srgbClr val="FFFFFF"/>
            </a:solidFill>
          </a:ln>
        </p:spPr>
        <p:txBody>
          <a:bodyPr rtlCol="0" anchor="ctr"/>
          <a:lstStyle/>
          <a:p>
            <a:pPr algn="ctr"/>
            <a:endParaRPr/>
          </a:p>
        </p:txBody>
      </p:sp>
      <p:sp>
        <p:nvSpPr>
          <p:cNvPr id="26" name="Rounded Rectangle 25"/>
          <p:cNvSpPr/>
          <p:nvPr/>
        </p:nvSpPr>
        <p:spPr>
          <a:xfrm>
            <a:off x="6748506" y="3025792"/>
            <a:ext cx="553816" cy="504522"/>
          </a:xfrm>
          <a:custGeom>
            <a:avLst/>
            <a:gdLst/>
            <a:ahLst/>
            <a:cxnLst/>
            <a:rect l="0" t="0" r="0" b="0"/>
            <a:pathLst>
              <a:path w="553816" h="504522">
                <a:moveTo>
                  <a:pt x="188728" y="440885"/>
                </a:moveTo>
                <a:cubicBezTo>
                  <a:pt x="226063" y="447267"/>
                  <a:pt x="264384" y="444373"/>
                  <a:pt x="300346" y="432455"/>
                </a:cubicBezTo>
                <a:cubicBezTo>
                  <a:pt x="304102" y="431108"/>
                  <a:pt x="307865" y="429687"/>
                  <a:pt x="311545" y="428181"/>
                </a:cubicBezTo>
                <a:cubicBezTo>
                  <a:pt x="316672" y="426107"/>
                  <a:pt x="321799" y="423958"/>
                  <a:pt x="326867" y="421482"/>
                </a:cubicBezTo>
                <a:cubicBezTo>
                  <a:pt x="326340" y="420955"/>
                  <a:pt x="325830" y="420420"/>
                  <a:pt x="325303" y="419901"/>
                </a:cubicBezTo>
                <a:cubicBezTo>
                  <a:pt x="296792" y="391876"/>
                  <a:pt x="264743" y="367714"/>
                  <a:pt x="229968" y="348035"/>
                </a:cubicBezTo>
                <a:cubicBezTo>
                  <a:pt x="200680" y="331283"/>
                  <a:pt x="168840" y="316990"/>
                  <a:pt x="146685" y="291473"/>
                </a:cubicBezTo>
                <a:cubicBezTo>
                  <a:pt x="131631" y="274044"/>
                  <a:pt x="122080" y="252524"/>
                  <a:pt x="119253" y="229642"/>
                </a:cubicBezTo>
                <a:cubicBezTo>
                  <a:pt x="114160" y="189247"/>
                  <a:pt x="135386" y="144252"/>
                  <a:pt x="173599" y="130904"/>
                </a:cubicBezTo>
                <a:cubicBezTo>
                  <a:pt x="196096" y="122992"/>
                  <a:pt x="221053" y="126571"/>
                  <a:pt x="243977" y="133120"/>
                </a:cubicBezTo>
                <a:cubicBezTo>
                  <a:pt x="279881" y="144034"/>
                  <a:pt x="314154" y="159766"/>
                  <a:pt x="345852" y="179888"/>
                </a:cubicBezTo>
                <a:lnTo>
                  <a:pt x="350519" y="182698"/>
                </a:lnTo>
                <a:cubicBezTo>
                  <a:pt x="352124" y="183685"/>
                  <a:pt x="353713" y="184706"/>
                  <a:pt x="355311" y="185701"/>
                </a:cubicBezTo>
                <a:cubicBezTo>
                  <a:pt x="371770" y="174067"/>
                  <a:pt x="388882" y="163404"/>
                  <a:pt x="406587" y="153794"/>
                </a:cubicBezTo>
                <a:cubicBezTo>
                  <a:pt x="416188" y="149027"/>
                  <a:pt x="426132" y="144419"/>
                  <a:pt x="436327" y="140321"/>
                </a:cubicBezTo>
                <a:cubicBezTo>
                  <a:pt x="422921" y="107846"/>
                  <a:pt x="402154" y="78942"/>
                  <a:pt x="375667" y="55917"/>
                </a:cubicBezTo>
                <a:cubicBezTo>
                  <a:pt x="349172" y="32893"/>
                  <a:pt x="317692" y="16383"/>
                  <a:pt x="283728" y="7694"/>
                </a:cubicBezTo>
                <a:cubicBezTo>
                  <a:pt x="268147" y="3713"/>
                  <a:pt x="252182" y="1463"/>
                  <a:pt x="236115" y="995"/>
                </a:cubicBezTo>
                <a:cubicBezTo>
                  <a:pt x="193286" y="0"/>
                  <a:pt x="150967" y="10462"/>
                  <a:pt x="113508" y="31304"/>
                </a:cubicBezTo>
                <a:cubicBezTo>
                  <a:pt x="87991" y="45379"/>
                  <a:pt x="65569" y="64498"/>
                  <a:pt x="47604" y="87489"/>
                </a:cubicBezTo>
                <a:cubicBezTo>
                  <a:pt x="43933" y="92256"/>
                  <a:pt x="40428" y="97199"/>
                  <a:pt x="37083" y="102393"/>
                </a:cubicBezTo>
                <a:cubicBezTo>
                  <a:pt x="20590" y="127918"/>
                  <a:pt x="9450" y="156554"/>
                  <a:pt x="4340" y="186537"/>
                </a:cubicBezTo>
                <a:cubicBezTo>
                  <a:pt x="0" y="213066"/>
                  <a:pt x="501" y="240155"/>
                  <a:pt x="5846" y="266500"/>
                </a:cubicBezTo>
                <a:cubicBezTo>
                  <a:pt x="8973" y="281955"/>
                  <a:pt x="13824" y="297009"/>
                  <a:pt x="20289" y="311378"/>
                </a:cubicBezTo>
                <a:cubicBezTo>
                  <a:pt x="34867" y="344622"/>
                  <a:pt x="57523" y="373669"/>
                  <a:pt x="86193" y="395865"/>
                </a:cubicBezTo>
                <a:cubicBezTo>
                  <a:pt x="116184" y="419048"/>
                  <a:pt x="151394" y="434512"/>
                  <a:pt x="188728" y="440885"/>
                </a:cubicBezTo>
                <a:moveTo>
                  <a:pt x="553089" y="388087"/>
                </a:moveTo>
                <a:cubicBezTo>
                  <a:pt x="552620" y="383479"/>
                  <a:pt x="551851" y="378904"/>
                  <a:pt x="550797" y="374396"/>
                </a:cubicBezTo>
                <a:cubicBezTo>
                  <a:pt x="550203" y="371762"/>
                  <a:pt x="549610" y="369119"/>
                  <a:pt x="548757" y="366568"/>
                </a:cubicBezTo>
                <a:cubicBezTo>
                  <a:pt x="547904" y="364017"/>
                  <a:pt x="547142" y="362144"/>
                  <a:pt x="546298" y="359936"/>
                </a:cubicBezTo>
                <a:cubicBezTo>
                  <a:pt x="535425" y="335280"/>
                  <a:pt x="519418" y="313243"/>
                  <a:pt x="499346" y="295303"/>
                </a:cubicBezTo>
                <a:lnTo>
                  <a:pt x="497305" y="293254"/>
                </a:lnTo>
                <a:cubicBezTo>
                  <a:pt x="469028" y="266424"/>
                  <a:pt x="438711" y="241828"/>
                  <a:pt x="406637" y="219690"/>
                </a:cubicBezTo>
                <a:cubicBezTo>
                  <a:pt x="396024" y="212204"/>
                  <a:pt x="385243" y="204978"/>
                  <a:pt x="374379" y="197836"/>
                </a:cubicBezTo>
                <a:cubicBezTo>
                  <a:pt x="366484" y="192651"/>
                  <a:pt x="358581" y="187633"/>
                  <a:pt x="350519" y="182698"/>
                </a:cubicBezTo>
                <a:lnTo>
                  <a:pt x="345852" y="179888"/>
                </a:lnTo>
                <a:cubicBezTo>
                  <a:pt x="314154" y="159766"/>
                  <a:pt x="279881" y="144034"/>
                  <a:pt x="243977" y="133120"/>
                </a:cubicBezTo>
                <a:cubicBezTo>
                  <a:pt x="221053" y="126571"/>
                  <a:pt x="196096" y="122992"/>
                  <a:pt x="173599" y="130904"/>
                </a:cubicBezTo>
                <a:cubicBezTo>
                  <a:pt x="135386" y="144252"/>
                  <a:pt x="114160" y="189247"/>
                  <a:pt x="119253" y="229642"/>
                </a:cubicBezTo>
                <a:cubicBezTo>
                  <a:pt x="122080" y="252524"/>
                  <a:pt x="131631" y="274044"/>
                  <a:pt x="146685" y="291473"/>
                </a:cubicBezTo>
                <a:cubicBezTo>
                  <a:pt x="168840" y="316990"/>
                  <a:pt x="200680" y="331283"/>
                  <a:pt x="229968" y="348035"/>
                </a:cubicBezTo>
                <a:cubicBezTo>
                  <a:pt x="264743" y="367714"/>
                  <a:pt x="296792" y="391876"/>
                  <a:pt x="325303" y="419901"/>
                </a:cubicBezTo>
                <a:cubicBezTo>
                  <a:pt x="329468" y="423983"/>
                  <a:pt x="333374" y="428399"/>
                  <a:pt x="337279" y="432313"/>
                </a:cubicBezTo>
                <a:cubicBezTo>
                  <a:pt x="344321" y="439455"/>
                  <a:pt x="350694" y="446773"/>
                  <a:pt x="357226" y="453999"/>
                </a:cubicBezTo>
                <a:cubicBezTo>
                  <a:pt x="363657" y="461183"/>
                  <a:pt x="370490" y="467991"/>
                  <a:pt x="377683" y="474414"/>
                </a:cubicBezTo>
                <a:cubicBezTo>
                  <a:pt x="382534" y="478621"/>
                  <a:pt x="387669" y="482485"/>
                  <a:pt x="393055" y="485972"/>
                </a:cubicBezTo>
                <a:cubicBezTo>
                  <a:pt x="400565" y="490731"/>
                  <a:pt x="408636" y="494528"/>
                  <a:pt x="417083" y="497288"/>
                </a:cubicBezTo>
                <a:cubicBezTo>
                  <a:pt x="438343" y="504079"/>
                  <a:pt x="461116" y="504522"/>
                  <a:pt x="482619" y="498568"/>
                </a:cubicBezTo>
                <a:cubicBezTo>
                  <a:pt x="486892" y="497363"/>
                  <a:pt x="491082" y="495917"/>
                  <a:pt x="495189" y="494227"/>
                </a:cubicBezTo>
                <a:cubicBezTo>
                  <a:pt x="498944" y="492697"/>
                  <a:pt x="502557" y="490815"/>
                  <a:pt x="505969" y="488615"/>
                </a:cubicBezTo>
                <a:cubicBezTo>
                  <a:pt x="519903" y="479658"/>
                  <a:pt x="531277" y="467230"/>
                  <a:pt x="538996" y="452552"/>
                </a:cubicBezTo>
                <a:cubicBezTo>
                  <a:pt x="541012" y="448914"/>
                  <a:pt x="542819" y="445167"/>
                  <a:pt x="544424" y="441329"/>
                </a:cubicBezTo>
                <a:cubicBezTo>
                  <a:pt x="547594" y="433793"/>
                  <a:pt x="549986" y="425957"/>
                  <a:pt x="551558" y="417936"/>
                </a:cubicBezTo>
                <a:cubicBezTo>
                  <a:pt x="551558" y="417936"/>
                  <a:pt x="551558" y="417175"/>
                  <a:pt x="551558" y="416748"/>
                </a:cubicBezTo>
                <a:cubicBezTo>
                  <a:pt x="553306" y="407298"/>
                  <a:pt x="553816" y="397663"/>
                  <a:pt x="553089" y="388087"/>
                </a:cubicBezTo>
              </a:path>
            </a:pathLst>
          </a:custGeom>
          <a:solidFill>
            <a:srgbClr val="10B1A2"/>
          </a:solidFill>
          <a:ln>
            <a:noFill/>
          </a:ln>
        </p:spPr>
        <p:txBody>
          <a:bodyPr rtlCol="0" anchor="ctr"/>
          <a:lstStyle/>
          <a:p>
            <a:pPr algn="ctr"/>
            <a:endParaRPr/>
          </a:p>
        </p:txBody>
      </p:sp>
      <p:sp>
        <p:nvSpPr>
          <p:cNvPr id="27" name="Rounded Rectangle 26"/>
          <p:cNvSpPr/>
          <p:nvPr/>
        </p:nvSpPr>
        <p:spPr>
          <a:xfrm>
            <a:off x="6748503" y="3025794"/>
            <a:ext cx="553821" cy="504523"/>
          </a:xfrm>
          <a:custGeom>
            <a:avLst/>
            <a:gdLst/>
            <a:ahLst/>
            <a:cxnLst/>
            <a:rect l="0" t="0" r="0" b="0"/>
            <a:pathLst>
              <a:path w="553821" h="504523">
                <a:moveTo>
                  <a:pt x="188733" y="440887"/>
                </a:moveTo>
                <a:cubicBezTo>
                  <a:pt x="226067" y="447265"/>
                  <a:pt x="264391" y="444368"/>
                  <a:pt x="300349" y="432450"/>
                </a:cubicBezTo>
                <a:cubicBezTo>
                  <a:pt x="304107" y="431110"/>
                  <a:pt x="307871" y="429685"/>
                  <a:pt x="311547" y="428178"/>
                </a:cubicBezTo>
                <a:cubicBezTo>
                  <a:pt x="316677" y="426105"/>
                  <a:pt x="321803" y="423953"/>
                  <a:pt x="326869" y="421480"/>
                </a:cubicBezTo>
                <a:cubicBezTo>
                  <a:pt x="326347" y="420953"/>
                  <a:pt x="325837" y="420415"/>
                  <a:pt x="325309" y="419896"/>
                </a:cubicBezTo>
                <a:cubicBezTo>
                  <a:pt x="296800" y="391871"/>
                  <a:pt x="264748" y="367710"/>
                  <a:pt x="229970" y="348031"/>
                </a:cubicBezTo>
                <a:cubicBezTo>
                  <a:pt x="200681" y="331278"/>
                  <a:pt x="168846" y="316985"/>
                  <a:pt x="146687" y="291472"/>
                </a:cubicBezTo>
                <a:cubicBezTo>
                  <a:pt x="131635" y="274039"/>
                  <a:pt x="122087" y="252519"/>
                  <a:pt x="119261" y="229645"/>
                </a:cubicBezTo>
                <a:cubicBezTo>
                  <a:pt x="114168" y="189248"/>
                  <a:pt x="135395" y="144253"/>
                  <a:pt x="173599" y="130901"/>
                </a:cubicBezTo>
                <a:cubicBezTo>
                  <a:pt x="196096" y="122992"/>
                  <a:pt x="221055" y="126566"/>
                  <a:pt x="243978" y="133115"/>
                </a:cubicBezTo>
                <a:cubicBezTo>
                  <a:pt x="279887" y="144032"/>
                  <a:pt x="314160" y="159765"/>
                  <a:pt x="345858" y="179889"/>
                </a:cubicBezTo>
                <a:lnTo>
                  <a:pt x="350521" y="182699"/>
                </a:lnTo>
                <a:cubicBezTo>
                  <a:pt x="352132" y="183684"/>
                  <a:pt x="353717" y="184704"/>
                  <a:pt x="355316" y="185697"/>
                </a:cubicBezTo>
                <a:cubicBezTo>
                  <a:pt x="371770" y="174067"/>
                  <a:pt x="388886" y="163406"/>
                  <a:pt x="406590" y="153794"/>
                </a:cubicBezTo>
                <a:cubicBezTo>
                  <a:pt x="416196" y="149022"/>
                  <a:pt x="426138" y="144421"/>
                  <a:pt x="436328" y="140318"/>
                </a:cubicBezTo>
                <a:cubicBezTo>
                  <a:pt x="422927" y="107842"/>
                  <a:pt x="402157" y="78939"/>
                  <a:pt x="375668" y="55916"/>
                </a:cubicBezTo>
                <a:cubicBezTo>
                  <a:pt x="349180" y="32894"/>
                  <a:pt x="317696" y="16383"/>
                  <a:pt x="283728" y="7688"/>
                </a:cubicBezTo>
                <a:cubicBezTo>
                  <a:pt x="268153" y="3709"/>
                  <a:pt x="252187" y="1463"/>
                  <a:pt x="236120" y="991"/>
                </a:cubicBezTo>
                <a:cubicBezTo>
                  <a:pt x="193291" y="0"/>
                  <a:pt x="150971" y="10460"/>
                  <a:pt x="113511" y="31300"/>
                </a:cubicBezTo>
                <a:cubicBezTo>
                  <a:pt x="87991" y="45381"/>
                  <a:pt x="65571" y="64492"/>
                  <a:pt x="47609" y="87483"/>
                </a:cubicBezTo>
                <a:cubicBezTo>
                  <a:pt x="43934" y="92255"/>
                  <a:pt x="40429" y="97198"/>
                  <a:pt x="37089" y="102389"/>
                </a:cubicBezTo>
                <a:cubicBezTo>
                  <a:pt x="20594" y="127920"/>
                  <a:pt x="9450" y="156553"/>
                  <a:pt x="4346" y="186537"/>
                </a:cubicBezTo>
                <a:cubicBezTo>
                  <a:pt x="0" y="213061"/>
                  <a:pt x="508" y="240157"/>
                  <a:pt x="5849" y="266496"/>
                </a:cubicBezTo>
                <a:cubicBezTo>
                  <a:pt x="8978" y="281949"/>
                  <a:pt x="13824" y="297004"/>
                  <a:pt x="20297" y="311376"/>
                </a:cubicBezTo>
                <a:cubicBezTo>
                  <a:pt x="34867" y="344621"/>
                  <a:pt x="57529" y="373669"/>
                  <a:pt x="86200" y="395860"/>
                </a:cubicBezTo>
                <a:cubicBezTo>
                  <a:pt x="116190" y="419047"/>
                  <a:pt x="151398" y="434507"/>
                  <a:pt x="188733" y="440887"/>
                </a:cubicBezTo>
                <a:close/>
                <a:moveTo>
                  <a:pt x="553091" y="388085"/>
                </a:moveTo>
                <a:cubicBezTo>
                  <a:pt x="552623" y="383476"/>
                  <a:pt x="551857" y="378902"/>
                  <a:pt x="550798" y="374393"/>
                </a:cubicBezTo>
                <a:cubicBezTo>
                  <a:pt x="550203" y="371756"/>
                  <a:pt x="549610" y="369120"/>
                  <a:pt x="548761" y="366568"/>
                </a:cubicBezTo>
                <a:cubicBezTo>
                  <a:pt x="547911" y="364016"/>
                  <a:pt x="547147" y="362145"/>
                  <a:pt x="546299" y="359934"/>
                </a:cubicBezTo>
                <a:cubicBezTo>
                  <a:pt x="535431" y="335280"/>
                  <a:pt x="519423" y="313241"/>
                  <a:pt x="499350" y="295298"/>
                </a:cubicBezTo>
                <a:lnTo>
                  <a:pt x="497312" y="293257"/>
                </a:lnTo>
                <a:cubicBezTo>
                  <a:pt x="469033" y="266424"/>
                  <a:pt x="438718" y="241828"/>
                  <a:pt x="406641" y="219691"/>
                </a:cubicBezTo>
                <a:cubicBezTo>
                  <a:pt x="396030" y="212206"/>
                  <a:pt x="385248" y="204978"/>
                  <a:pt x="374380" y="197834"/>
                </a:cubicBezTo>
                <a:cubicBezTo>
                  <a:pt x="366485" y="192646"/>
                  <a:pt x="358587" y="187632"/>
                  <a:pt x="350521" y="182699"/>
                </a:cubicBezTo>
                <a:lnTo>
                  <a:pt x="345858" y="179889"/>
                </a:lnTo>
                <a:cubicBezTo>
                  <a:pt x="314160" y="159765"/>
                  <a:pt x="279887" y="144032"/>
                  <a:pt x="243978" y="133115"/>
                </a:cubicBezTo>
                <a:cubicBezTo>
                  <a:pt x="221055" y="126566"/>
                  <a:pt x="196096" y="122992"/>
                  <a:pt x="173599" y="130901"/>
                </a:cubicBezTo>
                <a:cubicBezTo>
                  <a:pt x="135395" y="144253"/>
                  <a:pt x="114168" y="189248"/>
                  <a:pt x="119261" y="229645"/>
                </a:cubicBezTo>
                <a:cubicBezTo>
                  <a:pt x="122087" y="252519"/>
                  <a:pt x="131635" y="274039"/>
                  <a:pt x="146687" y="291472"/>
                </a:cubicBezTo>
                <a:cubicBezTo>
                  <a:pt x="168846" y="316985"/>
                  <a:pt x="200681" y="331278"/>
                  <a:pt x="229970" y="348031"/>
                </a:cubicBezTo>
                <a:cubicBezTo>
                  <a:pt x="264748" y="367710"/>
                  <a:pt x="296800" y="391871"/>
                  <a:pt x="325309" y="419896"/>
                </a:cubicBezTo>
                <a:cubicBezTo>
                  <a:pt x="329469" y="423979"/>
                  <a:pt x="333375" y="428398"/>
                  <a:pt x="337280" y="432310"/>
                </a:cubicBezTo>
                <a:lnTo>
                  <a:pt x="337705" y="432310"/>
                </a:lnTo>
                <a:cubicBezTo>
                  <a:pt x="344327" y="439454"/>
                  <a:pt x="350694" y="446768"/>
                  <a:pt x="357231" y="453997"/>
                </a:cubicBezTo>
                <a:cubicBezTo>
                  <a:pt x="363665" y="461179"/>
                  <a:pt x="370495" y="467994"/>
                  <a:pt x="377691" y="474408"/>
                </a:cubicBezTo>
                <a:cubicBezTo>
                  <a:pt x="382537" y="478619"/>
                  <a:pt x="387672" y="482485"/>
                  <a:pt x="393058" y="485975"/>
                </a:cubicBezTo>
                <a:cubicBezTo>
                  <a:pt x="400567" y="490730"/>
                  <a:pt x="408638" y="494530"/>
                  <a:pt x="417084" y="497286"/>
                </a:cubicBezTo>
                <a:cubicBezTo>
                  <a:pt x="438344" y="504080"/>
                  <a:pt x="461118" y="504523"/>
                  <a:pt x="482625" y="498562"/>
                </a:cubicBezTo>
                <a:cubicBezTo>
                  <a:pt x="486892" y="497358"/>
                  <a:pt x="491088" y="495911"/>
                  <a:pt x="495190" y="494225"/>
                </a:cubicBezTo>
                <a:cubicBezTo>
                  <a:pt x="498951" y="492695"/>
                  <a:pt x="502561" y="490816"/>
                  <a:pt x="505972" y="488612"/>
                </a:cubicBezTo>
                <a:cubicBezTo>
                  <a:pt x="519907" y="479654"/>
                  <a:pt x="531285" y="467229"/>
                  <a:pt x="538997" y="452551"/>
                </a:cubicBezTo>
                <a:cubicBezTo>
                  <a:pt x="541012" y="448912"/>
                  <a:pt x="542826" y="445164"/>
                  <a:pt x="544431" y="441325"/>
                </a:cubicBezTo>
                <a:cubicBezTo>
                  <a:pt x="547602" y="433795"/>
                  <a:pt x="549993" y="425957"/>
                  <a:pt x="551562" y="417937"/>
                </a:cubicBezTo>
                <a:cubicBezTo>
                  <a:pt x="551562" y="417937"/>
                  <a:pt x="551562" y="417172"/>
                  <a:pt x="551562" y="416746"/>
                </a:cubicBezTo>
                <a:cubicBezTo>
                  <a:pt x="553308" y="407299"/>
                  <a:pt x="553821" y="397665"/>
                  <a:pt x="553091" y="388085"/>
                </a:cubicBezTo>
                <a:close/>
              </a:path>
            </a:pathLst>
          </a:custGeom>
          <a:noFill/>
          <a:ln w="12544">
            <a:solidFill>
              <a:srgbClr val="FFFFFF"/>
            </a:solidFill>
          </a:ln>
        </p:spPr>
        <p:txBody>
          <a:bodyPr rtlCol="0" anchor="ctr"/>
          <a:lstStyle/>
          <a:p>
            <a:pPr algn="ctr"/>
            <a:endParaRPr/>
          </a:p>
        </p:txBody>
      </p:sp>
      <p:sp>
        <p:nvSpPr>
          <p:cNvPr id="28" name="Rounded Rectangle 27"/>
          <p:cNvSpPr/>
          <p:nvPr/>
        </p:nvSpPr>
        <p:spPr>
          <a:xfrm>
            <a:off x="8003018" y="3928172"/>
            <a:ext cx="553816" cy="504531"/>
          </a:xfrm>
          <a:custGeom>
            <a:avLst/>
            <a:gdLst/>
            <a:ahLst/>
            <a:cxnLst/>
            <a:rect l="0" t="0" r="0" b="0"/>
            <a:pathLst>
              <a:path w="553816" h="504531">
                <a:moveTo>
                  <a:pt x="188728" y="63637"/>
                </a:moveTo>
                <a:cubicBezTo>
                  <a:pt x="226063" y="57264"/>
                  <a:pt x="264384" y="60158"/>
                  <a:pt x="300346" y="72075"/>
                </a:cubicBezTo>
                <a:cubicBezTo>
                  <a:pt x="304102" y="73414"/>
                  <a:pt x="307865" y="74844"/>
                  <a:pt x="311545" y="76349"/>
                </a:cubicBezTo>
                <a:cubicBezTo>
                  <a:pt x="316672" y="78423"/>
                  <a:pt x="321799" y="80573"/>
                  <a:pt x="326867" y="83048"/>
                </a:cubicBezTo>
                <a:cubicBezTo>
                  <a:pt x="326340" y="83575"/>
                  <a:pt x="325830" y="84110"/>
                  <a:pt x="325303" y="84629"/>
                </a:cubicBezTo>
                <a:cubicBezTo>
                  <a:pt x="296792" y="112655"/>
                  <a:pt x="264743" y="136817"/>
                  <a:pt x="229968" y="156496"/>
                </a:cubicBezTo>
                <a:cubicBezTo>
                  <a:pt x="200680" y="173248"/>
                  <a:pt x="168840" y="187541"/>
                  <a:pt x="146685" y="213057"/>
                </a:cubicBezTo>
                <a:cubicBezTo>
                  <a:pt x="131631" y="230487"/>
                  <a:pt x="122080" y="252006"/>
                  <a:pt x="119253" y="274880"/>
                </a:cubicBezTo>
                <a:cubicBezTo>
                  <a:pt x="114160" y="315275"/>
                  <a:pt x="135386" y="360270"/>
                  <a:pt x="173599" y="373627"/>
                </a:cubicBezTo>
                <a:cubicBezTo>
                  <a:pt x="196096" y="381530"/>
                  <a:pt x="221053" y="377959"/>
                  <a:pt x="243977" y="371410"/>
                </a:cubicBezTo>
                <a:cubicBezTo>
                  <a:pt x="279881" y="360496"/>
                  <a:pt x="314154" y="344765"/>
                  <a:pt x="345852" y="324634"/>
                </a:cubicBezTo>
                <a:lnTo>
                  <a:pt x="350519" y="321824"/>
                </a:lnTo>
                <a:cubicBezTo>
                  <a:pt x="352124" y="320845"/>
                  <a:pt x="353713" y="319825"/>
                  <a:pt x="355311" y="318830"/>
                </a:cubicBezTo>
                <a:cubicBezTo>
                  <a:pt x="371770" y="330463"/>
                  <a:pt x="388882" y="341118"/>
                  <a:pt x="406587" y="350736"/>
                </a:cubicBezTo>
                <a:cubicBezTo>
                  <a:pt x="416188" y="355503"/>
                  <a:pt x="426132" y="361500"/>
                  <a:pt x="436319" y="365606"/>
                </a:cubicBezTo>
                <a:cubicBezTo>
                  <a:pt x="422921" y="398081"/>
                  <a:pt x="402154" y="425589"/>
                  <a:pt x="375667" y="448613"/>
                </a:cubicBezTo>
                <a:cubicBezTo>
                  <a:pt x="349172" y="471629"/>
                  <a:pt x="317692" y="488147"/>
                  <a:pt x="283728" y="496837"/>
                </a:cubicBezTo>
                <a:cubicBezTo>
                  <a:pt x="268147" y="500817"/>
                  <a:pt x="252182" y="503067"/>
                  <a:pt x="236115" y="503536"/>
                </a:cubicBezTo>
                <a:cubicBezTo>
                  <a:pt x="193286" y="504531"/>
                  <a:pt x="150967" y="494068"/>
                  <a:pt x="113508" y="473227"/>
                </a:cubicBezTo>
                <a:cubicBezTo>
                  <a:pt x="87991" y="459143"/>
                  <a:pt x="65569" y="440032"/>
                  <a:pt x="47604" y="417041"/>
                </a:cubicBezTo>
                <a:cubicBezTo>
                  <a:pt x="43933" y="412274"/>
                  <a:pt x="40428" y="407331"/>
                  <a:pt x="37083" y="402138"/>
                </a:cubicBezTo>
                <a:cubicBezTo>
                  <a:pt x="20590" y="376604"/>
                  <a:pt x="9450" y="347976"/>
                  <a:pt x="4340" y="317985"/>
                </a:cubicBezTo>
                <a:cubicBezTo>
                  <a:pt x="0" y="291464"/>
                  <a:pt x="501" y="264367"/>
                  <a:pt x="5846" y="238031"/>
                </a:cubicBezTo>
                <a:cubicBezTo>
                  <a:pt x="8973" y="222575"/>
                  <a:pt x="13824" y="207521"/>
                  <a:pt x="20289" y="193153"/>
                </a:cubicBezTo>
                <a:cubicBezTo>
                  <a:pt x="34867" y="159908"/>
                  <a:pt x="57523" y="130862"/>
                  <a:pt x="86193" y="108665"/>
                </a:cubicBezTo>
                <a:cubicBezTo>
                  <a:pt x="116184" y="85482"/>
                  <a:pt x="151394" y="70018"/>
                  <a:pt x="188728" y="63637"/>
                </a:cubicBezTo>
                <a:moveTo>
                  <a:pt x="553089" y="116443"/>
                </a:moveTo>
                <a:cubicBezTo>
                  <a:pt x="552620" y="121052"/>
                  <a:pt x="551851" y="125626"/>
                  <a:pt x="550797" y="130134"/>
                </a:cubicBezTo>
                <a:cubicBezTo>
                  <a:pt x="550203" y="132769"/>
                  <a:pt x="549610" y="135412"/>
                  <a:pt x="548757" y="137962"/>
                </a:cubicBezTo>
                <a:cubicBezTo>
                  <a:pt x="547904" y="140513"/>
                  <a:pt x="547142" y="142378"/>
                  <a:pt x="546298" y="144595"/>
                </a:cubicBezTo>
                <a:cubicBezTo>
                  <a:pt x="535425" y="169250"/>
                  <a:pt x="519418" y="191288"/>
                  <a:pt x="499346" y="209227"/>
                </a:cubicBezTo>
                <a:lnTo>
                  <a:pt x="497305" y="211268"/>
                </a:lnTo>
                <a:cubicBezTo>
                  <a:pt x="469028" y="238106"/>
                  <a:pt x="438711" y="262703"/>
                  <a:pt x="406637" y="284832"/>
                </a:cubicBezTo>
                <a:cubicBezTo>
                  <a:pt x="396024" y="292318"/>
                  <a:pt x="385243" y="299552"/>
                  <a:pt x="374379" y="306694"/>
                </a:cubicBezTo>
                <a:cubicBezTo>
                  <a:pt x="366484" y="311880"/>
                  <a:pt x="358581" y="316898"/>
                  <a:pt x="350519" y="321824"/>
                </a:cubicBezTo>
                <a:lnTo>
                  <a:pt x="345852" y="324634"/>
                </a:lnTo>
                <a:cubicBezTo>
                  <a:pt x="314154" y="344765"/>
                  <a:pt x="279881" y="360496"/>
                  <a:pt x="243977" y="371410"/>
                </a:cubicBezTo>
                <a:cubicBezTo>
                  <a:pt x="221053" y="377959"/>
                  <a:pt x="196096" y="381530"/>
                  <a:pt x="173599" y="373627"/>
                </a:cubicBezTo>
                <a:cubicBezTo>
                  <a:pt x="135386" y="360270"/>
                  <a:pt x="114160" y="315275"/>
                  <a:pt x="119253" y="274880"/>
                </a:cubicBezTo>
                <a:cubicBezTo>
                  <a:pt x="122080" y="252006"/>
                  <a:pt x="131631" y="230487"/>
                  <a:pt x="146685" y="213057"/>
                </a:cubicBezTo>
                <a:cubicBezTo>
                  <a:pt x="168840" y="187541"/>
                  <a:pt x="200680" y="173248"/>
                  <a:pt x="229968" y="156496"/>
                </a:cubicBezTo>
                <a:cubicBezTo>
                  <a:pt x="264743" y="136817"/>
                  <a:pt x="296792" y="112655"/>
                  <a:pt x="325303" y="84629"/>
                </a:cubicBezTo>
                <a:cubicBezTo>
                  <a:pt x="329468" y="80548"/>
                  <a:pt x="333374" y="76132"/>
                  <a:pt x="337279" y="72218"/>
                </a:cubicBezTo>
                <a:cubicBezTo>
                  <a:pt x="344321" y="65075"/>
                  <a:pt x="350694" y="57757"/>
                  <a:pt x="357226" y="50531"/>
                </a:cubicBezTo>
                <a:cubicBezTo>
                  <a:pt x="363657" y="43347"/>
                  <a:pt x="370490" y="36531"/>
                  <a:pt x="377683" y="30116"/>
                </a:cubicBezTo>
                <a:cubicBezTo>
                  <a:pt x="382534" y="25909"/>
                  <a:pt x="387669" y="22045"/>
                  <a:pt x="393055" y="18550"/>
                </a:cubicBezTo>
                <a:cubicBezTo>
                  <a:pt x="400565" y="13799"/>
                  <a:pt x="408636" y="9994"/>
                  <a:pt x="417083" y="7242"/>
                </a:cubicBezTo>
                <a:cubicBezTo>
                  <a:pt x="438343" y="451"/>
                  <a:pt x="461116" y="0"/>
                  <a:pt x="482619" y="5963"/>
                </a:cubicBezTo>
                <a:cubicBezTo>
                  <a:pt x="486892" y="7167"/>
                  <a:pt x="491082" y="8614"/>
                  <a:pt x="495189" y="10303"/>
                </a:cubicBezTo>
                <a:cubicBezTo>
                  <a:pt x="498944" y="11834"/>
                  <a:pt x="502557" y="13707"/>
                  <a:pt x="505969" y="15915"/>
                </a:cubicBezTo>
                <a:cubicBezTo>
                  <a:pt x="519903" y="24872"/>
                  <a:pt x="531277" y="37300"/>
                  <a:pt x="538996" y="51978"/>
                </a:cubicBezTo>
                <a:cubicBezTo>
                  <a:pt x="541012" y="55616"/>
                  <a:pt x="542819" y="59363"/>
                  <a:pt x="544424" y="63202"/>
                </a:cubicBezTo>
                <a:cubicBezTo>
                  <a:pt x="547594" y="70729"/>
                  <a:pt x="549986" y="78574"/>
                  <a:pt x="551558" y="86594"/>
                </a:cubicBezTo>
                <a:cubicBezTo>
                  <a:pt x="551558" y="86594"/>
                  <a:pt x="551558" y="87355"/>
                  <a:pt x="551558" y="87782"/>
                </a:cubicBezTo>
                <a:cubicBezTo>
                  <a:pt x="553306" y="97224"/>
                  <a:pt x="553816" y="106859"/>
                  <a:pt x="553089" y="116443"/>
                </a:cubicBezTo>
              </a:path>
            </a:pathLst>
          </a:custGeom>
          <a:solidFill>
            <a:srgbClr val="2C6756"/>
          </a:solidFill>
          <a:ln>
            <a:noFill/>
          </a:ln>
        </p:spPr>
        <p:txBody>
          <a:bodyPr rtlCol="0" anchor="ctr"/>
          <a:lstStyle/>
          <a:p>
            <a:pPr algn="ctr"/>
            <a:endParaRPr/>
          </a:p>
        </p:txBody>
      </p:sp>
      <p:sp>
        <p:nvSpPr>
          <p:cNvPr id="29" name="Rounded Rectangle 28"/>
          <p:cNvSpPr/>
          <p:nvPr/>
        </p:nvSpPr>
        <p:spPr>
          <a:xfrm>
            <a:off x="8003015" y="3928176"/>
            <a:ext cx="553821" cy="504523"/>
          </a:xfrm>
          <a:custGeom>
            <a:avLst/>
            <a:gdLst/>
            <a:ahLst/>
            <a:cxnLst/>
            <a:rect l="0" t="0" r="0" b="0"/>
            <a:pathLst>
              <a:path w="553821" h="504523">
                <a:moveTo>
                  <a:pt x="188733" y="63636"/>
                </a:moveTo>
                <a:cubicBezTo>
                  <a:pt x="226067" y="57258"/>
                  <a:pt x="264391" y="60155"/>
                  <a:pt x="300349" y="72073"/>
                </a:cubicBezTo>
                <a:cubicBezTo>
                  <a:pt x="304107" y="73413"/>
                  <a:pt x="307871" y="74837"/>
                  <a:pt x="311547" y="76344"/>
                </a:cubicBezTo>
                <a:cubicBezTo>
                  <a:pt x="316677" y="78417"/>
                  <a:pt x="321803" y="80570"/>
                  <a:pt x="326869" y="83042"/>
                </a:cubicBezTo>
                <a:cubicBezTo>
                  <a:pt x="326347" y="83570"/>
                  <a:pt x="325837" y="84108"/>
                  <a:pt x="325309" y="84626"/>
                </a:cubicBezTo>
                <a:cubicBezTo>
                  <a:pt x="296800" y="112651"/>
                  <a:pt x="264748" y="136812"/>
                  <a:pt x="229970" y="156492"/>
                </a:cubicBezTo>
                <a:cubicBezTo>
                  <a:pt x="200681" y="173245"/>
                  <a:pt x="168846" y="187537"/>
                  <a:pt x="146687" y="213051"/>
                </a:cubicBezTo>
                <a:cubicBezTo>
                  <a:pt x="131635" y="230483"/>
                  <a:pt x="122087" y="252003"/>
                  <a:pt x="119261" y="274877"/>
                </a:cubicBezTo>
                <a:cubicBezTo>
                  <a:pt x="114168" y="315275"/>
                  <a:pt x="135395" y="360269"/>
                  <a:pt x="173599" y="373622"/>
                </a:cubicBezTo>
                <a:cubicBezTo>
                  <a:pt x="196096" y="381530"/>
                  <a:pt x="221055" y="377956"/>
                  <a:pt x="243978" y="371408"/>
                </a:cubicBezTo>
                <a:cubicBezTo>
                  <a:pt x="279887" y="360490"/>
                  <a:pt x="314160" y="344757"/>
                  <a:pt x="345858" y="324633"/>
                </a:cubicBezTo>
                <a:lnTo>
                  <a:pt x="350521" y="321824"/>
                </a:lnTo>
                <a:cubicBezTo>
                  <a:pt x="352132" y="320838"/>
                  <a:pt x="353717" y="319819"/>
                  <a:pt x="355316" y="318826"/>
                </a:cubicBezTo>
                <a:cubicBezTo>
                  <a:pt x="371770" y="330456"/>
                  <a:pt x="388886" y="341116"/>
                  <a:pt x="406590" y="350728"/>
                </a:cubicBezTo>
                <a:cubicBezTo>
                  <a:pt x="416196" y="355501"/>
                  <a:pt x="426133" y="361499"/>
                  <a:pt x="436323" y="365602"/>
                </a:cubicBezTo>
                <a:cubicBezTo>
                  <a:pt x="422922" y="398078"/>
                  <a:pt x="402157" y="425584"/>
                  <a:pt x="375668" y="448606"/>
                </a:cubicBezTo>
                <a:cubicBezTo>
                  <a:pt x="349180" y="471629"/>
                  <a:pt x="317696" y="488140"/>
                  <a:pt x="283728" y="496835"/>
                </a:cubicBezTo>
                <a:cubicBezTo>
                  <a:pt x="268153" y="500814"/>
                  <a:pt x="252187" y="503060"/>
                  <a:pt x="236120" y="503532"/>
                </a:cubicBezTo>
                <a:cubicBezTo>
                  <a:pt x="193291" y="504523"/>
                  <a:pt x="150971" y="494062"/>
                  <a:pt x="113511" y="473222"/>
                </a:cubicBezTo>
                <a:cubicBezTo>
                  <a:pt x="87991" y="459142"/>
                  <a:pt x="65571" y="440031"/>
                  <a:pt x="47609" y="417039"/>
                </a:cubicBezTo>
                <a:cubicBezTo>
                  <a:pt x="43934" y="412267"/>
                  <a:pt x="40429" y="407324"/>
                  <a:pt x="37089" y="402133"/>
                </a:cubicBezTo>
                <a:cubicBezTo>
                  <a:pt x="20594" y="376602"/>
                  <a:pt x="9450" y="347970"/>
                  <a:pt x="4346" y="317985"/>
                </a:cubicBezTo>
                <a:cubicBezTo>
                  <a:pt x="0" y="291462"/>
                  <a:pt x="508" y="264366"/>
                  <a:pt x="5849" y="238026"/>
                </a:cubicBezTo>
                <a:cubicBezTo>
                  <a:pt x="8978" y="222573"/>
                  <a:pt x="13824" y="207518"/>
                  <a:pt x="20297" y="193147"/>
                </a:cubicBezTo>
                <a:cubicBezTo>
                  <a:pt x="34867" y="159902"/>
                  <a:pt x="57529" y="130854"/>
                  <a:pt x="86200" y="108663"/>
                </a:cubicBezTo>
                <a:cubicBezTo>
                  <a:pt x="116190" y="85476"/>
                  <a:pt x="151398" y="70015"/>
                  <a:pt x="188733" y="63636"/>
                </a:cubicBezTo>
                <a:close/>
                <a:moveTo>
                  <a:pt x="553091" y="116437"/>
                </a:moveTo>
                <a:cubicBezTo>
                  <a:pt x="552623" y="121047"/>
                  <a:pt x="551857" y="125620"/>
                  <a:pt x="550798" y="130130"/>
                </a:cubicBezTo>
                <a:cubicBezTo>
                  <a:pt x="550203" y="132767"/>
                  <a:pt x="549610" y="135403"/>
                  <a:pt x="548761" y="137955"/>
                </a:cubicBezTo>
                <a:cubicBezTo>
                  <a:pt x="547911" y="140506"/>
                  <a:pt x="547147" y="142377"/>
                  <a:pt x="546299" y="144588"/>
                </a:cubicBezTo>
                <a:cubicBezTo>
                  <a:pt x="535431" y="169242"/>
                  <a:pt x="519423" y="191281"/>
                  <a:pt x="499350" y="209225"/>
                </a:cubicBezTo>
                <a:lnTo>
                  <a:pt x="497312" y="211266"/>
                </a:lnTo>
                <a:cubicBezTo>
                  <a:pt x="469033" y="238099"/>
                  <a:pt x="438718" y="262695"/>
                  <a:pt x="406641" y="284832"/>
                </a:cubicBezTo>
                <a:cubicBezTo>
                  <a:pt x="396030" y="292316"/>
                  <a:pt x="385248" y="299545"/>
                  <a:pt x="374380" y="306689"/>
                </a:cubicBezTo>
                <a:cubicBezTo>
                  <a:pt x="366485" y="311877"/>
                  <a:pt x="358587" y="316891"/>
                  <a:pt x="350521" y="321824"/>
                </a:cubicBezTo>
                <a:lnTo>
                  <a:pt x="345858" y="324633"/>
                </a:lnTo>
                <a:cubicBezTo>
                  <a:pt x="314160" y="344757"/>
                  <a:pt x="279887" y="360490"/>
                  <a:pt x="243978" y="371408"/>
                </a:cubicBezTo>
                <a:cubicBezTo>
                  <a:pt x="221055" y="377956"/>
                  <a:pt x="196096" y="381530"/>
                  <a:pt x="173599" y="373622"/>
                </a:cubicBezTo>
                <a:cubicBezTo>
                  <a:pt x="135395" y="360269"/>
                  <a:pt x="114168" y="315275"/>
                  <a:pt x="119261" y="274877"/>
                </a:cubicBezTo>
                <a:cubicBezTo>
                  <a:pt x="122087" y="252003"/>
                  <a:pt x="131635" y="230483"/>
                  <a:pt x="146687" y="213051"/>
                </a:cubicBezTo>
                <a:cubicBezTo>
                  <a:pt x="168846" y="187537"/>
                  <a:pt x="200681" y="173245"/>
                  <a:pt x="229970" y="156492"/>
                </a:cubicBezTo>
                <a:cubicBezTo>
                  <a:pt x="264748" y="136812"/>
                  <a:pt x="296800" y="112651"/>
                  <a:pt x="325309" y="84626"/>
                </a:cubicBezTo>
                <a:cubicBezTo>
                  <a:pt x="329469" y="80544"/>
                  <a:pt x="333375" y="76125"/>
                  <a:pt x="337280" y="72213"/>
                </a:cubicBezTo>
                <a:lnTo>
                  <a:pt x="337705" y="72213"/>
                </a:lnTo>
                <a:cubicBezTo>
                  <a:pt x="344327" y="65069"/>
                  <a:pt x="350694" y="57755"/>
                  <a:pt x="357231" y="50525"/>
                </a:cubicBezTo>
                <a:cubicBezTo>
                  <a:pt x="363665" y="43344"/>
                  <a:pt x="370495" y="36529"/>
                  <a:pt x="377691" y="30114"/>
                </a:cubicBezTo>
                <a:cubicBezTo>
                  <a:pt x="382537" y="25903"/>
                  <a:pt x="387672" y="22038"/>
                  <a:pt x="393058" y="18548"/>
                </a:cubicBezTo>
                <a:cubicBezTo>
                  <a:pt x="400567" y="13792"/>
                  <a:pt x="408638" y="9993"/>
                  <a:pt x="417084" y="7236"/>
                </a:cubicBezTo>
                <a:cubicBezTo>
                  <a:pt x="438344" y="443"/>
                  <a:pt x="461118" y="0"/>
                  <a:pt x="482625" y="5960"/>
                </a:cubicBezTo>
                <a:cubicBezTo>
                  <a:pt x="486892" y="7164"/>
                  <a:pt x="491088" y="8612"/>
                  <a:pt x="495190" y="10298"/>
                </a:cubicBezTo>
                <a:cubicBezTo>
                  <a:pt x="498951" y="11827"/>
                  <a:pt x="502561" y="13706"/>
                  <a:pt x="505972" y="15911"/>
                </a:cubicBezTo>
                <a:cubicBezTo>
                  <a:pt x="519907" y="24869"/>
                  <a:pt x="531285" y="37294"/>
                  <a:pt x="538997" y="51971"/>
                </a:cubicBezTo>
                <a:cubicBezTo>
                  <a:pt x="541012" y="55611"/>
                  <a:pt x="542826" y="59359"/>
                  <a:pt x="544431" y="63198"/>
                </a:cubicBezTo>
                <a:cubicBezTo>
                  <a:pt x="547602" y="70728"/>
                  <a:pt x="549993" y="78565"/>
                  <a:pt x="551562" y="86586"/>
                </a:cubicBezTo>
                <a:cubicBezTo>
                  <a:pt x="551562" y="86586"/>
                  <a:pt x="551562" y="87351"/>
                  <a:pt x="551562" y="87776"/>
                </a:cubicBezTo>
                <a:cubicBezTo>
                  <a:pt x="553308" y="97223"/>
                  <a:pt x="553821" y="106858"/>
                  <a:pt x="553091" y="116437"/>
                </a:cubicBezTo>
                <a:close/>
              </a:path>
            </a:pathLst>
          </a:custGeom>
          <a:noFill/>
          <a:ln w="12544">
            <a:solidFill>
              <a:srgbClr val="FFFFFF"/>
            </a:solidFill>
          </a:ln>
        </p:spPr>
        <p:txBody>
          <a:bodyPr rtlCol="0" anchor="ctr"/>
          <a:lstStyle/>
          <a:p>
            <a:pPr algn="ctr"/>
            <a:endParaRPr/>
          </a:p>
        </p:txBody>
      </p:sp>
      <p:sp>
        <p:nvSpPr>
          <p:cNvPr id="30" name="TextBox 29"/>
          <p:cNvSpPr txBox="1"/>
          <p:nvPr/>
        </p:nvSpPr>
        <p:spPr>
          <a:xfrm>
            <a:off x="4715038" y="2534116"/>
            <a:ext cx="2162964" cy="553998"/>
          </a:xfrm>
          <a:prstGeom prst="rect">
            <a:avLst/>
          </a:prstGeom>
          <a:noFill/>
          <a:ln>
            <a:noFill/>
          </a:ln>
        </p:spPr>
        <p:txBody>
          <a:bodyPr wrap="none" lIns="0" tIns="0" rIns="0" bIns="0" anchor="t">
            <a:spAutoFit/>
          </a:bodyPr>
          <a:lstStyle/>
          <a:p>
            <a:pPr algn="ctr"/>
            <a:r>
              <a:rPr>
                <a:solidFill>
                  <a:srgbClr val="484848"/>
                </a:solidFill>
              </a:rPr>
              <a:t>Producers and retailers
lose money</a:t>
            </a:r>
          </a:p>
        </p:txBody>
      </p:sp>
      <p:sp>
        <p:nvSpPr>
          <p:cNvPr id="31" name="TextBox 30"/>
          <p:cNvSpPr txBox="1"/>
          <p:nvPr/>
        </p:nvSpPr>
        <p:spPr>
          <a:xfrm>
            <a:off x="2270390" y="2534116"/>
            <a:ext cx="2034211" cy="553998"/>
          </a:xfrm>
          <a:prstGeom prst="rect">
            <a:avLst/>
          </a:prstGeom>
          <a:noFill/>
          <a:ln>
            <a:noFill/>
          </a:ln>
        </p:spPr>
        <p:txBody>
          <a:bodyPr wrap="none" lIns="0" tIns="0" rIns="0" bIns="0" anchor="t">
            <a:spAutoFit/>
          </a:bodyPr>
          <a:lstStyle/>
          <a:p>
            <a:pPr algn="ctr"/>
            <a:r>
              <a:rPr>
                <a:solidFill>
                  <a:srgbClr val="484848"/>
                </a:solidFill>
              </a:rPr>
              <a:t>Inputs used are never
consumed</a:t>
            </a:r>
          </a:p>
        </p:txBody>
      </p:sp>
      <p:sp>
        <p:nvSpPr>
          <p:cNvPr id="32" name="TextBox 31"/>
          <p:cNvSpPr txBox="1"/>
          <p:nvPr/>
        </p:nvSpPr>
        <p:spPr>
          <a:xfrm>
            <a:off x="7302322" y="2292529"/>
            <a:ext cx="2046009" cy="830997"/>
          </a:xfrm>
          <a:prstGeom prst="rect">
            <a:avLst/>
          </a:prstGeom>
          <a:noFill/>
          <a:ln>
            <a:noFill/>
          </a:ln>
        </p:spPr>
        <p:txBody>
          <a:bodyPr wrap="none" lIns="0" tIns="0" rIns="0" bIns="0" anchor="t">
            <a:spAutoFit/>
          </a:bodyPr>
          <a:lstStyle/>
          <a:p>
            <a:pPr algn="ctr"/>
            <a:r>
              <a:rPr>
                <a:solidFill>
                  <a:srgbClr val="484848"/>
                </a:solidFill>
              </a:rPr>
              <a:t>Production
inefficiencies degrade
environment</a:t>
            </a:r>
          </a:p>
        </p:txBody>
      </p:sp>
      <p:sp>
        <p:nvSpPr>
          <p:cNvPr id="33" name="TextBox 32"/>
          <p:cNvSpPr txBox="1"/>
          <p:nvPr/>
        </p:nvSpPr>
        <p:spPr>
          <a:xfrm>
            <a:off x="5151728" y="1766616"/>
            <a:ext cx="1289584" cy="738664"/>
          </a:xfrm>
          <a:prstGeom prst="rect">
            <a:avLst/>
          </a:prstGeom>
          <a:noFill/>
          <a:ln>
            <a:noFill/>
          </a:ln>
        </p:spPr>
        <p:txBody>
          <a:bodyPr wrap="square" lIns="0" tIns="0" rIns="0" bIns="0" anchor="t">
            <a:spAutoFit/>
          </a:bodyPr>
          <a:lstStyle/>
          <a:p>
            <a:pPr algn="ctr"/>
            <a:r>
              <a:rPr sz="2400" b="1">
                <a:solidFill>
                  <a:srgbClr val="E0CB15"/>
                </a:solidFill>
              </a:rPr>
              <a:t>Economic Loss</a:t>
            </a:r>
          </a:p>
        </p:txBody>
      </p:sp>
      <p:sp>
        <p:nvSpPr>
          <p:cNvPr id="34" name="TextBox 33"/>
          <p:cNvSpPr txBox="1"/>
          <p:nvPr/>
        </p:nvSpPr>
        <p:spPr>
          <a:xfrm>
            <a:off x="2642558" y="1795448"/>
            <a:ext cx="1289585" cy="738664"/>
          </a:xfrm>
          <a:prstGeom prst="rect">
            <a:avLst/>
          </a:prstGeom>
          <a:noFill/>
          <a:ln>
            <a:noFill/>
          </a:ln>
        </p:spPr>
        <p:txBody>
          <a:bodyPr wrap="none" lIns="0" tIns="0" rIns="0" bIns="0" anchor="t">
            <a:spAutoFit/>
          </a:bodyPr>
          <a:lstStyle/>
          <a:p>
            <a:pPr algn="ctr"/>
            <a:r>
              <a:rPr sz="2400" b="1">
                <a:solidFill>
                  <a:srgbClr val="81CCB2"/>
                </a:solidFill>
              </a:rPr>
              <a:t>Wasted
Resources</a:t>
            </a:r>
          </a:p>
        </p:txBody>
      </p:sp>
      <p:sp>
        <p:nvSpPr>
          <p:cNvPr id="35" name="TextBox 34"/>
          <p:cNvSpPr txBox="1"/>
          <p:nvPr/>
        </p:nvSpPr>
        <p:spPr>
          <a:xfrm>
            <a:off x="7443021" y="1563014"/>
            <a:ext cx="1830630" cy="738664"/>
          </a:xfrm>
          <a:prstGeom prst="rect">
            <a:avLst/>
          </a:prstGeom>
          <a:noFill/>
          <a:ln>
            <a:noFill/>
          </a:ln>
        </p:spPr>
        <p:txBody>
          <a:bodyPr wrap="none" lIns="0" tIns="0" rIns="0" bIns="0" anchor="t">
            <a:spAutoFit/>
          </a:bodyPr>
          <a:lstStyle/>
          <a:p>
            <a:pPr algn="ctr"/>
            <a:r>
              <a:rPr sz="2400" b="1">
                <a:solidFill>
                  <a:srgbClr val="2C6756"/>
                </a:solidFill>
              </a:rPr>
              <a:t>Systemic
Consequences</a:t>
            </a:r>
          </a:p>
        </p:txBody>
      </p:sp>
      <p:sp>
        <p:nvSpPr>
          <p:cNvPr id="36" name="TextBox 35"/>
          <p:cNvSpPr txBox="1"/>
          <p:nvPr/>
        </p:nvSpPr>
        <p:spPr>
          <a:xfrm>
            <a:off x="3417113" y="5356420"/>
            <a:ext cx="2198551" cy="553998"/>
          </a:xfrm>
          <a:prstGeom prst="rect">
            <a:avLst/>
          </a:prstGeom>
          <a:noFill/>
          <a:ln>
            <a:noFill/>
          </a:ln>
        </p:spPr>
        <p:txBody>
          <a:bodyPr wrap="none" lIns="0" tIns="0" rIns="0" bIns="0" anchor="t">
            <a:spAutoFit/>
          </a:bodyPr>
          <a:lstStyle/>
          <a:p>
            <a:pPr algn="ctr"/>
            <a:r>
              <a:rPr>
                <a:solidFill>
                  <a:srgbClr val="484848"/>
                </a:solidFill>
              </a:rPr>
              <a:t>Emissions contribute to
greenhouse gases</a:t>
            </a:r>
          </a:p>
        </p:txBody>
      </p:sp>
      <p:sp>
        <p:nvSpPr>
          <p:cNvPr id="37" name="TextBox 36"/>
          <p:cNvSpPr txBox="1"/>
          <p:nvPr/>
        </p:nvSpPr>
        <p:spPr>
          <a:xfrm>
            <a:off x="2168726" y="493714"/>
            <a:ext cx="7361182" cy="553998"/>
          </a:xfrm>
          <a:prstGeom prst="rect">
            <a:avLst/>
          </a:prstGeom>
          <a:noFill/>
          <a:ln>
            <a:noFill/>
          </a:ln>
        </p:spPr>
        <p:txBody>
          <a:bodyPr wrap="none" lIns="0" tIns="0" rIns="0" bIns="0" anchor="t">
            <a:spAutoFit/>
          </a:bodyPr>
          <a:lstStyle/>
          <a:p>
            <a:pPr algn="ctr"/>
            <a:r>
              <a:rPr sz="3600" b="1">
                <a:solidFill>
                  <a:srgbClr val="75B543"/>
                </a:solidFill>
              </a:rPr>
              <a:t>Impact of Food Waste</a:t>
            </a:r>
            <a:r>
              <a:rPr lang="en-IE" sz="3600" b="1">
                <a:solidFill>
                  <a:srgbClr val="75B543"/>
                </a:solidFill>
              </a:rPr>
              <a:t> in Food Systems</a:t>
            </a:r>
            <a:endParaRPr sz="3600" b="1">
              <a:solidFill>
                <a:srgbClr val="75B543"/>
              </a:solidFill>
            </a:endParaRPr>
          </a:p>
        </p:txBody>
      </p:sp>
      <p:sp>
        <p:nvSpPr>
          <p:cNvPr id="38" name="TextBox 37"/>
          <p:cNvSpPr txBox="1"/>
          <p:nvPr/>
        </p:nvSpPr>
        <p:spPr>
          <a:xfrm>
            <a:off x="3557893" y="4565017"/>
            <a:ext cx="1867884" cy="738664"/>
          </a:xfrm>
          <a:prstGeom prst="rect">
            <a:avLst/>
          </a:prstGeom>
          <a:noFill/>
          <a:ln>
            <a:noFill/>
          </a:ln>
        </p:spPr>
        <p:txBody>
          <a:bodyPr wrap="none" lIns="0" tIns="0" rIns="0" bIns="0" anchor="t">
            <a:spAutoFit/>
          </a:bodyPr>
          <a:lstStyle/>
          <a:p>
            <a:pPr algn="ctr"/>
            <a:r>
              <a:rPr sz="2400" b="1">
                <a:solidFill>
                  <a:srgbClr val="75B543"/>
                </a:solidFill>
              </a:rPr>
              <a:t>Environmental
Impacts</a:t>
            </a:r>
          </a:p>
        </p:txBody>
      </p:sp>
      <p:sp>
        <p:nvSpPr>
          <p:cNvPr id="39" name="TextBox 38"/>
          <p:cNvSpPr txBox="1"/>
          <p:nvPr/>
        </p:nvSpPr>
        <p:spPr>
          <a:xfrm>
            <a:off x="6064690" y="4649222"/>
            <a:ext cx="1872308" cy="369332"/>
          </a:xfrm>
          <a:prstGeom prst="rect">
            <a:avLst/>
          </a:prstGeom>
          <a:noFill/>
          <a:ln>
            <a:noFill/>
          </a:ln>
        </p:spPr>
        <p:txBody>
          <a:bodyPr wrap="none" lIns="0" tIns="0" rIns="0" bIns="0" anchor="t">
            <a:spAutoFit/>
          </a:bodyPr>
          <a:lstStyle/>
          <a:p>
            <a:pPr algn="ctr"/>
            <a:r>
              <a:rPr sz="2400" b="1">
                <a:solidFill>
                  <a:srgbClr val="10B1A2"/>
                </a:solidFill>
              </a:rPr>
              <a:t>Social Inequity</a:t>
            </a:r>
          </a:p>
        </p:txBody>
      </p:sp>
      <p:sp>
        <p:nvSpPr>
          <p:cNvPr id="40" name="TextBox 39"/>
          <p:cNvSpPr txBox="1"/>
          <p:nvPr/>
        </p:nvSpPr>
        <p:spPr>
          <a:xfrm>
            <a:off x="6276923" y="4983894"/>
            <a:ext cx="1447897" cy="492443"/>
          </a:xfrm>
          <a:prstGeom prst="rect">
            <a:avLst/>
          </a:prstGeom>
          <a:noFill/>
          <a:ln>
            <a:noFill/>
          </a:ln>
        </p:spPr>
        <p:txBody>
          <a:bodyPr wrap="none" lIns="0" tIns="0" rIns="0" bIns="0" anchor="t">
            <a:spAutoFit/>
          </a:bodyPr>
          <a:lstStyle/>
          <a:p>
            <a:pPr algn="ctr"/>
            <a:r>
              <a:rPr sz="1600">
                <a:solidFill>
                  <a:srgbClr val="484848"/>
                </a:solidFill>
              </a:rPr>
              <a:t>Food insecurity is
greatly increased</a:t>
            </a:r>
          </a:p>
        </p:txBody>
      </p:sp>
      <p:sp>
        <p:nvSpPr>
          <p:cNvPr id="41" name="Rounded Rectangle 40"/>
          <p:cNvSpPr/>
          <p:nvPr/>
        </p:nvSpPr>
        <p:spPr>
          <a:xfrm>
            <a:off x="3119960" y="3132427"/>
            <a:ext cx="334783" cy="387735"/>
          </a:xfrm>
          <a:custGeom>
            <a:avLst/>
            <a:gdLst/>
            <a:ahLst/>
            <a:cxnLst/>
            <a:rect l="0" t="0" r="0" b="0"/>
            <a:pathLst>
              <a:path w="334783" h="387735">
                <a:moveTo>
                  <a:pt x="16973" y="133203"/>
                </a:moveTo>
                <a:lnTo>
                  <a:pt x="16973" y="379371"/>
                </a:lnTo>
                <a:cubicBezTo>
                  <a:pt x="16973" y="383990"/>
                  <a:pt x="20718" y="387735"/>
                  <a:pt x="25336" y="387735"/>
                </a:cubicBezTo>
                <a:lnTo>
                  <a:pt x="108971" y="387735"/>
                </a:lnTo>
                <a:cubicBezTo>
                  <a:pt x="113590" y="387735"/>
                  <a:pt x="117334" y="383990"/>
                  <a:pt x="117334" y="379371"/>
                </a:cubicBezTo>
                <a:lnTo>
                  <a:pt x="117334" y="145196"/>
                </a:lnTo>
                <a:cubicBezTo>
                  <a:pt x="117351" y="128183"/>
                  <a:pt x="109948" y="112009"/>
                  <a:pt x="97061" y="100903"/>
                </a:cubicBezTo>
                <a:moveTo>
                  <a:pt x="334783" y="184437"/>
                </a:moveTo>
                <a:cubicBezTo>
                  <a:pt x="334783" y="185859"/>
                  <a:pt x="333630" y="187013"/>
                  <a:pt x="332207" y="187013"/>
                </a:cubicBezTo>
                <a:cubicBezTo>
                  <a:pt x="237884" y="187013"/>
                  <a:pt x="181297" y="201331"/>
                  <a:pt x="117334" y="270647"/>
                </a:cubicBezTo>
                <a:lnTo>
                  <a:pt x="117334" y="153559"/>
                </a:lnTo>
                <a:lnTo>
                  <a:pt x="326419" y="153559"/>
                </a:lnTo>
                <a:cubicBezTo>
                  <a:pt x="331038" y="153559"/>
                  <a:pt x="334783" y="157303"/>
                  <a:pt x="334783" y="161922"/>
                </a:cubicBezTo>
                <a:close/>
                <a:moveTo>
                  <a:pt x="242785" y="194506"/>
                </a:moveTo>
                <a:lnTo>
                  <a:pt x="242785" y="212103"/>
                </a:lnTo>
                <a:cubicBezTo>
                  <a:pt x="242785" y="216722"/>
                  <a:pt x="246530" y="220466"/>
                  <a:pt x="251149" y="220466"/>
                </a:cubicBezTo>
                <a:lnTo>
                  <a:pt x="309693" y="220466"/>
                </a:lnTo>
                <a:cubicBezTo>
                  <a:pt x="314312" y="220466"/>
                  <a:pt x="318056" y="216722"/>
                  <a:pt x="318056" y="212103"/>
                </a:cubicBezTo>
                <a:lnTo>
                  <a:pt x="318056" y="187130"/>
                </a:lnTo>
                <a:moveTo>
                  <a:pt x="318056" y="337554"/>
                </a:moveTo>
                <a:cubicBezTo>
                  <a:pt x="318056" y="356030"/>
                  <a:pt x="303078" y="371008"/>
                  <a:pt x="284602" y="371008"/>
                </a:cubicBezTo>
                <a:cubicBezTo>
                  <a:pt x="266126" y="371008"/>
                  <a:pt x="251149" y="356030"/>
                  <a:pt x="251149" y="337554"/>
                </a:cubicBezTo>
                <a:cubicBezTo>
                  <a:pt x="256279" y="317294"/>
                  <a:pt x="265245" y="298205"/>
                  <a:pt x="277560" y="281319"/>
                </a:cubicBezTo>
                <a:cubicBezTo>
                  <a:pt x="279098" y="278919"/>
                  <a:pt x="281752" y="277467"/>
                  <a:pt x="284602" y="277467"/>
                </a:cubicBezTo>
                <a:cubicBezTo>
                  <a:pt x="287453" y="277467"/>
                  <a:pt x="290107" y="278919"/>
                  <a:pt x="291644" y="281319"/>
                </a:cubicBezTo>
                <a:cubicBezTo>
                  <a:pt x="303964" y="298202"/>
                  <a:pt x="312930" y="317292"/>
                  <a:pt x="318056" y="337554"/>
                </a:cubicBezTo>
                <a:close/>
                <a:moveTo>
                  <a:pt x="23129" y="132901"/>
                </a:moveTo>
                <a:cubicBezTo>
                  <a:pt x="18726" y="134829"/>
                  <a:pt x="13593" y="132852"/>
                  <a:pt x="11620" y="128469"/>
                </a:cubicBezTo>
                <a:lnTo>
                  <a:pt x="999" y="104332"/>
                </a:lnTo>
                <a:cubicBezTo>
                  <a:pt x="53" y="102195"/>
                  <a:pt x="0" y="99768"/>
                  <a:pt x="851" y="97592"/>
                </a:cubicBezTo>
                <a:cubicBezTo>
                  <a:pt x="1702" y="95415"/>
                  <a:pt x="3387" y="93669"/>
                  <a:pt x="5532" y="92740"/>
                </a:cubicBezTo>
                <a:lnTo>
                  <a:pt x="208512" y="4891"/>
                </a:lnTo>
                <a:cubicBezTo>
                  <a:pt x="219598" y="0"/>
                  <a:pt x="232550" y="5021"/>
                  <a:pt x="237441" y="16106"/>
                </a:cubicBezTo>
                <a:cubicBezTo>
                  <a:pt x="242333" y="27192"/>
                  <a:pt x="237311" y="40144"/>
                  <a:pt x="226226" y="45035"/>
                </a:cubicBezTo>
                <a:close/>
              </a:path>
            </a:pathLst>
          </a:custGeom>
          <a:noFill/>
          <a:ln w="12544">
            <a:solidFill>
              <a:srgbClr val="484848"/>
            </a:solidFill>
          </a:ln>
        </p:spPr>
        <p:txBody>
          <a:bodyPr rtlCol="0" anchor="ctr"/>
          <a:lstStyle/>
          <a:p>
            <a:pPr algn="ctr"/>
            <a:endParaRPr/>
          </a:p>
        </p:txBody>
      </p:sp>
      <p:sp>
        <p:nvSpPr>
          <p:cNvPr id="42" name="Rounded Rectangle 41"/>
          <p:cNvSpPr/>
          <p:nvPr/>
        </p:nvSpPr>
        <p:spPr>
          <a:xfrm>
            <a:off x="5612570" y="3135445"/>
            <a:ext cx="367990" cy="384717"/>
          </a:xfrm>
          <a:custGeom>
            <a:avLst/>
            <a:gdLst/>
            <a:ahLst/>
            <a:cxnLst/>
            <a:rect l="0" t="0" r="0" b="0"/>
            <a:pathLst>
              <a:path w="367990" h="384717">
                <a:moveTo>
                  <a:pt x="8363" y="183995"/>
                </a:moveTo>
                <a:lnTo>
                  <a:pt x="142178" y="183995"/>
                </a:lnTo>
                <a:cubicBezTo>
                  <a:pt x="142178" y="183995"/>
                  <a:pt x="150541" y="183995"/>
                  <a:pt x="150541" y="192358"/>
                </a:cubicBezTo>
                <a:lnTo>
                  <a:pt x="150541" y="225812"/>
                </a:lnTo>
                <a:cubicBezTo>
                  <a:pt x="150541" y="225812"/>
                  <a:pt x="150541" y="234175"/>
                  <a:pt x="142178" y="234175"/>
                </a:cubicBezTo>
                <a:lnTo>
                  <a:pt x="8363" y="234175"/>
                </a:lnTo>
                <a:cubicBezTo>
                  <a:pt x="8363" y="234175"/>
                  <a:pt x="0" y="234175"/>
                  <a:pt x="0" y="225812"/>
                </a:cubicBezTo>
                <a:lnTo>
                  <a:pt x="0" y="192358"/>
                </a:lnTo>
                <a:cubicBezTo>
                  <a:pt x="0" y="192358"/>
                  <a:pt x="0" y="183995"/>
                  <a:pt x="8363" y="183995"/>
                </a:cubicBezTo>
                <a:moveTo>
                  <a:pt x="25090" y="234175"/>
                </a:moveTo>
                <a:lnTo>
                  <a:pt x="158904" y="234175"/>
                </a:lnTo>
                <a:cubicBezTo>
                  <a:pt x="158904" y="234175"/>
                  <a:pt x="167268" y="234175"/>
                  <a:pt x="167268" y="242539"/>
                </a:cubicBezTo>
                <a:lnTo>
                  <a:pt x="167268" y="275992"/>
                </a:lnTo>
                <a:cubicBezTo>
                  <a:pt x="167268" y="275992"/>
                  <a:pt x="167268" y="284356"/>
                  <a:pt x="158904" y="284356"/>
                </a:cubicBezTo>
                <a:lnTo>
                  <a:pt x="25090" y="284356"/>
                </a:lnTo>
                <a:cubicBezTo>
                  <a:pt x="25090" y="284356"/>
                  <a:pt x="16726" y="284356"/>
                  <a:pt x="16726" y="275992"/>
                </a:cubicBezTo>
                <a:lnTo>
                  <a:pt x="16726" y="242539"/>
                </a:lnTo>
                <a:cubicBezTo>
                  <a:pt x="16726" y="242539"/>
                  <a:pt x="16726" y="234175"/>
                  <a:pt x="25090" y="234175"/>
                </a:cubicBezTo>
                <a:moveTo>
                  <a:pt x="8363" y="284356"/>
                </a:moveTo>
                <a:lnTo>
                  <a:pt x="142178" y="284356"/>
                </a:lnTo>
                <a:cubicBezTo>
                  <a:pt x="142178" y="284356"/>
                  <a:pt x="150541" y="284356"/>
                  <a:pt x="150541" y="292719"/>
                </a:cubicBezTo>
                <a:lnTo>
                  <a:pt x="150541" y="326173"/>
                </a:lnTo>
                <a:cubicBezTo>
                  <a:pt x="150541" y="326173"/>
                  <a:pt x="150541" y="334536"/>
                  <a:pt x="142178" y="334536"/>
                </a:cubicBezTo>
                <a:lnTo>
                  <a:pt x="8363" y="334536"/>
                </a:lnTo>
                <a:cubicBezTo>
                  <a:pt x="8363" y="334536"/>
                  <a:pt x="0" y="334536"/>
                  <a:pt x="0" y="326173"/>
                </a:cubicBezTo>
                <a:lnTo>
                  <a:pt x="0" y="292719"/>
                </a:lnTo>
                <a:cubicBezTo>
                  <a:pt x="0" y="292719"/>
                  <a:pt x="0" y="284356"/>
                  <a:pt x="8363" y="284356"/>
                </a:cubicBezTo>
                <a:moveTo>
                  <a:pt x="25090" y="334536"/>
                </a:moveTo>
                <a:lnTo>
                  <a:pt x="158904" y="334536"/>
                </a:lnTo>
                <a:cubicBezTo>
                  <a:pt x="158904" y="334536"/>
                  <a:pt x="167268" y="334536"/>
                  <a:pt x="167268" y="342900"/>
                </a:cubicBezTo>
                <a:lnTo>
                  <a:pt x="167268" y="376353"/>
                </a:lnTo>
                <a:cubicBezTo>
                  <a:pt x="167268" y="376353"/>
                  <a:pt x="167268" y="384717"/>
                  <a:pt x="158904" y="384717"/>
                </a:cubicBezTo>
                <a:lnTo>
                  <a:pt x="25090" y="384717"/>
                </a:lnTo>
                <a:cubicBezTo>
                  <a:pt x="25090" y="384717"/>
                  <a:pt x="16726" y="384717"/>
                  <a:pt x="16726" y="376353"/>
                </a:cubicBezTo>
                <a:lnTo>
                  <a:pt x="16726" y="342900"/>
                </a:lnTo>
                <a:cubicBezTo>
                  <a:pt x="16726" y="342900"/>
                  <a:pt x="16726" y="334536"/>
                  <a:pt x="25090" y="334536"/>
                </a:cubicBezTo>
                <a:moveTo>
                  <a:pt x="225812" y="284356"/>
                </a:moveTo>
                <a:lnTo>
                  <a:pt x="359626" y="284356"/>
                </a:lnTo>
                <a:cubicBezTo>
                  <a:pt x="359626" y="284356"/>
                  <a:pt x="367990" y="284356"/>
                  <a:pt x="367990" y="292719"/>
                </a:cubicBezTo>
                <a:lnTo>
                  <a:pt x="367990" y="326173"/>
                </a:lnTo>
                <a:cubicBezTo>
                  <a:pt x="367990" y="326173"/>
                  <a:pt x="367990" y="334536"/>
                  <a:pt x="359626" y="334536"/>
                </a:cubicBezTo>
                <a:lnTo>
                  <a:pt x="225812" y="334536"/>
                </a:lnTo>
                <a:cubicBezTo>
                  <a:pt x="225812" y="334536"/>
                  <a:pt x="217448" y="334536"/>
                  <a:pt x="217448" y="326173"/>
                </a:cubicBezTo>
                <a:lnTo>
                  <a:pt x="217448" y="292719"/>
                </a:lnTo>
                <a:cubicBezTo>
                  <a:pt x="217448" y="292719"/>
                  <a:pt x="217448" y="284356"/>
                  <a:pt x="225812" y="284356"/>
                </a:cubicBezTo>
                <a:moveTo>
                  <a:pt x="209085" y="334536"/>
                </a:moveTo>
                <a:lnTo>
                  <a:pt x="342900" y="334536"/>
                </a:lnTo>
                <a:cubicBezTo>
                  <a:pt x="342900" y="334536"/>
                  <a:pt x="351263" y="334536"/>
                  <a:pt x="351263" y="342900"/>
                </a:cubicBezTo>
                <a:lnTo>
                  <a:pt x="351263" y="376353"/>
                </a:lnTo>
                <a:cubicBezTo>
                  <a:pt x="351263" y="376353"/>
                  <a:pt x="351263" y="384717"/>
                  <a:pt x="342900" y="384717"/>
                </a:cubicBezTo>
                <a:lnTo>
                  <a:pt x="209085" y="384717"/>
                </a:lnTo>
                <a:cubicBezTo>
                  <a:pt x="209085" y="384717"/>
                  <a:pt x="200721" y="384717"/>
                  <a:pt x="200721" y="376353"/>
                </a:cubicBezTo>
                <a:lnTo>
                  <a:pt x="200721" y="342900"/>
                </a:lnTo>
                <a:cubicBezTo>
                  <a:pt x="200721" y="342900"/>
                  <a:pt x="200721" y="334536"/>
                  <a:pt x="209085" y="334536"/>
                </a:cubicBezTo>
                <a:moveTo>
                  <a:pt x="8296" y="0"/>
                </a:moveTo>
                <a:lnTo>
                  <a:pt x="131589" y="123226"/>
                </a:lnTo>
                <a:cubicBezTo>
                  <a:pt x="137616" y="129256"/>
                  <a:pt x="147213" y="129789"/>
                  <a:pt x="153870" y="124464"/>
                </a:cubicBezTo>
                <a:lnTo>
                  <a:pt x="213785" y="76525"/>
                </a:lnTo>
                <a:cubicBezTo>
                  <a:pt x="220585" y="71097"/>
                  <a:pt x="230410" y="71788"/>
                  <a:pt x="236383" y="78114"/>
                </a:cubicBezTo>
                <a:lnTo>
                  <a:pt x="367923" y="217448"/>
                </a:lnTo>
                <a:moveTo>
                  <a:pt x="250902" y="217448"/>
                </a:moveTo>
                <a:lnTo>
                  <a:pt x="367990" y="217448"/>
                </a:lnTo>
                <a:lnTo>
                  <a:pt x="367990" y="108724"/>
                </a:lnTo>
              </a:path>
            </a:pathLst>
          </a:custGeom>
          <a:noFill/>
          <a:ln w="12544">
            <a:solidFill>
              <a:srgbClr val="484848"/>
            </a:solidFill>
          </a:ln>
        </p:spPr>
        <p:txBody>
          <a:bodyPr rtlCol="0" anchor="ctr"/>
          <a:lstStyle/>
          <a:p>
            <a:pPr algn="ctr"/>
            <a:endParaRPr/>
          </a:p>
        </p:txBody>
      </p:sp>
      <p:sp>
        <p:nvSpPr>
          <p:cNvPr id="43" name="Rounded Rectangle 42"/>
          <p:cNvSpPr/>
          <p:nvPr/>
        </p:nvSpPr>
        <p:spPr>
          <a:xfrm>
            <a:off x="8113567" y="3132518"/>
            <a:ext cx="381383" cy="390571"/>
          </a:xfrm>
          <a:custGeom>
            <a:avLst/>
            <a:gdLst/>
            <a:ahLst/>
            <a:cxnLst/>
            <a:rect l="0" t="0" r="0" b="0"/>
            <a:pathLst>
              <a:path w="381383" h="390571">
                <a:moveTo>
                  <a:pt x="79017" y="97818"/>
                </a:moveTo>
                <a:cubicBezTo>
                  <a:pt x="79017" y="135922"/>
                  <a:pt x="116686" y="166850"/>
                  <a:pt x="116686" y="166850"/>
                </a:cubicBezTo>
                <a:cubicBezTo>
                  <a:pt x="116686" y="166850"/>
                  <a:pt x="154321" y="135955"/>
                  <a:pt x="154321" y="97851"/>
                </a:cubicBezTo>
                <a:cubicBezTo>
                  <a:pt x="154321" y="59748"/>
                  <a:pt x="116686" y="28820"/>
                  <a:pt x="116686" y="28820"/>
                </a:cubicBezTo>
                <a:cubicBezTo>
                  <a:pt x="116686" y="28820"/>
                  <a:pt x="79017" y="59698"/>
                  <a:pt x="79017" y="97818"/>
                </a:cubicBezTo>
                <a:close/>
                <a:moveTo>
                  <a:pt x="89923" y="143633"/>
                </a:moveTo>
                <a:cubicBezTo>
                  <a:pt x="120968" y="174695"/>
                  <a:pt x="116686" y="229274"/>
                  <a:pt x="116686" y="229274"/>
                </a:cubicBezTo>
                <a:cubicBezTo>
                  <a:pt x="116686" y="229274"/>
                  <a:pt x="62089" y="233523"/>
                  <a:pt x="31044" y="202511"/>
                </a:cubicBezTo>
                <a:cubicBezTo>
                  <a:pt x="0" y="171500"/>
                  <a:pt x="4282" y="116870"/>
                  <a:pt x="4282" y="116870"/>
                </a:cubicBezTo>
                <a:cubicBezTo>
                  <a:pt x="4282" y="116870"/>
                  <a:pt x="58778" y="112588"/>
                  <a:pt x="89923" y="143633"/>
                </a:cubicBezTo>
                <a:close/>
                <a:moveTo>
                  <a:pt x="229090" y="116820"/>
                </a:moveTo>
                <a:cubicBezTo>
                  <a:pt x="229090" y="116820"/>
                  <a:pt x="174511" y="112588"/>
                  <a:pt x="143449" y="143583"/>
                </a:cubicBezTo>
                <a:cubicBezTo>
                  <a:pt x="112387" y="174577"/>
                  <a:pt x="116686" y="229224"/>
                  <a:pt x="116686" y="229224"/>
                </a:cubicBezTo>
                <a:cubicBezTo>
                  <a:pt x="135552" y="230156"/>
                  <a:pt x="154420" y="227407"/>
                  <a:pt x="172236" y="221128"/>
                </a:cubicBezTo>
                <a:moveTo>
                  <a:pt x="116652" y="229274"/>
                </a:moveTo>
                <a:lnTo>
                  <a:pt x="116652" y="379682"/>
                </a:lnTo>
                <a:moveTo>
                  <a:pt x="4198" y="116820"/>
                </a:moveTo>
                <a:lnTo>
                  <a:pt x="4198" y="81359"/>
                </a:lnTo>
                <a:moveTo>
                  <a:pt x="89923" y="278635"/>
                </a:moveTo>
                <a:cubicBezTo>
                  <a:pt x="120884" y="309697"/>
                  <a:pt x="116686" y="364226"/>
                  <a:pt x="116686" y="364226"/>
                </a:cubicBezTo>
                <a:cubicBezTo>
                  <a:pt x="116686" y="364226"/>
                  <a:pt x="62089" y="368475"/>
                  <a:pt x="31044" y="337463"/>
                </a:cubicBezTo>
                <a:cubicBezTo>
                  <a:pt x="0" y="306452"/>
                  <a:pt x="4282" y="251822"/>
                  <a:pt x="4282" y="251822"/>
                </a:cubicBezTo>
                <a:cubicBezTo>
                  <a:pt x="4282" y="251822"/>
                  <a:pt x="58778" y="247590"/>
                  <a:pt x="89923" y="278635"/>
                </a:cubicBezTo>
                <a:close/>
                <a:moveTo>
                  <a:pt x="4198" y="251839"/>
                </a:moveTo>
                <a:lnTo>
                  <a:pt x="4198" y="216361"/>
                </a:lnTo>
                <a:moveTo>
                  <a:pt x="190066" y="255067"/>
                </a:moveTo>
                <a:cubicBezTo>
                  <a:pt x="172574" y="258335"/>
                  <a:pt x="156372" y="266509"/>
                  <a:pt x="143348" y="278635"/>
                </a:cubicBezTo>
                <a:cubicBezTo>
                  <a:pt x="112303" y="309697"/>
                  <a:pt x="116585" y="364276"/>
                  <a:pt x="116585" y="364276"/>
                </a:cubicBezTo>
                <a:cubicBezTo>
                  <a:pt x="125347" y="364735"/>
                  <a:pt x="134133" y="364382"/>
                  <a:pt x="142830" y="363223"/>
                </a:cubicBezTo>
                <a:moveTo>
                  <a:pt x="229090" y="116820"/>
                </a:moveTo>
                <a:lnTo>
                  <a:pt x="229090" y="81359"/>
                </a:lnTo>
                <a:moveTo>
                  <a:pt x="116652" y="28820"/>
                </a:moveTo>
                <a:lnTo>
                  <a:pt x="116652" y="0"/>
                </a:lnTo>
                <a:moveTo>
                  <a:pt x="376788" y="347616"/>
                </a:moveTo>
                <a:cubicBezTo>
                  <a:pt x="381383" y="356817"/>
                  <a:pt x="380889" y="367741"/>
                  <a:pt x="375482" y="376489"/>
                </a:cubicBezTo>
                <a:cubicBezTo>
                  <a:pt x="370076" y="385238"/>
                  <a:pt x="360527" y="390565"/>
                  <a:pt x="350243" y="390571"/>
                </a:cubicBezTo>
                <a:lnTo>
                  <a:pt x="208867" y="390571"/>
                </a:lnTo>
                <a:cubicBezTo>
                  <a:pt x="198583" y="390565"/>
                  <a:pt x="189034" y="385238"/>
                  <a:pt x="183628" y="376489"/>
                </a:cubicBezTo>
                <a:cubicBezTo>
                  <a:pt x="178221" y="367741"/>
                  <a:pt x="177727" y="356817"/>
                  <a:pt x="182322" y="347616"/>
                </a:cubicBezTo>
                <a:lnTo>
                  <a:pt x="253010" y="206241"/>
                </a:lnTo>
                <a:cubicBezTo>
                  <a:pt x="258043" y="196194"/>
                  <a:pt x="268317" y="189849"/>
                  <a:pt x="279555" y="189849"/>
                </a:cubicBezTo>
                <a:cubicBezTo>
                  <a:pt x="290793" y="189849"/>
                  <a:pt x="301067" y="196194"/>
                  <a:pt x="306101" y="206241"/>
                </a:cubicBezTo>
                <a:close/>
                <a:moveTo>
                  <a:pt x="279555" y="340390"/>
                </a:moveTo>
                <a:cubicBezTo>
                  <a:pt x="276091" y="340390"/>
                  <a:pt x="273282" y="343199"/>
                  <a:pt x="273282" y="346663"/>
                </a:cubicBezTo>
                <a:cubicBezTo>
                  <a:pt x="273282" y="350127"/>
                  <a:pt x="276091" y="352936"/>
                  <a:pt x="279555" y="352936"/>
                </a:cubicBezTo>
                <a:cubicBezTo>
                  <a:pt x="283019" y="352936"/>
                  <a:pt x="285828" y="350127"/>
                  <a:pt x="285828" y="346663"/>
                </a:cubicBezTo>
                <a:cubicBezTo>
                  <a:pt x="285828" y="343199"/>
                  <a:pt x="283019" y="340390"/>
                  <a:pt x="279555" y="340390"/>
                </a:cubicBezTo>
                <a:moveTo>
                  <a:pt x="279555" y="302755"/>
                </a:moveTo>
                <a:lnTo>
                  <a:pt x="279555" y="252575"/>
                </a:lnTo>
              </a:path>
            </a:pathLst>
          </a:custGeom>
          <a:noFill/>
          <a:ln w="12544">
            <a:solidFill>
              <a:srgbClr val="484848"/>
            </a:solidFill>
          </a:ln>
        </p:spPr>
        <p:txBody>
          <a:bodyPr rtlCol="0" anchor="ctr"/>
          <a:lstStyle/>
          <a:p>
            <a:pPr algn="ctr"/>
            <a:endParaRPr/>
          </a:p>
        </p:txBody>
      </p:sp>
      <p:sp>
        <p:nvSpPr>
          <p:cNvPr id="44" name="Rounded Rectangle 43"/>
          <p:cNvSpPr/>
          <p:nvPr/>
        </p:nvSpPr>
        <p:spPr>
          <a:xfrm>
            <a:off x="4332902" y="3946696"/>
            <a:ext cx="321355" cy="367990"/>
          </a:xfrm>
          <a:custGeom>
            <a:avLst/>
            <a:gdLst/>
            <a:ahLst/>
            <a:cxnLst/>
            <a:rect l="0" t="0" r="0" b="0"/>
            <a:pathLst>
              <a:path w="321355" h="367990">
                <a:moveTo>
                  <a:pt x="275992" y="8363"/>
                </a:moveTo>
                <a:cubicBezTo>
                  <a:pt x="252897" y="8363"/>
                  <a:pt x="234175" y="27085"/>
                  <a:pt x="234175" y="50180"/>
                </a:cubicBezTo>
                <a:cubicBezTo>
                  <a:pt x="234183" y="52989"/>
                  <a:pt x="234468" y="55791"/>
                  <a:pt x="235028" y="58543"/>
                </a:cubicBezTo>
                <a:cubicBezTo>
                  <a:pt x="234744" y="58543"/>
                  <a:pt x="234476" y="58543"/>
                  <a:pt x="234175" y="58543"/>
                </a:cubicBezTo>
                <a:cubicBezTo>
                  <a:pt x="220909" y="58519"/>
                  <a:pt x="209916" y="68827"/>
                  <a:pt x="209088" y="82067"/>
                </a:cubicBezTo>
                <a:cubicBezTo>
                  <a:pt x="208260" y="95308"/>
                  <a:pt x="217882" y="106905"/>
                  <a:pt x="231049" y="108534"/>
                </a:cubicBezTo>
                <a:cubicBezTo>
                  <a:pt x="244215" y="110163"/>
                  <a:pt x="256374" y="101260"/>
                  <a:pt x="258797" y="88217"/>
                </a:cubicBezTo>
                <a:cubicBezTo>
                  <a:pt x="274367" y="95328"/>
                  <a:pt x="292698" y="92233"/>
                  <a:pt x="305070" y="80404"/>
                </a:cubicBezTo>
                <a:cubicBezTo>
                  <a:pt x="317441" y="68575"/>
                  <a:pt x="321355" y="50401"/>
                  <a:pt x="314948" y="34528"/>
                </a:cubicBezTo>
                <a:cubicBezTo>
                  <a:pt x="308542" y="18656"/>
                  <a:pt x="293109" y="8290"/>
                  <a:pt x="275992" y="8363"/>
                </a:cubicBezTo>
                <a:close/>
                <a:moveTo>
                  <a:pt x="111517" y="367990"/>
                </a:moveTo>
                <a:lnTo>
                  <a:pt x="24538" y="367990"/>
                </a:lnTo>
                <a:lnTo>
                  <a:pt x="37919" y="166147"/>
                </a:lnTo>
                <a:cubicBezTo>
                  <a:pt x="38510" y="157349"/>
                  <a:pt x="45829" y="150521"/>
                  <a:pt x="54646" y="150541"/>
                </a:cubicBezTo>
                <a:lnTo>
                  <a:pt x="81359" y="150541"/>
                </a:lnTo>
                <a:cubicBezTo>
                  <a:pt x="90176" y="150521"/>
                  <a:pt x="97495" y="157349"/>
                  <a:pt x="98086" y="166147"/>
                </a:cubicBezTo>
                <a:close/>
                <a:moveTo>
                  <a:pt x="33871" y="227986"/>
                </a:moveTo>
                <a:lnTo>
                  <a:pt x="102184" y="227986"/>
                </a:lnTo>
                <a:moveTo>
                  <a:pt x="29271" y="296951"/>
                </a:moveTo>
                <a:lnTo>
                  <a:pt x="106784" y="296951"/>
                </a:lnTo>
                <a:moveTo>
                  <a:pt x="234727" y="367990"/>
                </a:moveTo>
                <a:lnTo>
                  <a:pt x="147748" y="367990"/>
                </a:lnTo>
                <a:lnTo>
                  <a:pt x="161129" y="166147"/>
                </a:lnTo>
                <a:cubicBezTo>
                  <a:pt x="161720" y="157349"/>
                  <a:pt x="169038" y="150521"/>
                  <a:pt x="177856" y="150541"/>
                </a:cubicBezTo>
                <a:lnTo>
                  <a:pt x="204619" y="150541"/>
                </a:lnTo>
                <a:cubicBezTo>
                  <a:pt x="213436" y="150521"/>
                  <a:pt x="220755" y="157349"/>
                  <a:pt x="221346" y="166147"/>
                </a:cubicBezTo>
                <a:close/>
                <a:moveTo>
                  <a:pt x="157081" y="227986"/>
                </a:moveTo>
                <a:lnTo>
                  <a:pt x="225394" y="227986"/>
                </a:lnTo>
                <a:moveTo>
                  <a:pt x="152481" y="296951"/>
                </a:moveTo>
                <a:lnTo>
                  <a:pt x="229993" y="296951"/>
                </a:lnTo>
                <a:moveTo>
                  <a:pt x="83634" y="37635"/>
                </a:moveTo>
                <a:cubicBezTo>
                  <a:pt x="83634" y="58420"/>
                  <a:pt x="100484" y="75270"/>
                  <a:pt x="121269" y="75270"/>
                </a:cubicBezTo>
                <a:cubicBezTo>
                  <a:pt x="142054" y="75270"/>
                  <a:pt x="158904" y="58420"/>
                  <a:pt x="158904" y="37635"/>
                </a:cubicBezTo>
                <a:cubicBezTo>
                  <a:pt x="158904" y="16849"/>
                  <a:pt x="142054" y="0"/>
                  <a:pt x="121269" y="0"/>
                </a:cubicBezTo>
                <a:cubicBezTo>
                  <a:pt x="100484" y="0"/>
                  <a:pt x="83634" y="16849"/>
                  <a:pt x="83634" y="37635"/>
                </a:cubicBezTo>
                <a:moveTo>
                  <a:pt x="0" y="91997"/>
                </a:moveTo>
                <a:cubicBezTo>
                  <a:pt x="0" y="105854"/>
                  <a:pt x="11233" y="117087"/>
                  <a:pt x="25090" y="117087"/>
                </a:cubicBezTo>
                <a:cubicBezTo>
                  <a:pt x="38947" y="117087"/>
                  <a:pt x="50180" y="105854"/>
                  <a:pt x="50180" y="91997"/>
                </a:cubicBezTo>
                <a:cubicBezTo>
                  <a:pt x="50180" y="78140"/>
                  <a:pt x="38947" y="66907"/>
                  <a:pt x="25090" y="66907"/>
                </a:cubicBezTo>
                <a:cubicBezTo>
                  <a:pt x="11233" y="66907"/>
                  <a:pt x="0" y="78140"/>
                  <a:pt x="0" y="91997"/>
                </a:cubicBezTo>
              </a:path>
            </a:pathLst>
          </a:custGeom>
          <a:noFill/>
          <a:ln w="12544">
            <a:solidFill>
              <a:srgbClr val="484848"/>
            </a:solidFill>
          </a:ln>
        </p:spPr>
        <p:txBody>
          <a:bodyPr rtlCol="0" anchor="ctr"/>
          <a:lstStyle/>
          <a:p>
            <a:pPr algn="ctr"/>
            <a:endParaRPr/>
          </a:p>
        </p:txBody>
      </p:sp>
      <p:sp>
        <p:nvSpPr>
          <p:cNvPr id="45" name="Rounded Rectangle 44"/>
          <p:cNvSpPr/>
          <p:nvPr/>
        </p:nvSpPr>
        <p:spPr>
          <a:xfrm>
            <a:off x="6806785" y="3938333"/>
            <a:ext cx="386272" cy="384965"/>
          </a:xfrm>
          <a:custGeom>
            <a:avLst/>
            <a:gdLst/>
            <a:ahLst/>
            <a:cxnLst/>
            <a:rect l="0" t="0" r="0" b="0"/>
            <a:pathLst>
              <a:path w="386272" h="384965">
                <a:moveTo>
                  <a:pt x="98083" y="56954"/>
                </a:moveTo>
                <a:cubicBezTo>
                  <a:pt x="98083" y="88410"/>
                  <a:pt x="123583" y="113909"/>
                  <a:pt x="155038" y="113909"/>
                </a:cubicBezTo>
                <a:cubicBezTo>
                  <a:pt x="186493" y="113909"/>
                  <a:pt x="211993" y="88410"/>
                  <a:pt x="211993" y="56954"/>
                </a:cubicBezTo>
                <a:cubicBezTo>
                  <a:pt x="211993" y="25499"/>
                  <a:pt x="186493" y="0"/>
                  <a:pt x="155038" y="0"/>
                </a:cubicBezTo>
                <a:cubicBezTo>
                  <a:pt x="123583" y="0"/>
                  <a:pt x="98083" y="25499"/>
                  <a:pt x="98083" y="56954"/>
                </a:cubicBezTo>
                <a:moveTo>
                  <a:pt x="162582" y="384717"/>
                </a:moveTo>
                <a:lnTo>
                  <a:pt x="29938" y="384717"/>
                </a:lnTo>
                <a:cubicBezTo>
                  <a:pt x="19786" y="384965"/>
                  <a:pt x="10297" y="379691"/>
                  <a:pt x="5148" y="370938"/>
                </a:cubicBezTo>
                <a:cubicBezTo>
                  <a:pt x="0" y="362186"/>
                  <a:pt x="0" y="351330"/>
                  <a:pt x="5148" y="342577"/>
                </a:cubicBezTo>
                <a:cubicBezTo>
                  <a:pt x="10297" y="333824"/>
                  <a:pt x="19786" y="328550"/>
                  <a:pt x="29938" y="328799"/>
                </a:cubicBezTo>
                <a:lnTo>
                  <a:pt x="138144" y="328799"/>
                </a:lnTo>
                <a:lnTo>
                  <a:pt x="79349" y="303157"/>
                </a:lnTo>
                <a:cubicBezTo>
                  <a:pt x="72480" y="300166"/>
                  <a:pt x="67099" y="294543"/>
                  <a:pt x="64413" y="287549"/>
                </a:cubicBezTo>
                <a:cubicBezTo>
                  <a:pt x="61728" y="280555"/>
                  <a:pt x="61962" y="272776"/>
                  <a:pt x="65064" y="265956"/>
                </a:cubicBezTo>
                <a:lnTo>
                  <a:pt x="111682" y="163421"/>
                </a:lnTo>
                <a:cubicBezTo>
                  <a:pt x="116556" y="152441"/>
                  <a:pt x="127976" y="145878"/>
                  <a:pt x="139917" y="147196"/>
                </a:cubicBezTo>
                <a:lnTo>
                  <a:pt x="221059" y="155291"/>
                </a:lnTo>
                <a:lnTo>
                  <a:pt x="281275" y="102702"/>
                </a:lnTo>
                <a:cubicBezTo>
                  <a:pt x="292897" y="92545"/>
                  <a:pt x="310552" y="93731"/>
                  <a:pt x="320712" y="105350"/>
                </a:cubicBezTo>
                <a:cubicBezTo>
                  <a:pt x="330871" y="116969"/>
                  <a:pt x="329691" y="134624"/>
                  <a:pt x="318074" y="144787"/>
                </a:cubicBezTo>
                <a:lnTo>
                  <a:pt x="248742" y="205355"/>
                </a:lnTo>
                <a:cubicBezTo>
                  <a:pt x="242900" y="210449"/>
                  <a:pt x="235211" y="212901"/>
                  <a:pt x="227498" y="212129"/>
                </a:cubicBezTo>
                <a:lnTo>
                  <a:pt x="154252" y="204820"/>
                </a:lnTo>
                <a:lnTo>
                  <a:pt x="127740" y="263230"/>
                </a:lnTo>
                <a:lnTo>
                  <a:pt x="182938" y="287283"/>
                </a:lnTo>
                <a:cubicBezTo>
                  <a:pt x="205019" y="296904"/>
                  <a:pt x="217317" y="320702"/>
                  <a:pt x="212391" y="344280"/>
                </a:cubicBezTo>
                <a:cubicBezTo>
                  <a:pt x="207465" y="367857"/>
                  <a:pt x="186668" y="384741"/>
                  <a:pt x="162582" y="384717"/>
                </a:cubicBezTo>
                <a:close/>
                <a:moveTo>
                  <a:pt x="381385" y="24437"/>
                </a:moveTo>
                <a:cubicBezTo>
                  <a:pt x="382723" y="24443"/>
                  <a:pt x="384000" y="25000"/>
                  <a:pt x="384915" y="25976"/>
                </a:cubicBezTo>
                <a:cubicBezTo>
                  <a:pt x="385818" y="26960"/>
                  <a:pt x="386272" y="28274"/>
                  <a:pt x="386169" y="29606"/>
                </a:cubicBezTo>
                <a:cubicBezTo>
                  <a:pt x="383256" y="64393"/>
                  <a:pt x="354171" y="91145"/>
                  <a:pt x="319262" y="91145"/>
                </a:cubicBezTo>
                <a:cubicBezTo>
                  <a:pt x="284353" y="91145"/>
                  <a:pt x="255268" y="64393"/>
                  <a:pt x="252355" y="29606"/>
                </a:cubicBezTo>
                <a:cubicBezTo>
                  <a:pt x="252257" y="28274"/>
                  <a:pt x="252717" y="26962"/>
                  <a:pt x="253624" y="25982"/>
                </a:cubicBezTo>
                <a:cubicBezTo>
                  <a:pt x="254531" y="25003"/>
                  <a:pt x="255803" y="24443"/>
                  <a:pt x="257138" y="24437"/>
                </a:cubicBezTo>
                <a:close/>
              </a:path>
            </a:pathLst>
          </a:custGeom>
          <a:noFill/>
          <a:ln w="12544">
            <a:solidFill>
              <a:srgbClr val="484848"/>
            </a:solidFill>
          </a:ln>
        </p:spPr>
        <p:txBody>
          <a:bodyPr rtlCol="0" anchor="ctr"/>
          <a:lstStyle/>
          <a:p>
            <a:pPr algn="ctr"/>
            <a:endParaRPr/>
          </a:p>
        </p:txBody>
      </p:sp>
      <p:pic>
        <p:nvPicPr>
          <p:cNvPr id="46" name="Picture 45">
            <a:extLst>
              <a:ext uri="{FF2B5EF4-FFF2-40B4-BE49-F238E27FC236}">
                <a16:creationId xmlns:a16="http://schemas.microsoft.com/office/drawing/2014/main" id="{7B87400C-00A5-FEA9-A829-669C8AC1F3CB}"/>
              </a:ext>
            </a:extLst>
          </p:cNvPr>
          <p:cNvPicPr>
            <a:picLocks noChangeAspect="1"/>
          </p:cNvPicPr>
          <p:nvPr/>
        </p:nvPicPr>
        <p:blipFill>
          <a:blip r:embed="rId2"/>
          <a:stretch>
            <a:fillRect/>
          </a:stretch>
        </p:blipFill>
        <p:spPr>
          <a:xfrm>
            <a:off x="10678541" y="5830230"/>
            <a:ext cx="1091279" cy="646232"/>
          </a:xfrm>
          <a:prstGeom prst="rect">
            <a:avLst/>
          </a:prstGeom>
        </p:spPr>
      </p:pic>
    </p:spTree>
    <p:extLst>
      <p:ext uri="{BB962C8B-B14F-4D97-AF65-F5344CB8AC3E}">
        <p14:creationId xmlns:p14="http://schemas.microsoft.com/office/powerpoint/2010/main" val="1593669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588405" y="2176092"/>
            <a:ext cx="4867011" cy="3291086"/>
          </a:xfrm>
        </p:spPr>
        <p:txBody>
          <a:bodyPr/>
          <a:lstStyle/>
          <a:p>
            <a:r>
              <a:rPr lang="en-GB"/>
              <a:t>   Reflect on your own eating or food consumption habits.</a:t>
            </a:r>
          </a:p>
          <a:p>
            <a:pPr marL="342900" indent="-342900">
              <a:buFont typeface="Arial" panose="020B0604020202020204" pitchFamily="34" charset="0"/>
              <a:buChar char="•"/>
            </a:pPr>
            <a:r>
              <a:rPr lang="en-GB"/>
              <a:t>What changes could you make to align your food choices with a more sustainable, plant-powered, or equitable system?</a:t>
            </a:r>
          </a:p>
          <a:p>
            <a:pPr marL="342900" indent="-342900">
              <a:buFont typeface="Arial" panose="020B0604020202020204" pitchFamily="34" charset="0"/>
              <a:buChar char="•"/>
            </a:pPr>
            <a:r>
              <a:rPr lang="en-GB"/>
              <a:t>What challenges might you face?</a:t>
            </a:r>
          </a:p>
          <a:p>
            <a:pPr marL="342900" indent="-342900">
              <a:buFont typeface="Arial" panose="020B0604020202020204" pitchFamily="34" charset="0"/>
              <a:buChar char="•"/>
            </a:pPr>
            <a:r>
              <a:rPr lang="en-GB"/>
              <a:t>How could you overcome them?</a:t>
            </a:r>
            <a:endParaRPr lang="en-US"/>
          </a:p>
          <a:p>
            <a:endParaRPr lang="en-US"/>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p:txBody>
          <a:bodyPr/>
          <a:lstStyle/>
          <a:p>
            <a:r>
              <a:rPr lang="en-US"/>
              <a:t>Personal Action &amp; Vision</a:t>
            </a:r>
          </a:p>
          <a:p>
            <a:endParaRPr lang="en-US"/>
          </a:p>
        </p:txBody>
      </p:sp>
      <p:pic>
        <p:nvPicPr>
          <p:cNvPr id="4" name="Picture Placeholder 21">
            <a:extLst>
              <a:ext uri="{FF2B5EF4-FFF2-40B4-BE49-F238E27FC236}">
                <a16:creationId xmlns:a16="http://schemas.microsoft.com/office/drawing/2014/main" id="{A3AE7D96-FAB7-B1D3-AA25-60630F96A3CA}"/>
              </a:ext>
            </a:extLst>
          </p:cNvPr>
          <p:cNvPicPr>
            <a:picLocks noGrp="1" noChangeAspect="1"/>
          </p:cNvPicPr>
          <p:nvPr>
            <p:ph type="pic" sz="quarter" idx="42"/>
          </p:nvPr>
        </p:nvPicPr>
        <p:blipFill>
          <a:blip r:embed="rId2"/>
          <a:srcRect t="20072" b="20072"/>
          <a:stretch/>
        </p:blipFill>
        <p:spPr/>
      </p:pic>
      <p:grpSp>
        <p:nvGrpSpPr>
          <p:cNvPr id="8" name="Group 7">
            <a:extLst>
              <a:ext uri="{FF2B5EF4-FFF2-40B4-BE49-F238E27FC236}">
                <a16:creationId xmlns:a16="http://schemas.microsoft.com/office/drawing/2014/main" id="{80386ECC-23FF-7AA0-349A-5DFBFF930D24}"/>
              </a:ext>
            </a:extLst>
          </p:cNvPr>
          <p:cNvGrpSpPr/>
          <p:nvPr/>
        </p:nvGrpSpPr>
        <p:grpSpPr>
          <a:xfrm>
            <a:off x="5075258" y="4037785"/>
            <a:ext cx="2166789" cy="5029486"/>
            <a:chOff x="4413794" y="4725223"/>
            <a:chExt cx="421607" cy="978622"/>
          </a:xfrm>
          <a:solidFill>
            <a:schemeClr val="bg1">
              <a:alpha val="17834"/>
            </a:schemeClr>
          </a:solidFill>
        </p:grpSpPr>
        <p:grpSp>
          <p:nvGrpSpPr>
            <p:cNvPr id="10" name="Graphic 2">
              <a:extLst>
                <a:ext uri="{FF2B5EF4-FFF2-40B4-BE49-F238E27FC236}">
                  <a16:creationId xmlns:a16="http://schemas.microsoft.com/office/drawing/2014/main" id="{B1B53FFE-690B-9419-D51F-26CEA15FB185}"/>
                </a:ext>
              </a:extLst>
            </p:cNvPr>
            <p:cNvGrpSpPr/>
            <p:nvPr/>
          </p:nvGrpSpPr>
          <p:grpSpPr>
            <a:xfrm>
              <a:off x="4413794" y="4757590"/>
              <a:ext cx="421607" cy="535957"/>
              <a:chOff x="4413794" y="4757590"/>
              <a:chExt cx="421607" cy="535957"/>
            </a:xfrm>
            <a:grpFill/>
          </p:grpSpPr>
          <p:sp>
            <p:nvSpPr>
              <p:cNvPr id="18" name="Freeform 17">
                <a:extLst>
                  <a:ext uri="{FF2B5EF4-FFF2-40B4-BE49-F238E27FC236}">
                    <a16:creationId xmlns:a16="http://schemas.microsoft.com/office/drawing/2014/main" id="{1C473C3D-6D4A-F709-5DB6-8B689389E3E5}"/>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7DB6E6D-8BDF-0A1A-E628-8A0B3C0B3966}"/>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085F1814-1AB1-5BC4-AC55-51C056B4E84C}"/>
                </a:ext>
              </a:extLst>
            </p:cNvPr>
            <p:cNvGrpSpPr/>
            <p:nvPr/>
          </p:nvGrpSpPr>
          <p:grpSpPr>
            <a:xfrm>
              <a:off x="4539076" y="4725223"/>
              <a:ext cx="126381" cy="222760"/>
              <a:chOff x="4539076" y="4725223"/>
              <a:chExt cx="126381" cy="222760"/>
            </a:xfrm>
            <a:grpFill/>
          </p:grpSpPr>
          <p:sp>
            <p:nvSpPr>
              <p:cNvPr id="14" name="Freeform 13">
                <a:extLst>
                  <a:ext uri="{FF2B5EF4-FFF2-40B4-BE49-F238E27FC236}">
                    <a16:creationId xmlns:a16="http://schemas.microsoft.com/office/drawing/2014/main" id="{C86F914A-466D-DC2D-44B5-A9C7FFBCC2E1}"/>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E8F8232-97CF-A2B9-47EA-0BBA2731F7BC}"/>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9CAA097-BC5D-1BBA-9C0E-7EC7599103FC}"/>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5B56499-DB1C-4B41-E48D-019D87C536D9}"/>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2" name="Freeform 11">
              <a:extLst>
                <a:ext uri="{FF2B5EF4-FFF2-40B4-BE49-F238E27FC236}">
                  <a16:creationId xmlns:a16="http://schemas.microsoft.com/office/drawing/2014/main" id="{3BF58B9E-4512-7C17-9887-B6E9B2001842}"/>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E1D42DB-CAB8-6D34-52FC-B9BBB6970CC7}"/>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1562924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D9787-DC5E-F829-8547-235DB73EEF0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DA79BD6-A4B0-1A38-1CEE-E3A8DADC7365}"/>
              </a:ext>
            </a:extLst>
          </p:cNvPr>
          <p:cNvSpPr>
            <a:spLocks noGrp="1"/>
          </p:cNvSpPr>
          <p:nvPr>
            <p:ph type="body" sz="quarter" idx="16"/>
          </p:nvPr>
        </p:nvSpPr>
        <p:spPr/>
        <p:txBody>
          <a:bodyPr/>
          <a:lstStyle/>
          <a:p>
            <a:pPr algn="ctr"/>
            <a:r>
              <a:rPr lang="en-GB" b="1"/>
              <a:t>The Environmental Case for Plant-Based Diets</a:t>
            </a:r>
            <a:endParaRPr lang="en-US" b="1"/>
          </a:p>
        </p:txBody>
      </p:sp>
      <p:sp>
        <p:nvSpPr>
          <p:cNvPr id="5" name="Text Placeholder 4">
            <a:extLst>
              <a:ext uri="{FF2B5EF4-FFF2-40B4-BE49-F238E27FC236}">
                <a16:creationId xmlns:a16="http://schemas.microsoft.com/office/drawing/2014/main" id="{7F091ABD-AB2A-C3E1-395F-E2C006E4D500}"/>
              </a:ext>
            </a:extLst>
          </p:cNvPr>
          <p:cNvSpPr>
            <a:spLocks noGrp="1"/>
          </p:cNvSpPr>
          <p:nvPr>
            <p:ph type="body" sz="quarter" idx="17"/>
          </p:nvPr>
        </p:nvSpPr>
        <p:spPr/>
        <p:txBody>
          <a:bodyPr/>
          <a:lstStyle/>
          <a:p>
            <a:r>
              <a:rPr lang="en-US"/>
              <a:t>03</a:t>
            </a:r>
          </a:p>
        </p:txBody>
      </p:sp>
      <p:pic>
        <p:nvPicPr>
          <p:cNvPr id="3" name="Picture Placeholder 5">
            <a:extLst>
              <a:ext uri="{FF2B5EF4-FFF2-40B4-BE49-F238E27FC236}">
                <a16:creationId xmlns:a16="http://schemas.microsoft.com/office/drawing/2014/main" id="{02A0C758-6A9B-9412-EE2D-5F5E7B95BE27}"/>
              </a:ext>
            </a:extLst>
          </p:cNvPr>
          <p:cNvPicPr>
            <a:picLocks noGrp="1" noChangeAspect="1"/>
          </p:cNvPicPr>
          <p:nvPr>
            <p:ph type="pic" sz="quarter" idx="43"/>
          </p:nvPr>
        </p:nvPicPr>
        <p:blipFill>
          <a:blip r:embed="rId3"/>
          <a:srcRect l="2802" r="2802"/>
          <a:stretch/>
        </p:blipFill>
        <p:spPr/>
      </p:pic>
    </p:spTree>
    <p:extLst>
      <p:ext uri="{BB962C8B-B14F-4D97-AF65-F5344CB8AC3E}">
        <p14:creationId xmlns:p14="http://schemas.microsoft.com/office/powerpoint/2010/main" val="3306032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US"/>
              <a:t>Purpose and Objectives</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r>
              <a:rPr lang="en-GB"/>
              <a:t>Introduction to Global Sustainability and Food Systems</a:t>
            </a:r>
            <a:endParaRPr lang="en-US"/>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en-GB"/>
              <a:t>The Environmental Case for Plant-Based Diets</a:t>
            </a:r>
            <a:endParaRPr lang="en-US"/>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p:txBody>
          <a:bodyPr/>
          <a:lstStyle/>
          <a:p>
            <a:r>
              <a:rPr lang="en-GB"/>
              <a:t>Food, Ethics, and Social Justice</a:t>
            </a:r>
            <a:endParaRPr lang="en-US"/>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p:txBody>
          <a:bodyPr/>
          <a:lstStyle/>
          <a:p>
            <a:r>
              <a:rPr lang="en-GB"/>
              <a:t>Vision: Future Food Systems</a:t>
            </a:r>
            <a:endParaRPr lang="en-US"/>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en-US"/>
              <a:t>Contents</a:t>
            </a:r>
          </a:p>
        </p:txBody>
      </p:sp>
      <p:grpSp>
        <p:nvGrpSpPr>
          <p:cNvPr id="2" name="Group 1">
            <a:extLst>
              <a:ext uri="{FF2B5EF4-FFF2-40B4-BE49-F238E27FC236}">
                <a16:creationId xmlns:a16="http://schemas.microsoft.com/office/drawing/2014/main" id="{84EE0B0F-4B38-E039-CAD9-157C47F7ED76}"/>
              </a:ext>
            </a:extLst>
          </p:cNvPr>
          <p:cNvGrpSpPr/>
          <p:nvPr/>
        </p:nvGrpSpPr>
        <p:grpSpPr>
          <a:xfrm>
            <a:off x="0" y="3390439"/>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9281C95F-9698-F0B9-F912-0648AECC2638}"/>
                </a:ext>
              </a:extLst>
            </p:cNvPr>
            <p:cNvGrpSpPr/>
            <p:nvPr/>
          </p:nvGrpSpPr>
          <p:grpSpPr>
            <a:xfrm>
              <a:off x="4413794" y="4757590"/>
              <a:ext cx="421607" cy="535957"/>
              <a:chOff x="4413794" y="4757590"/>
              <a:chExt cx="421607" cy="535957"/>
            </a:xfrm>
            <a:grpFill/>
          </p:grpSpPr>
          <p:sp>
            <p:nvSpPr>
              <p:cNvPr id="11" name="Freeform 10">
                <a:extLst>
                  <a:ext uri="{FF2B5EF4-FFF2-40B4-BE49-F238E27FC236}">
                    <a16:creationId xmlns:a16="http://schemas.microsoft.com/office/drawing/2014/main" id="{0591A1F7-D553-1DC0-D31A-2FAD00B19042}"/>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A107FE1-6425-CE77-FF94-D98BD2CE7C03}"/>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4" name="Graphic 2">
              <a:extLst>
                <a:ext uri="{FF2B5EF4-FFF2-40B4-BE49-F238E27FC236}">
                  <a16:creationId xmlns:a16="http://schemas.microsoft.com/office/drawing/2014/main" id="{71E99C77-7B3D-033E-9B6E-4A5C4111715B}"/>
                </a:ext>
              </a:extLst>
            </p:cNvPr>
            <p:cNvGrpSpPr/>
            <p:nvPr/>
          </p:nvGrpSpPr>
          <p:grpSpPr>
            <a:xfrm>
              <a:off x="4539076" y="4725223"/>
              <a:ext cx="126381" cy="222760"/>
              <a:chOff x="4539076" y="4725223"/>
              <a:chExt cx="126381" cy="222760"/>
            </a:xfrm>
            <a:grpFill/>
          </p:grpSpPr>
          <p:sp>
            <p:nvSpPr>
              <p:cNvPr id="7" name="Freeform 6">
                <a:extLst>
                  <a:ext uri="{FF2B5EF4-FFF2-40B4-BE49-F238E27FC236}">
                    <a16:creationId xmlns:a16="http://schemas.microsoft.com/office/drawing/2014/main" id="{020292FC-1719-AE18-BFAE-21BFBE6D6F76}"/>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A5E8279-74F7-4787-70C5-B962AC0C8D4F}"/>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9CE5204-E625-0642-7FB9-8BF59518D4F8}"/>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671CF69-334F-726D-A7C0-E13AAD06D11D}"/>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5" name="Freeform 4">
              <a:extLst>
                <a:ext uri="{FF2B5EF4-FFF2-40B4-BE49-F238E27FC236}">
                  <a16:creationId xmlns:a16="http://schemas.microsoft.com/office/drawing/2014/main" id="{1E5F4724-4E39-A619-702E-19FDD506EB93}"/>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7D552BED-0251-FC83-24E6-35D24FCBB62F}"/>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8"/>
          </p:nvPr>
        </p:nvSpPr>
        <p:spPr>
          <a:xfrm>
            <a:off x="480767" y="2432116"/>
            <a:ext cx="5615233" cy="3291086"/>
          </a:xfrm>
          <a:prstGeom prst="rect">
            <a:avLst/>
          </a:prstGeom>
        </p:spPr>
        <p:txBody>
          <a:bodyPr/>
          <a:lstStyle/>
          <a:p>
            <a:pPr marL="342900" indent="-342900">
              <a:buFont typeface="Arial" panose="020B0604020202020204" pitchFamily="34" charset="0"/>
              <a:buChar char="•"/>
            </a:pPr>
            <a:r>
              <a:rPr lang="en-GB"/>
              <a:t>A roadmap by the EU to make Europe climate-neutral by 2050.</a:t>
            </a:r>
          </a:p>
          <a:p>
            <a:pPr marL="342900" indent="-342900">
              <a:buFont typeface="Arial" panose="020B0604020202020204" pitchFamily="34" charset="0"/>
              <a:buChar char="•"/>
            </a:pPr>
            <a:r>
              <a:rPr lang="en-GB"/>
              <a:t>Aims to cut greenhouse gas emissions, restore biodiversity, and reduce pollution.</a:t>
            </a:r>
          </a:p>
          <a:p>
            <a:pPr marL="342900" indent="-342900">
              <a:buFont typeface="Arial" panose="020B0604020202020204" pitchFamily="34" charset="0"/>
              <a:buChar char="•"/>
            </a:pPr>
            <a:r>
              <a:rPr lang="en-GB"/>
              <a:t>Transforms how Europe produces, distributes, and consumes food.</a:t>
            </a:r>
            <a:endParaRPr lang="en-US"/>
          </a:p>
        </p:txBody>
      </p:sp>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763036" y="821534"/>
            <a:ext cx="5332964" cy="1092107"/>
          </a:xfrm>
          <a:prstGeom prst="rect">
            <a:avLst/>
          </a:prstGeom>
        </p:spPr>
        <p:txBody>
          <a:bodyPr/>
          <a:lstStyle/>
          <a:p>
            <a:r>
              <a:rPr lang="en-US"/>
              <a:t>What is the European Green Deal?</a:t>
            </a:r>
          </a:p>
        </p:txBody>
      </p:sp>
      <p:pic>
        <p:nvPicPr>
          <p:cNvPr id="7" name="Picture Placeholder 6">
            <a:hlinkClick r:id="rId2"/>
            <a:extLst>
              <a:ext uri="{FF2B5EF4-FFF2-40B4-BE49-F238E27FC236}">
                <a16:creationId xmlns:a16="http://schemas.microsoft.com/office/drawing/2014/main" id="{ECCD6494-EFF2-B85E-0AF2-9D49B845960D}"/>
              </a:ext>
            </a:extLst>
          </p:cNvPr>
          <p:cNvPicPr>
            <a:picLocks noGrp="1" noChangeAspect="1"/>
          </p:cNvPicPr>
          <p:nvPr>
            <p:ph type="pic" sz="quarter" idx="10"/>
          </p:nvPr>
        </p:nvPicPr>
        <p:blipFill>
          <a:blip r:embed="rId3"/>
          <a:srcRect t="13251" b="13251"/>
          <a:stretch>
            <a:fillRect/>
          </a:stretch>
        </p:blipFill>
        <p:spPr/>
      </p:pic>
    </p:spTree>
    <p:extLst>
      <p:ext uri="{BB962C8B-B14F-4D97-AF65-F5344CB8AC3E}">
        <p14:creationId xmlns:p14="http://schemas.microsoft.com/office/powerpoint/2010/main" val="2155738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D1D36-2EF6-9C76-9DB1-24C0A81CD67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C164ECD-214A-8D31-2BB4-D60D0727AB6B}"/>
              </a:ext>
            </a:extLst>
          </p:cNvPr>
          <p:cNvSpPr>
            <a:spLocks noGrp="1"/>
          </p:cNvSpPr>
          <p:nvPr>
            <p:ph type="body" sz="quarter" idx="18"/>
          </p:nvPr>
        </p:nvSpPr>
        <p:spPr>
          <a:xfrm>
            <a:off x="720388" y="1676032"/>
            <a:ext cx="5239644" cy="3680411"/>
          </a:xfrm>
        </p:spPr>
        <p:txBody>
          <a:bodyPr/>
          <a:lstStyle/>
          <a:p>
            <a:r>
              <a:rPr lang="en-GB" b="1">
                <a:solidFill>
                  <a:srgbClr val="2C6756"/>
                </a:solidFill>
              </a:rPr>
              <a:t>Lower Environmental Impact</a:t>
            </a:r>
          </a:p>
          <a:p>
            <a:pPr marL="342900" indent="-342900">
              <a:buFont typeface="Wingdings" panose="05000000000000000000" pitchFamily="2" charset="2"/>
              <a:buChar char="Ø"/>
            </a:pPr>
            <a:r>
              <a:rPr lang="en-GB"/>
              <a:t>Animal-based foods produce far more greenhouse gases and use more land and water than plant-based alternatives. Switching to more plant-based diets can reduce the climate and ecological footprint of food systems.</a:t>
            </a:r>
          </a:p>
          <a:p>
            <a:r>
              <a:rPr lang="en-GB" b="1">
                <a:solidFill>
                  <a:srgbClr val="10B1A2"/>
                </a:solidFill>
              </a:rPr>
              <a:t>Supports Key Green Deal Targets</a:t>
            </a:r>
          </a:p>
          <a:p>
            <a:pPr marL="342900" indent="-342900">
              <a:buFont typeface="Wingdings" panose="05000000000000000000" pitchFamily="2" charset="2"/>
              <a:buChar char="Ø"/>
            </a:pPr>
            <a:r>
              <a:rPr lang="en-GB"/>
              <a:t>Contributes to reducing food-related Greenhouse Gas Emissions by 20%.</a:t>
            </a:r>
            <a:endParaRPr lang="en-US"/>
          </a:p>
        </p:txBody>
      </p:sp>
      <p:sp>
        <p:nvSpPr>
          <p:cNvPr id="6" name="Text Placeholder 5">
            <a:extLst>
              <a:ext uri="{FF2B5EF4-FFF2-40B4-BE49-F238E27FC236}">
                <a16:creationId xmlns:a16="http://schemas.microsoft.com/office/drawing/2014/main" id="{9D3E6B19-F75D-4CFB-EF78-FC939AF46A04}"/>
              </a:ext>
            </a:extLst>
          </p:cNvPr>
          <p:cNvSpPr>
            <a:spLocks noGrp="1"/>
          </p:cNvSpPr>
          <p:nvPr>
            <p:ph type="body" sz="quarter" idx="16"/>
          </p:nvPr>
        </p:nvSpPr>
        <p:spPr>
          <a:xfrm>
            <a:off x="856357" y="310942"/>
            <a:ext cx="5550284" cy="992652"/>
          </a:xfrm>
        </p:spPr>
        <p:txBody>
          <a:bodyPr/>
          <a:lstStyle/>
          <a:p>
            <a:r>
              <a:rPr lang="en-GB"/>
              <a:t>How Plant-Based Diets Fit the Green Deal</a:t>
            </a:r>
            <a:endParaRPr lang="en-US"/>
          </a:p>
        </p:txBody>
      </p:sp>
      <p:pic>
        <p:nvPicPr>
          <p:cNvPr id="5" name="Picture Placeholder 5">
            <a:extLst>
              <a:ext uri="{FF2B5EF4-FFF2-40B4-BE49-F238E27FC236}">
                <a16:creationId xmlns:a16="http://schemas.microsoft.com/office/drawing/2014/main" id="{0DE7AA5D-2BE7-4D59-AE6B-EA0254B85619}"/>
              </a:ext>
            </a:extLst>
          </p:cNvPr>
          <p:cNvPicPr>
            <a:picLocks noGrp="1" noChangeAspect="1"/>
          </p:cNvPicPr>
          <p:nvPr>
            <p:ph type="pic" sz="quarter" idx="42"/>
          </p:nvPr>
        </p:nvPicPr>
        <p:blipFill>
          <a:blip r:embed="rId2"/>
          <a:srcRect l="12878" r="12878"/>
          <a:stretch/>
        </p:blipFill>
        <p:spPr/>
      </p:pic>
    </p:spTree>
    <p:extLst>
      <p:ext uri="{BB962C8B-B14F-4D97-AF65-F5344CB8AC3E}">
        <p14:creationId xmlns:p14="http://schemas.microsoft.com/office/powerpoint/2010/main" val="1058949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9AA2D-0876-FDB3-242E-610658BCF48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9FC740E-6ECA-3A8E-A02F-76956351F702}"/>
              </a:ext>
            </a:extLst>
          </p:cNvPr>
          <p:cNvSpPr>
            <a:spLocks noGrp="1"/>
          </p:cNvSpPr>
          <p:nvPr>
            <p:ph type="body" sz="quarter" idx="18"/>
          </p:nvPr>
        </p:nvSpPr>
        <p:spPr>
          <a:xfrm>
            <a:off x="720388" y="1711186"/>
            <a:ext cx="5239644" cy="3680411"/>
          </a:xfrm>
        </p:spPr>
        <p:txBody>
          <a:bodyPr/>
          <a:lstStyle/>
          <a:p>
            <a:r>
              <a:rPr lang="en-GB"/>
              <a:t>   Helps cut biodiversity damage by 40–50%. We focus on land use and feed production here. </a:t>
            </a:r>
          </a:p>
          <a:p>
            <a:r>
              <a:rPr lang="en-GB" b="1">
                <a:solidFill>
                  <a:srgbClr val="2C6756"/>
                </a:solidFill>
              </a:rPr>
              <a:t>Aligned with the Farm to Fork Strategy</a:t>
            </a:r>
          </a:p>
          <a:p>
            <a:pPr marL="342900" indent="-342900">
              <a:buFont typeface="Wingdings" panose="05000000000000000000" pitchFamily="2" charset="2"/>
              <a:buChar char="Ø"/>
            </a:pPr>
            <a:r>
              <a:rPr lang="en-GB"/>
              <a:t>Promotes sustainable food consumption and healthier diets. Encourages reduction of red and processed meat in EU diets. Supports increased production and access to plant-based protein and legumes.</a:t>
            </a:r>
            <a:endParaRPr lang="en-US"/>
          </a:p>
        </p:txBody>
      </p:sp>
      <p:sp>
        <p:nvSpPr>
          <p:cNvPr id="6" name="Text Placeholder 5">
            <a:extLst>
              <a:ext uri="{FF2B5EF4-FFF2-40B4-BE49-F238E27FC236}">
                <a16:creationId xmlns:a16="http://schemas.microsoft.com/office/drawing/2014/main" id="{DDAE35F4-380F-BC6C-B0F5-AE8A67B69D15}"/>
              </a:ext>
            </a:extLst>
          </p:cNvPr>
          <p:cNvSpPr>
            <a:spLocks noGrp="1"/>
          </p:cNvSpPr>
          <p:nvPr>
            <p:ph type="body" sz="quarter" idx="16"/>
          </p:nvPr>
        </p:nvSpPr>
        <p:spPr>
          <a:xfrm>
            <a:off x="856357" y="310942"/>
            <a:ext cx="5550284" cy="992652"/>
          </a:xfrm>
        </p:spPr>
        <p:txBody>
          <a:bodyPr/>
          <a:lstStyle/>
          <a:p>
            <a:r>
              <a:rPr lang="en-GB"/>
              <a:t>How Plant-Based Diets Fit the Green Deal</a:t>
            </a:r>
            <a:endParaRPr lang="en-US"/>
          </a:p>
        </p:txBody>
      </p:sp>
      <p:pic>
        <p:nvPicPr>
          <p:cNvPr id="5" name="Picture Placeholder 5">
            <a:extLst>
              <a:ext uri="{FF2B5EF4-FFF2-40B4-BE49-F238E27FC236}">
                <a16:creationId xmlns:a16="http://schemas.microsoft.com/office/drawing/2014/main" id="{CF31B27C-7959-0FBE-977A-D381E08D37A3}"/>
              </a:ext>
            </a:extLst>
          </p:cNvPr>
          <p:cNvPicPr>
            <a:picLocks noGrp="1" noChangeAspect="1"/>
          </p:cNvPicPr>
          <p:nvPr>
            <p:ph type="pic" sz="quarter" idx="42"/>
          </p:nvPr>
        </p:nvPicPr>
        <p:blipFill>
          <a:blip r:embed="rId2"/>
          <a:srcRect l="18666" r="18666"/>
          <a:stretch/>
        </p:blipFill>
        <p:spPr/>
      </p:pic>
    </p:spTree>
    <p:extLst>
      <p:ext uri="{BB962C8B-B14F-4D97-AF65-F5344CB8AC3E}">
        <p14:creationId xmlns:p14="http://schemas.microsoft.com/office/powerpoint/2010/main" val="1328010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64C38-B9EE-1DB4-8ED4-03929C9F530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780ED29-C224-9D9D-BF4B-24CF51C6B30A}"/>
              </a:ext>
            </a:extLst>
          </p:cNvPr>
          <p:cNvSpPr>
            <a:spLocks noGrp="1"/>
          </p:cNvSpPr>
          <p:nvPr>
            <p:ph type="body" sz="quarter" idx="18"/>
          </p:nvPr>
        </p:nvSpPr>
        <p:spPr>
          <a:xfrm>
            <a:off x="720388" y="2078832"/>
            <a:ext cx="5239644" cy="3680411"/>
          </a:xfrm>
        </p:spPr>
        <p:txBody>
          <a:bodyPr/>
          <a:lstStyle/>
          <a:p>
            <a:r>
              <a:rPr lang="en-GB" b="1">
                <a:solidFill>
                  <a:srgbClr val="10B1A2"/>
                </a:solidFill>
              </a:rPr>
              <a:t>Part of a circular food system vision</a:t>
            </a:r>
          </a:p>
          <a:p>
            <a:pPr marL="342900" indent="-342900">
              <a:buFont typeface="Wingdings" panose="05000000000000000000" pitchFamily="2" charset="2"/>
              <a:buChar char="Ø"/>
            </a:pPr>
            <a:r>
              <a:rPr lang="en-GB"/>
              <a:t>Reduces waste across the supply chain. It makes better use of plant resources and by-products. Moreover, it integrates dietary change with sustainable farming and land use.</a:t>
            </a:r>
            <a:endParaRPr lang="en-US"/>
          </a:p>
        </p:txBody>
      </p:sp>
      <p:sp>
        <p:nvSpPr>
          <p:cNvPr id="6" name="Text Placeholder 5">
            <a:extLst>
              <a:ext uri="{FF2B5EF4-FFF2-40B4-BE49-F238E27FC236}">
                <a16:creationId xmlns:a16="http://schemas.microsoft.com/office/drawing/2014/main" id="{745E9B2C-1730-2BF5-B75F-D5CFA2B8144F}"/>
              </a:ext>
            </a:extLst>
          </p:cNvPr>
          <p:cNvSpPr>
            <a:spLocks noGrp="1"/>
          </p:cNvSpPr>
          <p:nvPr>
            <p:ph type="body" sz="quarter" idx="16"/>
          </p:nvPr>
        </p:nvSpPr>
        <p:spPr>
          <a:xfrm>
            <a:off x="856357" y="310942"/>
            <a:ext cx="5550284" cy="992652"/>
          </a:xfrm>
        </p:spPr>
        <p:txBody>
          <a:bodyPr/>
          <a:lstStyle/>
          <a:p>
            <a:r>
              <a:rPr lang="en-GB"/>
              <a:t>How Plant-Based Diets Fit the Green Deal</a:t>
            </a:r>
            <a:endParaRPr lang="en-US"/>
          </a:p>
        </p:txBody>
      </p:sp>
      <p:pic>
        <p:nvPicPr>
          <p:cNvPr id="5" name="Picture Placeholder 5">
            <a:extLst>
              <a:ext uri="{FF2B5EF4-FFF2-40B4-BE49-F238E27FC236}">
                <a16:creationId xmlns:a16="http://schemas.microsoft.com/office/drawing/2014/main" id="{9751AEB5-0768-32AB-864A-EA5630720A94}"/>
              </a:ext>
            </a:extLst>
          </p:cNvPr>
          <p:cNvPicPr>
            <a:picLocks noGrp="1" noChangeAspect="1"/>
          </p:cNvPicPr>
          <p:nvPr>
            <p:ph type="pic" sz="quarter" idx="42"/>
          </p:nvPr>
        </p:nvPicPr>
        <p:blipFill>
          <a:blip r:embed="rId2"/>
          <a:srcRect l="12874" r="12874"/>
          <a:stretch/>
        </p:blipFill>
        <p:spPr/>
      </p:pic>
    </p:spTree>
    <p:extLst>
      <p:ext uri="{BB962C8B-B14F-4D97-AF65-F5344CB8AC3E}">
        <p14:creationId xmlns:p14="http://schemas.microsoft.com/office/powerpoint/2010/main" val="1226017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41E5B-9FF1-FB36-7611-841ADBB9E4B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33D21FE-FC98-2EA7-9CCC-DBA9068DDD41}"/>
              </a:ext>
            </a:extLst>
          </p:cNvPr>
          <p:cNvSpPr>
            <a:spLocks noGrp="1"/>
          </p:cNvSpPr>
          <p:nvPr>
            <p:ph type="body" sz="quarter" idx="18"/>
          </p:nvPr>
        </p:nvSpPr>
        <p:spPr>
          <a:xfrm>
            <a:off x="675416" y="2510394"/>
            <a:ext cx="7215652" cy="3607601"/>
          </a:xfrm>
        </p:spPr>
        <p:txBody>
          <a:bodyPr/>
          <a:lstStyle/>
          <a:p>
            <a:r>
              <a:rPr lang="en-GB"/>
              <a:t>  </a:t>
            </a:r>
            <a:r>
              <a:rPr lang="en-GB" b="1">
                <a:solidFill>
                  <a:srgbClr val="2C6756"/>
                </a:solidFill>
              </a:rPr>
              <a:t> Episode 4 Farm to Fork: Feeding a continent without wrecking a planet </a:t>
            </a:r>
          </a:p>
          <a:p>
            <a:r>
              <a:rPr lang="en-GB"/>
              <a:t>   Sustainability, in the food‐system sphere, means developing and operating food systems that fully meet human needs without compromising the ability of future generations to meet their needs. </a:t>
            </a:r>
          </a:p>
          <a:p>
            <a:r>
              <a:rPr lang="en-GB"/>
              <a:t>   It implies balancing environmental, social, health, and economic concerns across all aspects from production to consumption. </a:t>
            </a:r>
            <a:endParaRPr lang="en-US"/>
          </a:p>
        </p:txBody>
      </p:sp>
      <p:sp>
        <p:nvSpPr>
          <p:cNvPr id="2" name="Text Placeholder 1">
            <a:extLst>
              <a:ext uri="{FF2B5EF4-FFF2-40B4-BE49-F238E27FC236}">
                <a16:creationId xmlns:a16="http://schemas.microsoft.com/office/drawing/2014/main" id="{5A9D774D-D648-E93D-5AB8-1E789869628F}"/>
              </a:ext>
            </a:extLst>
          </p:cNvPr>
          <p:cNvSpPr>
            <a:spLocks noGrp="1"/>
          </p:cNvSpPr>
          <p:nvPr>
            <p:ph type="body" sz="quarter" idx="16"/>
          </p:nvPr>
        </p:nvSpPr>
        <p:spPr>
          <a:xfrm>
            <a:off x="835670" y="1104338"/>
            <a:ext cx="7648454" cy="992652"/>
          </a:xfrm>
        </p:spPr>
        <p:txBody>
          <a:bodyPr/>
          <a:lstStyle/>
          <a:p>
            <a:r>
              <a:rPr lang="en-GB"/>
              <a:t>How Do We Reduce Greenhouse Gas Emissions and Resource Consumption?</a:t>
            </a:r>
          </a:p>
          <a:p>
            <a:endParaRPr lang="en-US"/>
          </a:p>
        </p:txBody>
      </p:sp>
      <p:pic>
        <p:nvPicPr>
          <p:cNvPr id="6" name="Picture Placeholder 5">
            <a:hlinkClick r:id="rId3"/>
            <a:extLst>
              <a:ext uri="{FF2B5EF4-FFF2-40B4-BE49-F238E27FC236}">
                <a16:creationId xmlns:a16="http://schemas.microsoft.com/office/drawing/2014/main" id="{7B8CAB84-631C-C57B-4F31-9FCEF4DB775D}"/>
              </a:ext>
            </a:extLst>
          </p:cNvPr>
          <p:cNvPicPr>
            <a:picLocks noGrp="1" noChangeAspect="1"/>
          </p:cNvPicPr>
          <p:nvPr>
            <p:ph type="pic" sz="quarter" idx="10"/>
          </p:nvPr>
        </p:nvPicPr>
        <p:blipFill>
          <a:blip r:embed="rId4"/>
          <a:srcRect l="21822" r="21822"/>
          <a:stretch/>
        </p:blipFill>
        <p:spPr/>
      </p:pic>
      <p:sp>
        <p:nvSpPr>
          <p:cNvPr id="3" name="TextBox 2">
            <a:extLst>
              <a:ext uri="{FF2B5EF4-FFF2-40B4-BE49-F238E27FC236}">
                <a16:creationId xmlns:a16="http://schemas.microsoft.com/office/drawing/2014/main" id="{C2C8CD25-7261-99C9-28D7-ACA663C1E7F1}"/>
              </a:ext>
            </a:extLst>
          </p:cNvPr>
          <p:cNvSpPr txBox="1"/>
          <p:nvPr/>
        </p:nvSpPr>
        <p:spPr>
          <a:xfrm>
            <a:off x="8857310" y="5887162"/>
            <a:ext cx="2418808" cy="461665"/>
          </a:xfrm>
          <a:prstGeom prst="rect">
            <a:avLst/>
          </a:prstGeom>
          <a:noFill/>
        </p:spPr>
        <p:txBody>
          <a:bodyPr wrap="square" rtlCol="0">
            <a:spAutoFit/>
          </a:bodyPr>
          <a:lstStyle/>
          <a:p>
            <a:pPr algn="ctr"/>
            <a:r>
              <a:rPr lang="en-IE" sz="2400" b="1"/>
              <a:t>CLICK  &amp;  LISTEN!</a:t>
            </a:r>
          </a:p>
        </p:txBody>
      </p:sp>
    </p:spTree>
    <p:extLst>
      <p:ext uri="{BB962C8B-B14F-4D97-AF65-F5344CB8AC3E}">
        <p14:creationId xmlns:p14="http://schemas.microsoft.com/office/powerpoint/2010/main" val="3544952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887686" y="2065973"/>
            <a:ext cx="4114800" cy="457200"/>
          </a:xfrm>
          <a:custGeom>
            <a:avLst/>
            <a:gdLst/>
            <a:ahLst/>
            <a:cxnLst/>
            <a:rect l="0" t="0" r="0" b="0"/>
            <a:pathLst>
              <a:path w="4114800" h="457200">
                <a:moveTo>
                  <a:pt x="0" y="0"/>
                </a:moveTo>
                <a:lnTo>
                  <a:pt x="4114800" y="0"/>
                </a:lnTo>
                <a:lnTo>
                  <a:pt x="4114800" y="457200"/>
                </a:lnTo>
                <a:lnTo>
                  <a:pt x="0" y="457200"/>
                </a:lnTo>
                <a:lnTo>
                  <a:pt x="0" y="0"/>
                </a:lnTo>
              </a:path>
            </a:pathLst>
          </a:custGeom>
          <a:solidFill>
            <a:srgbClr val="75B543"/>
          </a:solidFill>
          <a:ln>
            <a:noFill/>
          </a:ln>
        </p:spPr>
        <p:txBody>
          <a:bodyPr rtlCol="0" anchor="ctr"/>
          <a:lstStyle/>
          <a:p>
            <a:pPr algn="ctr"/>
            <a:endParaRPr/>
          </a:p>
        </p:txBody>
      </p:sp>
      <p:sp>
        <p:nvSpPr>
          <p:cNvPr id="3" name="Rounded Rectangle 2"/>
          <p:cNvSpPr/>
          <p:nvPr/>
        </p:nvSpPr>
        <p:spPr>
          <a:xfrm>
            <a:off x="3887686" y="2065973"/>
            <a:ext cx="4114800" cy="457200"/>
          </a:xfrm>
          <a:custGeom>
            <a:avLst/>
            <a:gdLst/>
            <a:ahLst/>
            <a:cxnLst/>
            <a:rect l="0" t="0" r="0" b="0"/>
            <a:pathLst>
              <a:path w="4114800" h="457200">
                <a:moveTo>
                  <a:pt x="0" y="0"/>
                </a:moveTo>
                <a:lnTo>
                  <a:pt x="4114800" y="0"/>
                </a:lnTo>
                <a:lnTo>
                  <a:pt x="4114800" y="457200"/>
                </a:lnTo>
                <a:lnTo>
                  <a:pt x="0" y="457200"/>
                </a:lnTo>
                <a:close/>
              </a:path>
            </a:pathLst>
          </a:custGeom>
          <a:noFill/>
          <a:ln w="14287">
            <a:solidFill>
              <a:srgbClr val="FFFFFF"/>
            </a:solidFill>
          </a:ln>
        </p:spPr>
        <p:txBody>
          <a:bodyPr rtlCol="0" anchor="ctr"/>
          <a:lstStyle/>
          <a:p>
            <a:pPr algn="ctr"/>
            <a:endParaRPr/>
          </a:p>
        </p:txBody>
      </p:sp>
      <p:sp>
        <p:nvSpPr>
          <p:cNvPr id="4" name="Rounded Rectangle 3"/>
          <p:cNvSpPr/>
          <p:nvPr/>
        </p:nvSpPr>
        <p:spPr>
          <a:xfrm>
            <a:off x="3887686" y="2694623"/>
            <a:ext cx="4114800" cy="457200"/>
          </a:xfrm>
          <a:custGeom>
            <a:avLst/>
            <a:gdLst/>
            <a:ahLst/>
            <a:cxnLst/>
            <a:rect l="0" t="0" r="0" b="0"/>
            <a:pathLst>
              <a:path w="4114800" h="457200">
                <a:moveTo>
                  <a:pt x="0" y="0"/>
                </a:moveTo>
                <a:lnTo>
                  <a:pt x="4114800" y="0"/>
                </a:lnTo>
                <a:lnTo>
                  <a:pt x="4114800" y="457200"/>
                </a:lnTo>
                <a:lnTo>
                  <a:pt x="0" y="457200"/>
                </a:lnTo>
                <a:lnTo>
                  <a:pt x="0" y="0"/>
                </a:lnTo>
              </a:path>
            </a:pathLst>
          </a:custGeom>
          <a:solidFill>
            <a:srgbClr val="81CCB2"/>
          </a:solidFill>
          <a:ln>
            <a:noFill/>
          </a:ln>
        </p:spPr>
        <p:txBody>
          <a:bodyPr rtlCol="0" anchor="ctr"/>
          <a:lstStyle/>
          <a:p>
            <a:pPr algn="ctr"/>
            <a:endParaRPr/>
          </a:p>
        </p:txBody>
      </p:sp>
      <p:sp>
        <p:nvSpPr>
          <p:cNvPr id="5" name="Rounded Rectangle 4"/>
          <p:cNvSpPr/>
          <p:nvPr/>
        </p:nvSpPr>
        <p:spPr>
          <a:xfrm>
            <a:off x="3887686" y="2694623"/>
            <a:ext cx="4114800" cy="457200"/>
          </a:xfrm>
          <a:custGeom>
            <a:avLst/>
            <a:gdLst/>
            <a:ahLst/>
            <a:cxnLst/>
            <a:rect l="0" t="0" r="0" b="0"/>
            <a:pathLst>
              <a:path w="4114800" h="457200">
                <a:moveTo>
                  <a:pt x="0" y="0"/>
                </a:moveTo>
                <a:lnTo>
                  <a:pt x="4114800" y="0"/>
                </a:lnTo>
                <a:lnTo>
                  <a:pt x="4114800" y="457200"/>
                </a:lnTo>
                <a:lnTo>
                  <a:pt x="0" y="457200"/>
                </a:lnTo>
                <a:close/>
              </a:path>
            </a:pathLst>
          </a:custGeom>
          <a:noFill/>
          <a:ln w="14287">
            <a:solidFill>
              <a:srgbClr val="FFFFFF"/>
            </a:solidFill>
          </a:ln>
        </p:spPr>
        <p:txBody>
          <a:bodyPr rtlCol="0" anchor="ctr"/>
          <a:lstStyle/>
          <a:p>
            <a:pPr algn="ctr"/>
            <a:endParaRPr/>
          </a:p>
        </p:txBody>
      </p:sp>
      <p:sp>
        <p:nvSpPr>
          <p:cNvPr id="6" name="Rounded Rectangle 5"/>
          <p:cNvSpPr/>
          <p:nvPr/>
        </p:nvSpPr>
        <p:spPr>
          <a:xfrm>
            <a:off x="3887687" y="3323273"/>
            <a:ext cx="3689127" cy="457200"/>
          </a:xfrm>
          <a:custGeom>
            <a:avLst/>
            <a:gdLst/>
            <a:ahLst/>
            <a:cxnLst/>
            <a:rect l="0" t="0" r="0" b="0"/>
            <a:pathLst>
              <a:path w="3689127" h="457200">
                <a:moveTo>
                  <a:pt x="0" y="0"/>
                </a:moveTo>
                <a:lnTo>
                  <a:pt x="3689127" y="0"/>
                </a:lnTo>
                <a:lnTo>
                  <a:pt x="3689127" y="457200"/>
                </a:lnTo>
                <a:lnTo>
                  <a:pt x="0" y="457200"/>
                </a:lnTo>
                <a:lnTo>
                  <a:pt x="0" y="0"/>
                </a:lnTo>
              </a:path>
            </a:pathLst>
          </a:custGeom>
          <a:solidFill>
            <a:srgbClr val="10B1A2"/>
          </a:solidFill>
          <a:ln>
            <a:noFill/>
          </a:ln>
        </p:spPr>
        <p:txBody>
          <a:bodyPr rtlCol="0" anchor="ctr"/>
          <a:lstStyle/>
          <a:p>
            <a:pPr algn="ctr"/>
            <a:endParaRPr/>
          </a:p>
        </p:txBody>
      </p:sp>
      <p:sp>
        <p:nvSpPr>
          <p:cNvPr id="7" name="Rounded Rectangle 6"/>
          <p:cNvSpPr/>
          <p:nvPr/>
        </p:nvSpPr>
        <p:spPr>
          <a:xfrm>
            <a:off x="3887687" y="3323273"/>
            <a:ext cx="3689127" cy="457200"/>
          </a:xfrm>
          <a:custGeom>
            <a:avLst/>
            <a:gdLst/>
            <a:ahLst/>
            <a:cxnLst/>
            <a:rect l="0" t="0" r="0" b="0"/>
            <a:pathLst>
              <a:path w="3689127" h="457200">
                <a:moveTo>
                  <a:pt x="0" y="0"/>
                </a:moveTo>
                <a:lnTo>
                  <a:pt x="3689127" y="0"/>
                </a:lnTo>
                <a:lnTo>
                  <a:pt x="3689127" y="457200"/>
                </a:lnTo>
                <a:lnTo>
                  <a:pt x="0" y="457200"/>
                </a:lnTo>
                <a:close/>
              </a:path>
            </a:pathLst>
          </a:custGeom>
          <a:noFill/>
          <a:ln w="14287">
            <a:solidFill>
              <a:srgbClr val="FFFFFF"/>
            </a:solidFill>
          </a:ln>
        </p:spPr>
        <p:txBody>
          <a:bodyPr rtlCol="0" anchor="ctr"/>
          <a:lstStyle/>
          <a:p>
            <a:pPr algn="ctr"/>
            <a:endParaRPr/>
          </a:p>
        </p:txBody>
      </p:sp>
      <p:sp>
        <p:nvSpPr>
          <p:cNvPr id="8" name="Rounded Rectangle 7"/>
          <p:cNvSpPr/>
          <p:nvPr/>
        </p:nvSpPr>
        <p:spPr>
          <a:xfrm>
            <a:off x="3887686" y="3951923"/>
            <a:ext cx="2270236" cy="457200"/>
          </a:xfrm>
          <a:custGeom>
            <a:avLst/>
            <a:gdLst/>
            <a:ahLst/>
            <a:cxnLst/>
            <a:rect l="0" t="0" r="0" b="0"/>
            <a:pathLst>
              <a:path w="2270236" h="457200">
                <a:moveTo>
                  <a:pt x="0" y="0"/>
                </a:moveTo>
                <a:lnTo>
                  <a:pt x="2270236" y="0"/>
                </a:lnTo>
                <a:lnTo>
                  <a:pt x="2270236" y="457200"/>
                </a:lnTo>
                <a:lnTo>
                  <a:pt x="0" y="457200"/>
                </a:lnTo>
                <a:lnTo>
                  <a:pt x="0" y="0"/>
                </a:lnTo>
              </a:path>
            </a:pathLst>
          </a:custGeom>
          <a:solidFill>
            <a:srgbClr val="2C6756"/>
          </a:solidFill>
          <a:ln>
            <a:noFill/>
          </a:ln>
        </p:spPr>
        <p:txBody>
          <a:bodyPr rtlCol="0" anchor="ctr"/>
          <a:lstStyle/>
          <a:p>
            <a:pPr algn="ctr"/>
            <a:endParaRPr/>
          </a:p>
        </p:txBody>
      </p:sp>
      <p:sp>
        <p:nvSpPr>
          <p:cNvPr id="9" name="Rounded Rectangle 8"/>
          <p:cNvSpPr/>
          <p:nvPr/>
        </p:nvSpPr>
        <p:spPr>
          <a:xfrm>
            <a:off x="3887686" y="3951923"/>
            <a:ext cx="2270236" cy="457200"/>
          </a:xfrm>
          <a:custGeom>
            <a:avLst/>
            <a:gdLst/>
            <a:ahLst/>
            <a:cxnLst/>
            <a:rect l="0" t="0" r="0" b="0"/>
            <a:pathLst>
              <a:path w="2270236" h="457200">
                <a:moveTo>
                  <a:pt x="0" y="0"/>
                </a:moveTo>
                <a:lnTo>
                  <a:pt x="2270236" y="0"/>
                </a:lnTo>
                <a:lnTo>
                  <a:pt x="2270236" y="457200"/>
                </a:lnTo>
                <a:lnTo>
                  <a:pt x="0" y="457200"/>
                </a:lnTo>
                <a:close/>
              </a:path>
            </a:pathLst>
          </a:custGeom>
          <a:noFill/>
          <a:ln w="14287">
            <a:solidFill>
              <a:srgbClr val="FFFFFF"/>
            </a:solidFill>
          </a:ln>
        </p:spPr>
        <p:txBody>
          <a:bodyPr rtlCol="0" anchor="ctr"/>
          <a:lstStyle/>
          <a:p>
            <a:pPr algn="ctr"/>
            <a:endParaRPr/>
          </a:p>
        </p:txBody>
      </p:sp>
      <p:grpSp>
        <p:nvGrpSpPr>
          <p:cNvPr id="12" name="Group 11"/>
          <p:cNvGrpSpPr/>
          <p:nvPr/>
        </p:nvGrpSpPr>
        <p:grpSpPr>
          <a:xfrm>
            <a:off x="3825774" y="1623061"/>
            <a:ext cx="123825" cy="2957513"/>
            <a:chOff x="1252537" y="757237"/>
            <a:chExt cx="123825" cy="2957513"/>
          </a:xfrm>
        </p:grpSpPr>
        <p:sp>
          <p:nvSpPr>
            <p:cNvPr id="10" name="Rounded Rectangle 9"/>
            <p:cNvSpPr/>
            <p:nvPr/>
          </p:nvSpPr>
          <p:spPr>
            <a:xfrm>
              <a:off x="1314450" y="762000"/>
              <a:ext cx="9525" cy="2952750"/>
            </a:xfrm>
            <a:custGeom>
              <a:avLst/>
              <a:gdLst/>
              <a:ahLst/>
              <a:cxnLst/>
              <a:rect l="0" t="0" r="0" b="0"/>
              <a:pathLst>
                <a:path w="9525" h="2952750">
                  <a:moveTo>
                    <a:pt x="0" y="2952750"/>
                  </a:moveTo>
                  <a:lnTo>
                    <a:pt x="0" y="0"/>
                  </a:lnTo>
                </a:path>
              </a:pathLst>
            </a:custGeom>
            <a:noFill/>
            <a:ln w="14287">
              <a:solidFill>
                <a:srgbClr val="484848"/>
              </a:solidFill>
            </a:ln>
          </p:spPr>
          <p:txBody>
            <a:bodyPr rtlCol="0" anchor="ctr"/>
            <a:lstStyle/>
            <a:p>
              <a:pPr algn="ctr"/>
              <a:endParaRPr/>
            </a:p>
          </p:txBody>
        </p:sp>
        <p:sp>
          <p:nvSpPr>
            <p:cNvPr id="11" name="Rounded Rectangle 10"/>
            <p:cNvSpPr/>
            <p:nvPr/>
          </p:nvSpPr>
          <p:spPr>
            <a:xfrm>
              <a:off x="1252537" y="757237"/>
              <a:ext cx="123825" cy="61912"/>
            </a:xfrm>
            <a:custGeom>
              <a:avLst/>
              <a:gdLst/>
              <a:ahLst/>
              <a:cxnLst/>
              <a:rect l="0" t="0" r="0" b="0"/>
              <a:pathLst>
                <a:path w="123825" h="61912">
                  <a:moveTo>
                    <a:pt x="123825" y="61912"/>
                  </a:moveTo>
                  <a:lnTo>
                    <a:pt x="61912" y="0"/>
                  </a:lnTo>
                  <a:lnTo>
                    <a:pt x="0" y="61912"/>
                  </a:lnTo>
                </a:path>
              </a:pathLst>
            </a:custGeom>
            <a:noFill/>
            <a:ln w="14287">
              <a:solidFill>
                <a:srgbClr val="484848"/>
              </a:solidFill>
            </a:ln>
          </p:spPr>
          <p:txBody>
            <a:bodyPr rtlCol="0" anchor="ctr"/>
            <a:lstStyle/>
            <a:p>
              <a:pPr algn="ctr"/>
              <a:endParaRPr/>
            </a:p>
          </p:txBody>
        </p:sp>
      </p:grpSp>
      <p:grpSp>
        <p:nvGrpSpPr>
          <p:cNvPr id="15" name="Group 14"/>
          <p:cNvGrpSpPr/>
          <p:nvPr/>
        </p:nvGrpSpPr>
        <p:grpSpPr>
          <a:xfrm>
            <a:off x="3887686" y="4518661"/>
            <a:ext cx="4386262" cy="123825"/>
            <a:chOff x="1314450" y="3652837"/>
            <a:chExt cx="4386262" cy="123825"/>
          </a:xfrm>
        </p:grpSpPr>
        <p:sp>
          <p:nvSpPr>
            <p:cNvPr id="13" name="Rounded Rectangle 12"/>
            <p:cNvSpPr/>
            <p:nvPr/>
          </p:nvSpPr>
          <p:spPr>
            <a:xfrm>
              <a:off x="1314450" y="3714750"/>
              <a:ext cx="4381500" cy="9525"/>
            </a:xfrm>
            <a:custGeom>
              <a:avLst/>
              <a:gdLst/>
              <a:ahLst/>
              <a:cxnLst/>
              <a:rect l="0" t="0" r="0" b="0"/>
              <a:pathLst>
                <a:path w="4381500" h="9525">
                  <a:moveTo>
                    <a:pt x="0" y="0"/>
                  </a:moveTo>
                  <a:lnTo>
                    <a:pt x="4381500" y="0"/>
                  </a:lnTo>
                </a:path>
              </a:pathLst>
            </a:custGeom>
            <a:noFill/>
            <a:ln w="14287">
              <a:solidFill>
                <a:srgbClr val="484848"/>
              </a:solidFill>
            </a:ln>
          </p:spPr>
          <p:txBody>
            <a:bodyPr rtlCol="0" anchor="ctr"/>
            <a:lstStyle/>
            <a:p>
              <a:pPr algn="ctr"/>
              <a:endParaRPr/>
            </a:p>
          </p:txBody>
        </p:sp>
        <p:sp>
          <p:nvSpPr>
            <p:cNvPr id="14" name="Rounded Rectangle 13"/>
            <p:cNvSpPr/>
            <p:nvPr/>
          </p:nvSpPr>
          <p:spPr>
            <a:xfrm>
              <a:off x="5638800" y="3652837"/>
              <a:ext cx="61912" cy="123825"/>
            </a:xfrm>
            <a:custGeom>
              <a:avLst/>
              <a:gdLst/>
              <a:ahLst/>
              <a:cxnLst/>
              <a:rect l="0" t="0" r="0" b="0"/>
              <a:pathLst>
                <a:path w="61912" h="123825">
                  <a:moveTo>
                    <a:pt x="0" y="123825"/>
                  </a:moveTo>
                  <a:lnTo>
                    <a:pt x="61912" y="61912"/>
                  </a:lnTo>
                  <a:lnTo>
                    <a:pt x="0" y="0"/>
                  </a:lnTo>
                </a:path>
              </a:pathLst>
            </a:custGeom>
            <a:noFill/>
            <a:ln w="14287">
              <a:solidFill>
                <a:srgbClr val="484848"/>
              </a:solidFill>
            </a:ln>
          </p:spPr>
          <p:txBody>
            <a:bodyPr rtlCol="0" anchor="ctr"/>
            <a:lstStyle/>
            <a:p>
              <a:pPr algn="ctr"/>
              <a:endParaRPr/>
            </a:p>
          </p:txBody>
        </p:sp>
      </p:grpSp>
      <p:sp>
        <p:nvSpPr>
          <p:cNvPr id="16" name="TextBox 15"/>
          <p:cNvSpPr txBox="1"/>
          <p:nvPr/>
        </p:nvSpPr>
        <p:spPr>
          <a:xfrm>
            <a:off x="2623112" y="1062308"/>
            <a:ext cx="2548198" cy="276999"/>
          </a:xfrm>
          <a:prstGeom prst="rect">
            <a:avLst/>
          </a:prstGeom>
          <a:noFill/>
          <a:ln>
            <a:noFill/>
          </a:ln>
        </p:spPr>
        <p:txBody>
          <a:bodyPr wrap="none" lIns="0" tIns="0" rIns="0" bIns="0" anchor="t">
            <a:spAutoFit/>
          </a:bodyPr>
          <a:lstStyle/>
          <a:p>
            <a:pPr algn="ctr"/>
            <a:r>
              <a:rPr b="1">
                <a:solidFill>
                  <a:srgbClr val="2C6756"/>
                </a:solidFill>
              </a:rPr>
              <a:t>Food/Animal Product Type</a:t>
            </a:r>
          </a:p>
        </p:txBody>
      </p:sp>
      <p:sp>
        <p:nvSpPr>
          <p:cNvPr id="17" name="TextBox 16"/>
          <p:cNvSpPr txBox="1"/>
          <p:nvPr/>
        </p:nvSpPr>
        <p:spPr>
          <a:xfrm>
            <a:off x="3378787" y="2199323"/>
            <a:ext cx="432746" cy="276999"/>
          </a:xfrm>
          <a:prstGeom prst="rect">
            <a:avLst/>
          </a:prstGeom>
          <a:noFill/>
          <a:ln>
            <a:noFill/>
          </a:ln>
        </p:spPr>
        <p:txBody>
          <a:bodyPr wrap="none" lIns="0" tIns="0" rIns="0" bIns="0" anchor="t">
            <a:spAutoFit/>
          </a:bodyPr>
          <a:lstStyle/>
          <a:p>
            <a:pPr algn="r"/>
            <a:r>
              <a:rPr b="1">
                <a:solidFill>
                  <a:srgbClr val="484848"/>
                </a:solidFill>
                <a:latin typeface="Calibri "/>
              </a:rPr>
              <a:t>Beef</a:t>
            </a:r>
          </a:p>
        </p:txBody>
      </p:sp>
      <p:sp>
        <p:nvSpPr>
          <p:cNvPr id="18" name="TextBox 17"/>
          <p:cNvSpPr txBox="1"/>
          <p:nvPr/>
        </p:nvSpPr>
        <p:spPr>
          <a:xfrm>
            <a:off x="7666599" y="2219326"/>
            <a:ext cx="259686" cy="169277"/>
          </a:xfrm>
          <a:prstGeom prst="rect">
            <a:avLst/>
          </a:prstGeom>
          <a:noFill/>
          <a:ln>
            <a:noFill/>
          </a:ln>
        </p:spPr>
        <p:txBody>
          <a:bodyPr wrap="none" lIns="0" tIns="0" rIns="0" bIns="0" anchor="t">
            <a:spAutoFit/>
          </a:bodyPr>
          <a:lstStyle/>
          <a:p>
            <a:pPr algn="r"/>
            <a:r>
              <a:rPr sz="1100">
                <a:solidFill>
                  <a:srgbClr val="FFFFFF"/>
                </a:solidFill>
                <a:latin typeface="Roboto"/>
              </a:rPr>
              <a:t>29%</a:t>
            </a:r>
          </a:p>
        </p:txBody>
      </p:sp>
      <p:sp>
        <p:nvSpPr>
          <p:cNvPr id="19" name="TextBox 18"/>
          <p:cNvSpPr txBox="1"/>
          <p:nvPr/>
        </p:nvSpPr>
        <p:spPr>
          <a:xfrm>
            <a:off x="2787423" y="2827973"/>
            <a:ext cx="1024062" cy="276999"/>
          </a:xfrm>
          <a:prstGeom prst="rect">
            <a:avLst/>
          </a:prstGeom>
          <a:noFill/>
          <a:ln>
            <a:noFill/>
          </a:ln>
        </p:spPr>
        <p:txBody>
          <a:bodyPr wrap="none" lIns="0" tIns="0" rIns="0" bIns="0" anchor="t">
            <a:spAutoFit/>
          </a:bodyPr>
          <a:lstStyle/>
          <a:p>
            <a:pPr algn="r"/>
            <a:r>
              <a:rPr b="1">
                <a:solidFill>
                  <a:srgbClr val="484848"/>
                </a:solidFill>
                <a:latin typeface="Calibri "/>
              </a:rPr>
              <a:t>Cow’s milk</a:t>
            </a:r>
          </a:p>
        </p:txBody>
      </p:sp>
      <p:sp>
        <p:nvSpPr>
          <p:cNvPr id="20" name="TextBox 19"/>
          <p:cNvSpPr txBox="1"/>
          <p:nvPr/>
        </p:nvSpPr>
        <p:spPr>
          <a:xfrm>
            <a:off x="7666599" y="2847976"/>
            <a:ext cx="259686" cy="169277"/>
          </a:xfrm>
          <a:prstGeom prst="rect">
            <a:avLst/>
          </a:prstGeom>
          <a:noFill/>
          <a:ln>
            <a:noFill/>
          </a:ln>
        </p:spPr>
        <p:txBody>
          <a:bodyPr wrap="none" lIns="0" tIns="0" rIns="0" bIns="0" anchor="t">
            <a:spAutoFit/>
          </a:bodyPr>
          <a:lstStyle/>
          <a:p>
            <a:pPr algn="r"/>
            <a:r>
              <a:rPr sz="1100">
                <a:solidFill>
                  <a:srgbClr val="FFFFFF"/>
                </a:solidFill>
                <a:latin typeface="Roboto"/>
              </a:rPr>
              <a:t>29%</a:t>
            </a:r>
          </a:p>
        </p:txBody>
      </p:sp>
      <p:sp>
        <p:nvSpPr>
          <p:cNvPr id="21" name="TextBox 20"/>
          <p:cNvSpPr txBox="1"/>
          <p:nvPr/>
        </p:nvSpPr>
        <p:spPr>
          <a:xfrm>
            <a:off x="3376010" y="3456623"/>
            <a:ext cx="435504" cy="276999"/>
          </a:xfrm>
          <a:prstGeom prst="rect">
            <a:avLst/>
          </a:prstGeom>
          <a:noFill/>
          <a:ln>
            <a:noFill/>
          </a:ln>
        </p:spPr>
        <p:txBody>
          <a:bodyPr wrap="none" lIns="0" tIns="0" rIns="0" bIns="0" anchor="t">
            <a:spAutoFit/>
          </a:bodyPr>
          <a:lstStyle/>
          <a:p>
            <a:pPr algn="r"/>
            <a:r>
              <a:rPr b="1">
                <a:solidFill>
                  <a:srgbClr val="484848"/>
                </a:solidFill>
              </a:rPr>
              <a:t>Pork</a:t>
            </a:r>
          </a:p>
        </p:txBody>
      </p:sp>
      <p:sp>
        <p:nvSpPr>
          <p:cNvPr id="22" name="TextBox 21"/>
          <p:cNvSpPr txBox="1"/>
          <p:nvPr/>
        </p:nvSpPr>
        <p:spPr>
          <a:xfrm>
            <a:off x="7240927" y="3476626"/>
            <a:ext cx="259686" cy="169277"/>
          </a:xfrm>
          <a:prstGeom prst="rect">
            <a:avLst/>
          </a:prstGeom>
          <a:noFill/>
          <a:ln>
            <a:noFill/>
          </a:ln>
        </p:spPr>
        <p:txBody>
          <a:bodyPr wrap="none" lIns="0" tIns="0" rIns="0" bIns="0" anchor="t">
            <a:spAutoFit/>
          </a:bodyPr>
          <a:lstStyle/>
          <a:p>
            <a:pPr algn="r"/>
            <a:r>
              <a:rPr sz="1100">
                <a:solidFill>
                  <a:srgbClr val="FFFFFF"/>
                </a:solidFill>
                <a:latin typeface="Roboto"/>
              </a:rPr>
              <a:t>26%</a:t>
            </a:r>
          </a:p>
        </p:txBody>
      </p:sp>
      <p:sp>
        <p:nvSpPr>
          <p:cNvPr id="23" name="TextBox 22"/>
          <p:cNvSpPr txBox="1"/>
          <p:nvPr/>
        </p:nvSpPr>
        <p:spPr>
          <a:xfrm>
            <a:off x="2938343" y="3856674"/>
            <a:ext cx="873124" cy="830997"/>
          </a:xfrm>
          <a:prstGeom prst="rect">
            <a:avLst/>
          </a:prstGeom>
          <a:noFill/>
          <a:ln>
            <a:noFill/>
          </a:ln>
        </p:spPr>
        <p:txBody>
          <a:bodyPr wrap="none" lIns="0" tIns="0" rIns="0" bIns="0" anchor="t">
            <a:spAutoFit/>
          </a:bodyPr>
          <a:lstStyle/>
          <a:p>
            <a:pPr algn="r"/>
            <a:r>
              <a:rPr b="1">
                <a:solidFill>
                  <a:srgbClr val="484848"/>
                </a:solidFill>
              </a:rPr>
              <a:t>Other
Livestock
Products</a:t>
            </a:r>
          </a:p>
        </p:txBody>
      </p:sp>
      <p:sp>
        <p:nvSpPr>
          <p:cNvPr id="24" name="TextBox 23"/>
          <p:cNvSpPr txBox="1"/>
          <p:nvPr/>
        </p:nvSpPr>
        <p:spPr>
          <a:xfrm>
            <a:off x="5822035" y="4105276"/>
            <a:ext cx="259686" cy="169277"/>
          </a:xfrm>
          <a:prstGeom prst="rect">
            <a:avLst/>
          </a:prstGeom>
          <a:noFill/>
          <a:ln>
            <a:noFill/>
          </a:ln>
        </p:spPr>
        <p:txBody>
          <a:bodyPr wrap="none" lIns="0" tIns="0" rIns="0" bIns="0" anchor="t">
            <a:spAutoFit/>
          </a:bodyPr>
          <a:lstStyle/>
          <a:p>
            <a:pPr algn="r"/>
            <a:r>
              <a:rPr sz="1100">
                <a:solidFill>
                  <a:srgbClr val="FFFFFF"/>
                </a:solidFill>
                <a:latin typeface="Roboto"/>
              </a:rPr>
              <a:t>16%</a:t>
            </a:r>
          </a:p>
        </p:txBody>
      </p:sp>
      <p:sp>
        <p:nvSpPr>
          <p:cNvPr id="25" name="TextBox 24"/>
          <p:cNvSpPr txBox="1"/>
          <p:nvPr/>
        </p:nvSpPr>
        <p:spPr>
          <a:xfrm>
            <a:off x="8364437" y="4149329"/>
            <a:ext cx="3466202" cy="553998"/>
          </a:xfrm>
          <a:prstGeom prst="rect">
            <a:avLst/>
          </a:prstGeom>
          <a:noFill/>
          <a:ln>
            <a:noFill/>
          </a:ln>
        </p:spPr>
        <p:txBody>
          <a:bodyPr wrap="square" lIns="0" tIns="0" rIns="0" bIns="0" anchor="t">
            <a:spAutoFit/>
          </a:bodyPr>
          <a:lstStyle/>
          <a:p>
            <a:pPr algn="l"/>
            <a:r>
              <a:rPr b="1">
                <a:solidFill>
                  <a:srgbClr val="10B1A2"/>
                </a:solidFill>
              </a:rPr>
              <a:t>Percentage of</a:t>
            </a:r>
            <a:r>
              <a:rPr lang="en-IE" b="1">
                <a:solidFill>
                  <a:srgbClr val="10B1A2"/>
                </a:solidFill>
              </a:rPr>
              <a:t> </a:t>
            </a:r>
            <a:r>
              <a:rPr b="1">
                <a:solidFill>
                  <a:srgbClr val="10B1A2"/>
                </a:solidFill>
              </a:rPr>
              <a:t>Total </a:t>
            </a:r>
            <a:endParaRPr lang="en-IE" b="1">
              <a:solidFill>
                <a:srgbClr val="10B1A2"/>
              </a:solidFill>
            </a:endParaRPr>
          </a:p>
          <a:p>
            <a:pPr algn="l"/>
            <a:r>
              <a:rPr b="1">
                <a:solidFill>
                  <a:srgbClr val="10B1A2"/>
                </a:solidFill>
              </a:rPr>
              <a:t>EU</a:t>
            </a:r>
            <a:r>
              <a:rPr lang="en-IE" b="1">
                <a:solidFill>
                  <a:srgbClr val="10B1A2"/>
                </a:solidFill>
              </a:rPr>
              <a:t> </a:t>
            </a:r>
            <a:r>
              <a:rPr b="1">
                <a:solidFill>
                  <a:srgbClr val="10B1A2"/>
                </a:solidFill>
              </a:rPr>
              <a:t>Livestock</a:t>
            </a:r>
            <a:r>
              <a:rPr lang="en-IE" b="1">
                <a:solidFill>
                  <a:srgbClr val="10B1A2"/>
                </a:solidFill>
              </a:rPr>
              <a:t> </a:t>
            </a:r>
            <a:r>
              <a:rPr b="1">
                <a:solidFill>
                  <a:srgbClr val="10B1A2"/>
                </a:solidFill>
              </a:rPr>
              <a:t>Emissions</a:t>
            </a:r>
          </a:p>
        </p:txBody>
      </p:sp>
      <p:sp>
        <p:nvSpPr>
          <p:cNvPr id="26" name="TextBox 25"/>
          <p:cNvSpPr txBox="1"/>
          <p:nvPr/>
        </p:nvSpPr>
        <p:spPr>
          <a:xfrm>
            <a:off x="2954105" y="5079120"/>
            <a:ext cx="6210546" cy="1107996"/>
          </a:xfrm>
          <a:prstGeom prst="rect">
            <a:avLst/>
          </a:prstGeom>
          <a:noFill/>
          <a:ln>
            <a:noFill/>
          </a:ln>
        </p:spPr>
        <p:txBody>
          <a:bodyPr wrap="none" lIns="0" tIns="0" rIns="0" bIns="0" anchor="t">
            <a:spAutoFit/>
          </a:bodyPr>
          <a:lstStyle/>
          <a:p>
            <a:pPr algn="ctr"/>
            <a:r>
              <a:rPr sz="3600" b="1">
                <a:solidFill>
                  <a:srgbClr val="2C6756"/>
                </a:solidFill>
              </a:rPr>
              <a:t>G</a:t>
            </a:r>
            <a:r>
              <a:rPr lang="en-IE" sz="3600" b="1" err="1">
                <a:solidFill>
                  <a:srgbClr val="2C6756"/>
                </a:solidFill>
              </a:rPr>
              <a:t>reenhouse</a:t>
            </a:r>
            <a:r>
              <a:rPr lang="en-IE" sz="3600" b="1">
                <a:solidFill>
                  <a:srgbClr val="2C6756"/>
                </a:solidFill>
              </a:rPr>
              <a:t> Gas</a:t>
            </a:r>
            <a:r>
              <a:rPr sz="3600" b="1">
                <a:solidFill>
                  <a:srgbClr val="2C6756"/>
                </a:solidFill>
              </a:rPr>
              <a:t> Emissions by </a:t>
            </a:r>
            <a:endParaRPr lang="en-IE" sz="3600" b="1">
              <a:solidFill>
                <a:srgbClr val="2C6756"/>
              </a:solidFill>
            </a:endParaRPr>
          </a:p>
          <a:p>
            <a:pPr algn="ctr"/>
            <a:r>
              <a:rPr sz="3600" b="1">
                <a:solidFill>
                  <a:srgbClr val="2C6756"/>
                </a:solidFill>
              </a:rPr>
              <a:t>Food/Animal</a:t>
            </a:r>
            <a:r>
              <a:rPr lang="en-IE" sz="3600" b="1">
                <a:solidFill>
                  <a:srgbClr val="2C6756"/>
                </a:solidFill>
              </a:rPr>
              <a:t> </a:t>
            </a:r>
            <a:r>
              <a:rPr sz="3600" b="1">
                <a:solidFill>
                  <a:srgbClr val="2C6756"/>
                </a:solidFill>
              </a:rPr>
              <a:t>Product Type in EU</a:t>
            </a:r>
          </a:p>
        </p:txBody>
      </p:sp>
      <p:pic>
        <p:nvPicPr>
          <p:cNvPr id="27" name="Picture 26">
            <a:extLst>
              <a:ext uri="{FF2B5EF4-FFF2-40B4-BE49-F238E27FC236}">
                <a16:creationId xmlns:a16="http://schemas.microsoft.com/office/drawing/2014/main" id="{7F83C7B3-CD4F-CA6F-C0B6-AA80DE24AB91}"/>
              </a:ext>
            </a:extLst>
          </p:cNvPr>
          <p:cNvPicPr>
            <a:picLocks noChangeAspect="1"/>
          </p:cNvPicPr>
          <p:nvPr/>
        </p:nvPicPr>
        <p:blipFill>
          <a:blip r:embed="rId2"/>
          <a:stretch>
            <a:fillRect/>
          </a:stretch>
        </p:blipFill>
        <p:spPr>
          <a:xfrm>
            <a:off x="10739360" y="5864000"/>
            <a:ext cx="1091279" cy="646232"/>
          </a:xfrm>
          <a:prstGeom prst="rect">
            <a:avLst/>
          </a:prstGeom>
        </p:spPr>
      </p:pic>
    </p:spTree>
    <p:extLst>
      <p:ext uri="{BB962C8B-B14F-4D97-AF65-F5344CB8AC3E}">
        <p14:creationId xmlns:p14="http://schemas.microsoft.com/office/powerpoint/2010/main" val="49718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1022346" y="1806444"/>
            <a:ext cx="4571816" cy="3025975"/>
          </a:xfrm>
        </p:spPr>
        <p:txBody>
          <a:bodyPr/>
          <a:lstStyle/>
          <a:p>
            <a:r>
              <a:rPr lang="en-US"/>
              <a:t>   This article by </a:t>
            </a:r>
            <a:r>
              <a:rPr lang="en-US" b="1"/>
              <a:t>Nature Food </a:t>
            </a:r>
            <a:r>
              <a:rPr lang="en-US"/>
              <a:t>discusses </a:t>
            </a:r>
            <a:r>
              <a:rPr lang="en-GB"/>
              <a:t>circular food system approaches and will help you further understand the environmental footprints of animal vs. plant-based foods.</a:t>
            </a:r>
            <a:endParaRPr lang="en-US"/>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p:txBody>
          <a:bodyPr/>
          <a:lstStyle/>
          <a:p>
            <a:r>
              <a:rPr lang="en-US"/>
              <a:t>Read this!</a:t>
            </a:r>
          </a:p>
          <a:p>
            <a:endParaRPr lang="en-US"/>
          </a:p>
        </p:txBody>
      </p:sp>
      <p:grpSp>
        <p:nvGrpSpPr>
          <p:cNvPr id="8" name="Group 7">
            <a:extLst>
              <a:ext uri="{FF2B5EF4-FFF2-40B4-BE49-F238E27FC236}">
                <a16:creationId xmlns:a16="http://schemas.microsoft.com/office/drawing/2014/main" id="{64946CEC-C485-2754-02DF-067961875F90}"/>
              </a:ext>
            </a:extLst>
          </p:cNvPr>
          <p:cNvGrpSpPr/>
          <p:nvPr/>
        </p:nvGrpSpPr>
        <p:grpSpPr>
          <a:xfrm>
            <a:off x="5166699" y="3134407"/>
            <a:ext cx="1720828" cy="3994335"/>
            <a:chOff x="4413794" y="4725223"/>
            <a:chExt cx="421607" cy="978622"/>
          </a:xfrm>
          <a:solidFill>
            <a:schemeClr val="bg1">
              <a:alpha val="17834"/>
            </a:schemeClr>
          </a:solidFill>
        </p:grpSpPr>
        <p:grpSp>
          <p:nvGrpSpPr>
            <p:cNvPr id="9" name="Graphic 2">
              <a:extLst>
                <a:ext uri="{FF2B5EF4-FFF2-40B4-BE49-F238E27FC236}">
                  <a16:creationId xmlns:a16="http://schemas.microsoft.com/office/drawing/2014/main" id="{98108B53-9B80-E476-72EC-0907F891B1CE}"/>
                </a:ext>
              </a:extLst>
            </p:cNvPr>
            <p:cNvGrpSpPr/>
            <p:nvPr/>
          </p:nvGrpSpPr>
          <p:grpSpPr>
            <a:xfrm>
              <a:off x="4413794" y="4757590"/>
              <a:ext cx="421607" cy="535957"/>
              <a:chOff x="4413794" y="4757590"/>
              <a:chExt cx="421607" cy="535957"/>
            </a:xfrm>
            <a:grpFill/>
          </p:grpSpPr>
          <p:sp>
            <p:nvSpPr>
              <p:cNvPr id="17" name="Freeform 16">
                <a:extLst>
                  <a:ext uri="{FF2B5EF4-FFF2-40B4-BE49-F238E27FC236}">
                    <a16:creationId xmlns:a16="http://schemas.microsoft.com/office/drawing/2014/main" id="{156D2A8D-9B36-DF39-BF7B-4BC3002FB00F}"/>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85FC8C9-CD00-440E-4C92-9CBFE53A9B8D}"/>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D6F5C40D-6187-467D-6C28-5B6774DC2E03}"/>
                </a:ext>
              </a:extLst>
            </p:cNvPr>
            <p:cNvGrpSpPr/>
            <p:nvPr/>
          </p:nvGrpSpPr>
          <p:grpSpPr>
            <a:xfrm>
              <a:off x="4539076" y="4725223"/>
              <a:ext cx="126381" cy="222760"/>
              <a:chOff x="4539076" y="4725223"/>
              <a:chExt cx="126381" cy="222760"/>
            </a:xfrm>
            <a:grpFill/>
          </p:grpSpPr>
          <p:sp>
            <p:nvSpPr>
              <p:cNvPr id="13" name="Freeform 12">
                <a:extLst>
                  <a:ext uri="{FF2B5EF4-FFF2-40B4-BE49-F238E27FC236}">
                    <a16:creationId xmlns:a16="http://schemas.microsoft.com/office/drawing/2014/main" id="{C76538B9-58F0-DCB6-ABBB-2280C0C00598}"/>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4E4BE3A-82C3-ABD3-7920-46CE32BB0912}"/>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94DBB28-4E69-17E0-9B50-9602ADC5A97B}"/>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9B768C2-241E-BE0E-065A-341AFDC0D15B}"/>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F1306CBB-BAA3-CC0A-8C6F-D4A5AED1D0DD}"/>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B4AC03D-B6BD-6E29-01B6-5EB3C92DE49C}"/>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pic>
        <p:nvPicPr>
          <p:cNvPr id="3" name="Picture 2">
            <a:hlinkClick r:id="rId2"/>
            <a:extLst>
              <a:ext uri="{FF2B5EF4-FFF2-40B4-BE49-F238E27FC236}">
                <a16:creationId xmlns:a16="http://schemas.microsoft.com/office/drawing/2014/main" id="{5026A85F-2C08-4BFF-E592-A0FF28508DEC}"/>
              </a:ext>
            </a:extLst>
          </p:cNvPr>
          <p:cNvPicPr>
            <a:picLocks noChangeAspect="1"/>
          </p:cNvPicPr>
          <p:nvPr/>
        </p:nvPicPr>
        <p:blipFill>
          <a:blip r:embed="rId3"/>
          <a:stretch>
            <a:fillRect/>
          </a:stretch>
        </p:blipFill>
        <p:spPr>
          <a:xfrm>
            <a:off x="7062060" y="215413"/>
            <a:ext cx="4548774" cy="6094429"/>
          </a:xfrm>
          <a:prstGeom prst="rect">
            <a:avLst/>
          </a:prstGeom>
        </p:spPr>
      </p:pic>
      <p:sp>
        <p:nvSpPr>
          <p:cNvPr id="4" name="TextBox 3">
            <a:extLst>
              <a:ext uri="{FF2B5EF4-FFF2-40B4-BE49-F238E27FC236}">
                <a16:creationId xmlns:a16="http://schemas.microsoft.com/office/drawing/2014/main" id="{A0EB1635-4D34-FA13-8610-EEEFCF12E1CD}"/>
              </a:ext>
            </a:extLst>
          </p:cNvPr>
          <p:cNvSpPr txBox="1"/>
          <p:nvPr/>
        </p:nvSpPr>
        <p:spPr>
          <a:xfrm>
            <a:off x="5059533" y="5269407"/>
            <a:ext cx="1702447" cy="369332"/>
          </a:xfrm>
          <a:prstGeom prst="rect">
            <a:avLst/>
          </a:prstGeom>
          <a:noFill/>
        </p:spPr>
        <p:txBody>
          <a:bodyPr wrap="square" rtlCol="0">
            <a:spAutoFit/>
          </a:bodyPr>
          <a:lstStyle/>
          <a:p>
            <a:r>
              <a:rPr lang="en-IE" b="1">
                <a:solidFill>
                  <a:schemeClr val="bg1"/>
                </a:solidFill>
              </a:rPr>
              <a:t>FOLLOW LINK </a:t>
            </a:r>
          </a:p>
        </p:txBody>
      </p:sp>
      <p:pic>
        <p:nvPicPr>
          <p:cNvPr id="19" name="Graphic 18" descr="Arrow: Slight curve with solid fill">
            <a:extLst>
              <a:ext uri="{FF2B5EF4-FFF2-40B4-BE49-F238E27FC236}">
                <a16:creationId xmlns:a16="http://schemas.microsoft.com/office/drawing/2014/main" id="{BA9AD9D4-22BF-4F75-B2C1-A2F9B3708C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17594" y="5096803"/>
            <a:ext cx="804530" cy="804530"/>
          </a:xfrm>
          <a:prstGeom prst="rect">
            <a:avLst/>
          </a:prstGeom>
        </p:spPr>
      </p:pic>
    </p:spTree>
    <p:extLst>
      <p:ext uri="{BB962C8B-B14F-4D97-AF65-F5344CB8AC3E}">
        <p14:creationId xmlns:p14="http://schemas.microsoft.com/office/powerpoint/2010/main" val="2654789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D6C1B-0A07-8BDB-196A-E36B9CE5C17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0FD65DC-357A-5420-6F85-4CC9EEDADD4D}"/>
              </a:ext>
            </a:extLst>
          </p:cNvPr>
          <p:cNvSpPr>
            <a:spLocks noGrp="1"/>
          </p:cNvSpPr>
          <p:nvPr>
            <p:ph type="body" sz="quarter" idx="4294967295"/>
          </p:nvPr>
        </p:nvSpPr>
        <p:spPr>
          <a:xfrm>
            <a:off x="1047750" y="1408791"/>
            <a:ext cx="10144125" cy="4391934"/>
          </a:xfrm>
          <a:prstGeom prst="rect">
            <a:avLst/>
          </a:prstGeom>
        </p:spPr>
        <p:txBody>
          <a:bodyPr/>
          <a:lstStyle/>
          <a:p>
            <a:pPr marL="0" indent="0">
              <a:buNone/>
            </a:pPr>
            <a:r>
              <a:rPr lang="en-GB" b="1"/>
              <a:t>1. European import demand drives deforestation abroad </a:t>
            </a:r>
          </a:p>
          <a:p>
            <a:pPr marL="0" indent="0">
              <a:buNone/>
            </a:pPr>
            <a:r>
              <a:rPr lang="en-GB"/>
              <a:t>The EU is responsible for about 16% of tropical deforestation associated with international trade. Key commodities linked to this are soy, beef, palm oil, and others like cocoa, coffee, rubber. In 2017, approximately 203,000 hectares of tropical forest were cleared because of EU‑imported commodities which contributing to 116 million tonnes CO₂ emissions.</a:t>
            </a:r>
          </a:p>
          <a:p>
            <a:pPr marL="0" indent="0">
              <a:buNone/>
            </a:pPr>
            <a:r>
              <a:rPr lang="en-GB" b="1"/>
              <a:t>2. Agricultural expansion and feed demand</a:t>
            </a:r>
          </a:p>
          <a:p>
            <a:pPr marL="0" indent="0">
              <a:buNone/>
            </a:pPr>
            <a:r>
              <a:rPr lang="en-GB"/>
              <a:t>Livestock farming requires large amounts of feed for which soy is one of the major feed crops. </a:t>
            </a:r>
          </a:p>
          <a:p>
            <a:pPr marL="0" indent="0">
              <a:buNone/>
            </a:pPr>
            <a:endParaRPr lang="en-GB"/>
          </a:p>
        </p:txBody>
      </p:sp>
      <p:sp>
        <p:nvSpPr>
          <p:cNvPr id="4" name="Text Placeholder 3">
            <a:extLst>
              <a:ext uri="{FF2B5EF4-FFF2-40B4-BE49-F238E27FC236}">
                <a16:creationId xmlns:a16="http://schemas.microsoft.com/office/drawing/2014/main" id="{A7D37F57-BD12-8CDF-7A51-363B951DCE3C}"/>
              </a:ext>
            </a:extLst>
          </p:cNvPr>
          <p:cNvSpPr>
            <a:spLocks noGrp="1"/>
          </p:cNvSpPr>
          <p:nvPr>
            <p:ph type="body" sz="quarter" idx="4294967295"/>
          </p:nvPr>
        </p:nvSpPr>
        <p:spPr>
          <a:xfrm>
            <a:off x="1000125" y="700387"/>
            <a:ext cx="10595237" cy="803654"/>
          </a:xfrm>
          <a:prstGeom prst="rect">
            <a:avLst/>
          </a:prstGeom>
        </p:spPr>
        <p:txBody>
          <a:bodyPr/>
          <a:lstStyle/>
          <a:p>
            <a:pPr marL="0" indent="0">
              <a:buNone/>
            </a:pPr>
            <a:r>
              <a:rPr lang="en-GB" sz="3600" b="1">
                <a:solidFill>
                  <a:srgbClr val="75B543"/>
                </a:solidFill>
              </a:rPr>
              <a:t>Role of Agriculture in Deforestation</a:t>
            </a:r>
            <a:endParaRPr lang="en-US"/>
          </a:p>
        </p:txBody>
      </p:sp>
    </p:spTree>
    <p:extLst>
      <p:ext uri="{BB962C8B-B14F-4D97-AF65-F5344CB8AC3E}">
        <p14:creationId xmlns:p14="http://schemas.microsoft.com/office/powerpoint/2010/main" val="77661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E0D37-67B6-66A7-077A-0AD30132747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7925E0E-A255-C906-65BA-031AC19D416C}"/>
              </a:ext>
            </a:extLst>
          </p:cNvPr>
          <p:cNvSpPr>
            <a:spLocks noGrp="1"/>
          </p:cNvSpPr>
          <p:nvPr>
            <p:ph type="body" sz="quarter" idx="4294967295"/>
          </p:nvPr>
        </p:nvSpPr>
        <p:spPr>
          <a:xfrm>
            <a:off x="1047750" y="1408791"/>
            <a:ext cx="10144125" cy="4391934"/>
          </a:xfrm>
          <a:prstGeom prst="rect">
            <a:avLst/>
          </a:prstGeom>
        </p:spPr>
        <p:txBody>
          <a:bodyPr/>
          <a:lstStyle/>
          <a:p>
            <a:pPr marL="0" indent="0">
              <a:buNone/>
            </a:pPr>
            <a:r>
              <a:rPr lang="en-GB"/>
              <a:t>The demand for feed, especially from non‑EU countries where deforestation risk is higher, contributes significantly to forest land conversion. The EU’s Common Agricultural Policy (CAP) has historically played a role in shaping this demand through subsidies or incentives, and some reports point out that CAP reforms are needed to reduce incentives for deforestation.</a:t>
            </a:r>
          </a:p>
          <a:p>
            <a:pPr marL="0" indent="0">
              <a:buNone/>
            </a:pPr>
            <a:r>
              <a:rPr lang="en-GB" b="1"/>
              <a:t>3. EU regulation to tackle deforestation</a:t>
            </a:r>
          </a:p>
          <a:p>
            <a:pPr marL="0" indent="0">
              <a:buNone/>
            </a:pPr>
            <a:r>
              <a:rPr lang="en-GB"/>
              <a:t>The EU Regulation on Deforestation‑free Products (EUDR, Regulation 2023/1115) was adopted to ensure that certain commodities entering the EU market do not come from recently deforested land. </a:t>
            </a:r>
          </a:p>
        </p:txBody>
      </p:sp>
      <p:sp>
        <p:nvSpPr>
          <p:cNvPr id="4" name="Text Placeholder 3">
            <a:extLst>
              <a:ext uri="{FF2B5EF4-FFF2-40B4-BE49-F238E27FC236}">
                <a16:creationId xmlns:a16="http://schemas.microsoft.com/office/drawing/2014/main" id="{CAFA2795-1541-0EF8-3AC6-79E1BFFC8B90}"/>
              </a:ext>
            </a:extLst>
          </p:cNvPr>
          <p:cNvSpPr>
            <a:spLocks noGrp="1"/>
          </p:cNvSpPr>
          <p:nvPr>
            <p:ph type="body" sz="quarter" idx="4294967295"/>
          </p:nvPr>
        </p:nvSpPr>
        <p:spPr>
          <a:xfrm>
            <a:off x="1000125" y="700387"/>
            <a:ext cx="10595237" cy="803654"/>
          </a:xfrm>
          <a:prstGeom prst="rect">
            <a:avLst/>
          </a:prstGeom>
        </p:spPr>
        <p:txBody>
          <a:bodyPr/>
          <a:lstStyle/>
          <a:p>
            <a:pPr marL="0" indent="0">
              <a:buNone/>
            </a:pPr>
            <a:r>
              <a:rPr lang="en-GB" sz="3600" b="1">
                <a:solidFill>
                  <a:srgbClr val="75B543"/>
                </a:solidFill>
              </a:rPr>
              <a:t>Role of Agriculture in Deforestation</a:t>
            </a:r>
            <a:endParaRPr lang="en-US"/>
          </a:p>
        </p:txBody>
      </p:sp>
    </p:spTree>
    <p:extLst>
      <p:ext uri="{BB962C8B-B14F-4D97-AF65-F5344CB8AC3E}">
        <p14:creationId xmlns:p14="http://schemas.microsoft.com/office/powerpoint/2010/main" val="382534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8CC17-5AC4-1174-13EE-3AD8044CC32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8EFC8C3-6DD9-D3BB-4EA1-31FD6881505C}"/>
              </a:ext>
            </a:extLst>
          </p:cNvPr>
          <p:cNvSpPr>
            <a:spLocks noGrp="1"/>
          </p:cNvSpPr>
          <p:nvPr>
            <p:ph type="body" sz="quarter" idx="4294967295"/>
          </p:nvPr>
        </p:nvSpPr>
        <p:spPr>
          <a:xfrm>
            <a:off x="1047750" y="1408791"/>
            <a:ext cx="10144125" cy="4391934"/>
          </a:xfrm>
          <a:prstGeom prst="rect">
            <a:avLst/>
          </a:prstGeom>
        </p:spPr>
        <p:txBody>
          <a:bodyPr/>
          <a:lstStyle/>
          <a:p>
            <a:pPr marL="0" indent="0">
              <a:buNone/>
            </a:pPr>
            <a:r>
              <a:rPr lang="en-GB"/>
              <a:t>The regulation covers products like cattle, soy, palm oil, wood, rubber, cocoa, coffee, etc. The regulation aims among other things to reduce greenhouse gas emissions and biodiversity loss by stopping agricultural expansion that causes deforestation and forest degradation.</a:t>
            </a:r>
          </a:p>
        </p:txBody>
      </p:sp>
      <p:sp>
        <p:nvSpPr>
          <p:cNvPr id="4" name="Text Placeholder 3">
            <a:extLst>
              <a:ext uri="{FF2B5EF4-FFF2-40B4-BE49-F238E27FC236}">
                <a16:creationId xmlns:a16="http://schemas.microsoft.com/office/drawing/2014/main" id="{A4169CFF-A543-5D73-F2BE-0475DA2CBE86}"/>
              </a:ext>
            </a:extLst>
          </p:cNvPr>
          <p:cNvSpPr>
            <a:spLocks noGrp="1"/>
          </p:cNvSpPr>
          <p:nvPr>
            <p:ph type="body" sz="quarter" idx="4294967295"/>
          </p:nvPr>
        </p:nvSpPr>
        <p:spPr>
          <a:xfrm>
            <a:off x="1000125" y="700387"/>
            <a:ext cx="10595237" cy="803654"/>
          </a:xfrm>
          <a:prstGeom prst="rect">
            <a:avLst/>
          </a:prstGeom>
        </p:spPr>
        <p:txBody>
          <a:bodyPr/>
          <a:lstStyle/>
          <a:p>
            <a:pPr marL="0" indent="0">
              <a:buNone/>
            </a:pPr>
            <a:r>
              <a:rPr lang="en-GB" sz="3600" b="1">
                <a:solidFill>
                  <a:srgbClr val="75B543"/>
                </a:solidFill>
              </a:rPr>
              <a:t>Role of Agriculture in Deforestation</a:t>
            </a:r>
            <a:endParaRPr lang="en-US"/>
          </a:p>
        </p:txBody>
      </p:sp>
      <p:pic>
        <p:nvPicPr>
          <p:cNvPr id="7" name="Graphic 6" descr="Plant with solid fill">
            <a:extLst>
              <a:ext uri="{FF2B5EF4-FFF2-40B4-BE49-F238E27FC236}">
                <a16:creationId xmlns:a16="http://schemas.microsoft.com/office/drawing/2014/main" id="{AC3E2F7C-B9E5-BDF6-A030-790B6557A8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34839" y="4236334"/>
            <a:ext cx="1509411" cy="1509411"/>
          </a:xfrm>
          <a:prstGeom prst="rect">
            <a:avLst/>
          </a:prstGeom>
        </p:spPr>
      </p:pic>
    </p:spTree>
    <p:extLst>
      <p:ext uri="{BB962C8B-B14F-4D97-AF65-F5344CB8AC3E}">
        <p14:creationId xmlns:p14="http://schemas.microsoft.com/office/powerpoint/2010/main" val="3341049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4429C-357E-36F2-EE3E-B7A3A3AECE2E}"/>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EB7AE-DFBF-2776-EEF0-80663FE26B97}"/>
              </a:ext>
            </a:extLst>
          </p:cNvPr>
          <p:cNvSpPr>
            <a:spLocks noGrp="1"/>
          </p:cNvSpPr>
          <p:nvPr>
            <p:ph type="body" sz="quarter" idx="15"/>
          </p:nvPr>
        </p:nvSpPr>
        <p:spPr/>
        <p:txBody>
          <a:bodyPr/>
          <a:lstStyle/>
          <a:p>
            <a:r>
              <a:rPr lang="en-US"/>
              <a:t>06</a:t>
            </a:r>
          </a:p>
        </p:txBody>
      </p:sp>
      <p:sp>
        <p:nvSpPr>
          <p:cNvPr id="15" name="Text Placeholder 14">
            <a:extLst>
              <a:ext uri="{FF2B5EF4-FFF2-40B4-BE49-F238E27FC236}">
                <a16:creationId xmlns:a16="http://schemas.microsoft.com/office/drawing/2014/main" id="{C103A547-710E-08D9-FE27-1109BD4D2846}"/>
              </a:ext>
            </a:extLst>
          </p:cNvPr>
          <p:cNvSpPr>
            <a:spLocks noGrp="1"/>
          </p:cNvSpPr>
          <p:nvPr>
            <p:ph type="body" sz="quarter" idx="14"/>
          </p:nvPr>
        </p:nvSpPr>
        <p:spPr/>
        <p:txBody>
          <a:bodyPr/>
          <a:lstStyle/>
          <a:p>
            <a:r>
              <a:rPr lang="en-US"/>
              <a:t>Learning Summary</a:t>
            </a:r>
          </a:p>
        </p:txBody>
      </p:sp>
      <p:sp>
        <p:nvSpPr>
          <p:cNvPr id="17" name="Text Placeholder 16">
            <a:extLst>
              <a:ext uri="{FF2B5EF4-FFF2-40B4-BE49-F238E27FC236}">
                <a16:creationId xmlns:a16="http://schemas.microsoft.com/office/drawing/2014/main" id="{AB54EB5E-2C8A-53FA-6BA5-AD6D98B52E96}"/>
              </a:ext>
            </a:extLst>
          </p:cNvPr>
          <p:cNvSpPr>
            <a:spLocks noGrp="1"/>
          </p:cNvSpPr>
          <p:nvPr>
            <p:ph type="body" sz="quarter" idx="27"/>
          </p:nvPr>
        </p:nvSpPr>
        <p:spPr/>
        <p:txBody>
          <a:bodyPr/>
          <a:lstStyle/>
          <a:p>
            <a:r>
              <a:rPr lang="en-US"/>
              <a:t>Contents</a:t>
            </a:r>
          </a:p>
        </p:txBody>
      </p:sp>
      <p:grpSp>
        <p:nvGrpSpPr>
          <p:cNvPr id="2" name="Group 1">
            <a:extLst>
              <a:ext uri="{FF2B5EF4-FFF2-40B4-BE49-F238E27FC236}">
                <a16:creationId xmlns:a16="http://schemas.microsoft.com/office/drawing/2014/main" id="{2AF6E75E-8DB6-CAD8-597A-CF9CADF78889}"/>
              </a:ext>
            </a:extLst>
          </p:cNvPr>
          <p:cNvGrpSpPr/>
          <p:nvPr/>
        </p:nvGrpSpPr>
        <p:grpSpPr>
          <a:xfrm>
            <a:off x="0" y="3390439"/>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33C52AFE-F61F-F7E7-DD2A-ABB4C1050156}"/>
                </a:ext>
              </a:extLst>
            </p:cNvPr>
            <p:cNvGrpSpPr/>
            <p:nvPr/>
          </p:nvGrpSpPr>
          <p:grpSpPr>
            <a:xfrm>
              <a:off x="4413794" y="4757590"/>
              <a:ext cx="421607" cy="535957"/>
              <a:chOff x="4413794" y="4757590"/>
              <a:chExt cx="421607" cy="535957"/>
            </a:xfrm>
            <a:grpFill/>
          </p:grpSpPr>
          <p:sp>
            <p:nvSpPr>
              <p:cNvPr id="11" name="Freeform 10">
                <a:extLst>
                  <a:ext uri="{FF2B5EF4-FFF2-40B4-BE49-F238E27FC236}">
                    <a16:creationId xmlns:a16="http://schemas.microsoft.com/office/drawing/2014/main" id="{A434BE48-8754-B401-E6D4-204DE938D8B2}"/>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B76C5AB-14B1-10E9-4849-B5DDA1D9061C}"/>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4" name="Graphic 2">
              <a:extLst>
                <a:ext uri="{FF2B5EF4-FFF2-40B4-BE49-F238E27FC236}">
                  <a16:creationId xmlns:a16="http://schemas.microsoft.com/office/drawing/2014/main" id="{F3357143-B6FF-F211-943D-A284D6D9B98B}"/>
                </a:ext>
              </a:extLst>
            </p:cNvPr>
            <p:cNvGrpSpPr/>
            <p:nvPr/>
          </p:nvGrpSpPr>
          <p:grpSpPr>
            <a:xfrm>
              <a:off x="4539076" y="4725223"/>
              <a:ext cx="126381" cy="222760"/>
              <a:chOff x="4539076" y="4725223"/>
              <a:chExt cx="126381" cy="222760"/>
            </a:xfrm>
            <a:grpFill/>
          </p:grpSpPr>
          <p:sp>
            <p:nvSpPr>
              <p:cNvPr id="7" name="Freeform 6">
                <a:extLst>
                  <a:ext uri="{FF2B5EF4-FFF2-40B4-BE49-F238E27FC236}">
                    <a16:creationId xmlns:a16="http://schemas.microsoft.com/office/drawing/2014/main" id="{0BB24567-02F3-6E8E-11AD-8EFFE4B19436}"/>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C047972-7D14-641C-E33D-B496CD9EE460}"/>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B3604030-F726-91C2-900C-CCE96A02BA09}"/>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DCDEDF1-0313-72B6-6F3D-F465F58CAE77}"/>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5" name="Freeform 4">
              <a:extLst>
                <a:ext uri="{FF2B5EF4-FFF2-40B4-BE49-F238E27FC236}">
                  <a16:creationId xmlns:a16="http://schemas.microsoft.com/office/drawing/2014/main" id="{6C241BC4-4B0D-55E6-6BD3-ED123E8ECFA3}"/>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531D6485-3C29-D212-B4AC-64A6D8CBD382}"/>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3522149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CFC5-BE4F-9807-3750-3374D6E18E8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95020D9-75CF-B31D-7A11-D11C6EE56BE3}"/>
              </a:ext>
            </a:extLst>
          </p:cNvPr>
          <p:cNvSpPr>
            <a:spLocks noGrp="1"/>
          </p:cNvSpPr>
          <p:nvPr>
            <p:ph type="body" sz="quarter" idx="18"/>
          </p:nvPr>
        </p:nvSpPr>
        <p:spPr>
          <a:xfrm>
            <a:off x="968914" y="1473438"/>
            <a:ext cx="10424703" cy="3440624"/>
          </a:xfrm>
        </p:spPr>
        <p:txBody>
          <a:bodyPr/>
          <a:lstStyle/>
          <a:p>
            <a:pPr marL="0" indent="0"/>
            <a:r>
              <a:rPr lang="en-GB" b="1"/>
              <a:t>1. Agricultural pollution affecting water and ecosystems</a:t>
            </a:r>
          </a:p>
          <a:p>
            <a:pPr marL="0" indent="0"/>
            <a:r>
              <a:rPr lang="en-GB"/>
              <a:t>Agriculture is a major source of nutrient pollution which runoff into water bodies causing algal blooms, and low oxygen. The EU Commission and European Environmental Agency reports frequently list fertiliser runoff, pesticide use, and manure management in livestock as key contributors. Usage of pesticides and other agrochemicals also leads to contamination of soil, water, and harm to pollinators as they cause ecosystems to lose resilience. </a:t>
            </a:r>
          </a:p>
          <a:p>
            <a:pPr marL="0" indent="0"/>
            <a:r>
              <a:rPr lang="en-GB" b="1"/>
              <a:t>2. Air pollution and emissions from agricultural practices</a:t>
            </a:r>
          </a:p>
          <a:p>
            <a:pPr marL="0" indent="0"/>
            <a:r>
              <a:rPr lang="en-GB"/>
              <a:t>Agricultural activities generate emissions not just of CO₂ but also methane, nitrous oxide from fertilizer. These contribute both to greenhouse gas warming and to local air quality problems. </a:t>
            </a:r>
            <a:endParaRPr lang="en-US"/>
          </a:p>
        </p:txBody>
      </p:sp>
      <p:sp>
        <p:nvSpPr>
          <p:cNvPr id="4" name="Text Placeholder 3">
            <a:extLst>
              <a:ext uri="{FF2B5EF4-FFF2-40B4-BE49-F238E27FC236}">
                <a16:creationId xmlns:a16="http://schemas.microsoft.com/office/drawing/2014/main" id="{15A7FCAA-EE5E-D0D0-B5C6-96D83BCAF0A6}"/>
              </a:ext>
            </a:extLst>
          </p:cNvPr>
          <p:cNvSpPr>
            <a:spLocks noGrp="1"/>
          </p:cNvSpPr>
          <p:nvPr>
            <p:ph type="body" sz="quarter" idx="16"/>
          </p:nvPr>
        </p:nvSpPr>
        <p:spPr/>
        <p:txBody>
          <a:bodyPr/>
          <a:lstStyle/>
          <a:p>
            <a:r>
              <a:rPr lang="en-GB"/>
              <a:t>Role of Agriculture in Pollution</a:t>
            </a:r>
            <a:endParaRPr lang="en-US"/>
          </a:p>
        </p:txBody>
      </p:sp>
    </p:spTree>
    <p:extLst>
      <p:ext uri="{BB962C8B-B14F-4D97-AF65-F5344CB8AC3E}">
        <p14:creationId xmlns:p14="http://schemas.microsoft.com/office/powerpoint/2010/main" val="2581880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58475-EAA3-F8F7-C3CA-4EF74B78C82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200ACC6-0D58-E59D-E4DD-40C7A83F4F2F}"/>
              </a:ext>
            </a:extLst>
          </p:cNvPr>
          <p:cNvSpPr>
            <a:spLocks noGrp="1"/>
          </p:cNvSpPr>
          <p:nvPr>
            <p:ph type="body" sz="quarter" idx="18"/>
          </p:nvPr>
        </p:nvSpPr>
        <p:spPr>
          <a:xfrm>
            <a:off x="968914" y="1473438"/>
            <a:ext cx="10424703" cy="3440624"/>
          </a:xfrm>
        </p:spPr>
        <p:txBody>
          <a:bodyPr/>
          <a:lstStyle/>
          <a:p>
            <a:pPr marL="0" indent="0"/>
            <a:r>
              <a:rPr lang="en-GB"/>
              <a:t>Manure management, feed production, and land conversion release the carbon stored in soil and vegetation.</a:t>
            </a:r>
          </a:p>
          <a:p>
            <a:pPr marL="0" indent="0"/>
            <a:r>
              <a:rPr lang="en-GB" b="1"/>
              <a:t>3. Soil degradation and biodiversity decline</a:t>
            </a:r>
          </a:p>
          <a:p>
            <a:pPr marL="0" indent="0"/>
            <a:r>
              <a:rPr lang="en-GB"/>
              <a:t>Agricultural expansion often involves clearing land which reduces habitat and diversity in species. Soil erosion, loss of organic matter, compaction from heavy machinery, and pesticide use all contribute to degradation of soil health. They weaken the system’s ability to filter water, store carbon, sustain yields, etc. </a:t>
            </a:r>
            <a:endParaRPr lang="en-US"/>
          </a:p>
        </p:txBody>
      </p:sp>
      <p:sp>
        <p:nvSpPr>
          <p:cNvPr id="4" name="Text Placeholder 3">
            <a:extLst>
              <a:ext uri="{FF2B5EF4-FFF2-40B4-BE49-F238E27FC236}">
                <a16:creationId xmlns:a16="http://schemas.microsoft.com/office/drawing/2014/main" id="{65EB6080-02CA-3162-08BD-71965D5EE621}"/>
              </a:ext>
            </a:extLst>
          </p:cNvPr>
          <p:cNvSpPr>
            <a:spLocks noGrp="1"/>
          </p:cNvSpPr>
          <p:nvPr>
            <p:ph type="body" sz="quarter" idx="16"/>
          </p:nvPr>
        </p:nvSpPr>
        <p:spPr/>
        <p:txBody>
          <a:bodyPr/>
          <a:lstStyle/>
          <a:p>
            <a:r>
              <a:rPr lang="en-GB"/>
              <a:t>Role of Agriculture in Pollution</a:t>
            </a:r>
            <a:endParaRPr lang="en-US"/>
          </a:p>
        </p:txBody>
      </p:sp>
    </p:spTree>
    <p:extLst>
      <p:ext uri="{BB962C8B-B14F-4D97-AF65-F5344CB8AC3E}">
        <p14:creationId xmlns:p14="http://schemas.microsoft.com/office/powerpoint/2010/main" val="14801171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525723" y="1881757"/>
            <a:ext cx="5012714" cy="3728630"/>
          </a:xfrm>
        </p:spPr>
        <p:txBody>
          <a:bodyPr/>
          <a:lstStyle/>
          <a:p>
            <a:r>
              <a:rPr lang="en-GB" b="1"/>
              <a:t>Step 1 – </a:t>
            </a:r>
            <a:r>
              <a:rPr lang="en-GB"/>
              <a:t>Menu Planning (15 mins) Each group creates a breakfast, lunch, and dinner menu using mostly plant-based foods. They must minimize foods with high GHG emissions such as beef, cheese, etc. Include foods with low land and water use like legumes, and seasonal vegetables. Avoid or reduce ultra-processed items and food waste.</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656238"/>
            <a:ext cx="4990998" cy="591376"/>
          </a:xfrm>
        </p:spPr>
        <p:txBody>
          <a:bodyPr/>
          <a:lstStyle/>
          <a:p>
            <a:r>
              <a:rPr lang="en-US"/>
              <a:t>Group Activity: Sustainable Meal Plan </a:t>
            </a:r>
          </a:p>
          <a:p>
            <a:endParaRPr lang="en-US"/>
          </a:p>
        </p:txBody>
      </p:sp>
      <p:pic>
        <p:nvPicPr>
          <p:cNvPr id="4" name="Picture Placeholder 21">
            <a:extLst>
              <a:ext uri="{FF2B5EF4-FFF2-40B4-BE49-F238E27FC236}">
                <a16:creationId xmlns:a16="http://schemas.microsoft.com/office/drawing/2014/main" id="{A3AE7D96-FAB7-B1D3-AA25-60630F96A3CA}"/>
              </a:ext>
            </a:extLst>
          </p:cNvPr>
          <p:cNvPicPr>
            <a:picLocks noGrp="1" noChangeAspect="1"/>
          </p:cNvPicPr>
          <p:nvPr>
            <p:ph type="pic" sz="quarter" idx="42"/>
          </p:nvPr>
        </p:nvPicPr>
        <p:blipFill>
          <a:blip r:embed="rId2"/>
          <a:srcRect l="12874" r="12874"/>
          <a:stretch/>
        </p:blipFill>
        <p:spPr/>
      </p:pic>
      <p:grpSp>
        <p:nvGrpSpPr>
          <p:cNvPr id="8" name="Group 7">
            <a:extLst>
              <a:ext uri="{FF2B5EF4-FFF2-40B4-BE49-F238E27FC236}">
                <a16:creationId xmlns:a16="http://schemas.microsoft.com/office/drawing/2014/main" id="{80386ECC-23FF-7AA0-349A-5DFBFF930D24}"/>
              </a:ext>
            </a:extLst>
          </p:cNvPr>
          <p:cNvGrpSpPr/>
          <p:nvPr/>
        </p:nvGrpSpPr>
        <p:grpSpPr>
          <a:xfrm>
            <a:off x="5075258" y="4037785"/>
            <a:ext cx="2166789" cy="5029486"/>
            <a:chOff x="4413794" y="4725223"/>
            <a:chExt cx="421607" cy="978622"/>
          </a:xfrm>
          <a:solidFill>
            <a:schemeClr val="bg1">
              <a:alpha val="17834"/>
            </a:schemeClr>
          </a:solidFill>
        </p:grpSpPr>
        <p:grpSp>
          <p:nvGrpSpPr>
            <p:cNvPr id="10" name="Graphic 2">
              <a:extLst>
                <a:ext uri="{FF2B5EF4-FFF2-40B4-BE49-F238E27FC236}">
                  <a16:creationId xmlns:a16="http://schemas.microsoft.com/office/drawing/2014/main" id="{B1B53FFE-690B-9419-D51F-26CEA15FB185}"/>
                </a:ext>
              </a:extLst>
            </p:cNvPr>
            <p:cNvGrpSpPr/>
            <p:nvPr/>
          </p:nvGrpSpPr>
          <p:grpSpPr>
            <a:xfrm>
              <a:off x="4413794" y="4757590"/>
              <a:ext cx="421607" cy="535957"/>
              <a:chOff x="4413794" y="4757590"/>
              <a:chExt cx="421607" cy="535957"/>
            </a:xfrm>
            <a:grpFill/>
          </p:grpSpPr>
          <p:sp>
            <p:nvSpPr>
              <p:cNvPr id="18" name="Freeform 17">
                <a:extLst>
                  <a:ext uri="{FF2B5EF4-FFF2-40B4-BE49-F238E27FC236}">
                    <a16:creationId xmlns:a16="http://schemas.microsoft.com/office/drawing/2014/main" id="{1C473C3D-6D4A-F709-5DB6-8B689389E3E5}"/>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7DB6E6D-8BDF-0A1A-E628-8A0B3C0B3966}"/>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085F1814-1AB1-5BC4-AC55-51C056B4E84C}"/>
                </a:ext>
              </a:extLst>
            </p:cNvPr>
            <p:cNvGrpSpPr/>
            <p:nvPr/>
          </p:nvGrpSpPr>
          <p:grpSpPr>
            <a:xfrm>
              <a:off x="4539076" y="4725223"/>
              <a:ext cx="126381" cy="222760"/>
              <a:chOff x="4539076" y="4725223"/>
              <a:chExt cx="126381" cy="222760"/>
            </a:xfrm>
            <a:grpFill/>
          </p:grpSpPr>
          <p:sp>
            <p:nvSpPr>
              <p:cNvPr id="14" name="Freeform 13">
                <a:extLst>
                  <a:ext uri="{FF2B5EF4-FFF2-40B4-BE49-F238E27FC236}">
                    <a16:creationId xmlns:a16="http://schemas.microsoft.com/office/drawing/2014/main" id="{C86F914A-466D-DC2D-44B5-A9C7FFBCC2E1}"/>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E8F8232-97CF-A2B9-47EA-0BBA2731F7BC}"/>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9CAA097-BC5D-1BBA-9C0E-7EC7599103FC}"/>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5B56499-DB1C-4B41-E48D-019D87C536D9}"/>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2" name="Freeform 11">
              <a:extLst>
                <a:ext uri="{FF2B5EF4-FFF2-40B4-BE49-F238E27FC236}">
                  <a16:creationId xmlns:a16="http://schemas.microsoft.com/office/drawing/2014/main" id="{3BF58B9E-4512-7C17-9887-B6E9B2001842}"/>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E1D42DB-CAB8-6D34-52FC-B9BBB6970CC7}"/>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3475407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20F14-A1EA-39B0-C99C-9AFDDFA145C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0889F5E-2220-9302-528B-0C7585FCDB5B}"/>
              </a:ext>
            </a:extLst>
          </p:cNvPr>
          <p:cNvSpPr>
            <a:spLocks noGrp="1"/>
          </p:cNvSpPr>
          <p:nvPr>
            <p:ph type="body" sz="quarter" idx="18"/>
          </p:nvPr>
        </p:nvSpPr>
        <p:spPr>
          <a:xfrm>
            <a:off x="525723" y="1881757"/>
            <a:ext cx="5012714" cy="3728630"/>
          </a:xfrm>
        </p:spPr>
        <p:txBody>
          <a:bodyPr/>
          <a:lstStyle/>
          <a:p>
            <a:r>
              <a:rPr lang="en-GB" b="1"/>
              <a:t>Step 2 – </a:t>
            </a:r>
            <a:r>
              <a:rPr lang="en-GB"/>
              <a:t>Impact Justification (5–10 mins) For each meal, the group adds a short justification. It must include</a:t>
            </a:r>
          </a:p>
          <a:p>
            <a:r>
              <a:rPr lang="en-GB"/>
              <a:t>   Why is this food environmentally better? </a:t>
            </a:r>
          </a:p>
          <a:p>
            <a:r>
              <a:rPr lang="en-GB"/>
              <a:t>   How does it support sustainability or align with the Green Deal?</a:t>
            </a:r>
          </a:p>
          <a:p>
            <a:r>
              <a:rPr lang="en-GB" b="1"/>
              <a:t>Step 3 - </a:t>
            </a:r>
            <a:r>
              <a:rPr lang="en-GB"/>
              <a:t>Presentation (5 mins per group) Groups can briefly present their menu and reasoning to the class.</a:t>
            </a:r>
            <a:endParaRPr lang="en-US"/>
          </a:p>
        </p:txBody>
      </p:sp>
      <p:sp>
        <p:nvSpPr>
          <p:cNvPr id="5" name="Text Placeholder 4">
            <a:extLst>
              <a:ext uri="{FF2B5EF4-FFF2-40B4-BE49-F238E27FC236}">
                <a16:creationId xmlns:a16="http://schemas.microsoft.com/office/drawing/2014/main" id="{93C37F20-62F2-D7ED-02BE-B71315A0174F}"/>
              </a:ext>
            </a:extLst>
          </p:cNvPr>
          <p:cNvSpPr>
            <a:spLocks noGrp="1"/>
          </p:cNvSpPr>
          <p:nvPr>
            <p:ph type="body" sz="quarter" idx="16"/>
          </p:nvPr>
        </p:nvSpPr>
        <p:spPr>
          <a:xfrm>
            <a:off x="898358" y="656238"/>
            <a:ext cx="4990998" cy="591376"/>
          </a:xfrm>
        </p:spPr>
        <p:txBody>
          <a:bodyPr/>
          <a:lstStyle/>
          <a:p>
            <a:r>
              <a:rPr lang="en-US"/>
              <a:t>Group Activity: Sustainable Meal Plan </a:t>
            </a:r>
          </a:p>
          <a:p>
            <a:endParaRPr lang="en-US"/>
          </a:p>
        </p:txBody>
      </p:sp>
      <p:pic>
        <p:nvPicPr>
          <p:cNvPr id="4" name="Picture Placeholder 21">
            <a:extLst>
              <a:ext uri="{FF2B5EF4-FFF2-40B4-BE49-F238E27FC236}">
                <a16:creationId xmlns:a16="http://schemas.microsoft.com/office/drawing/2014/main" id="{98762A90-9F31-D881-B307-9CEEFD4292A2}"/>
              </a:ext>
            </a:extLst>
          </p:cNvPr>
          <p:cNvPicPr>
            <a:picLocks noGrp="1" noChangeAspect="1"/>
          </p:cNvPicPr>
          <p:nvPr>
            <p:ph type="pic" sz="quarter" idx="42"/>
          </p:nvPr>
        </p:nvPicPr>
        <p:blipFill>
          <a:blip r:embed="rId2"/>
          <a:srcRect l="12874" r="12874"/>
          <a:stretch/>
        </p:blipFill>
        <p:spPr/>
      </p:pic>
      <p:grpSp>
        <p:nvGrpSpPr>
          <p:cNvPr id="8" name="Group 7">
            <a:extLst>
              <a:ext uri="{FF2B5EF4-FFF2-40B4-BE49-F238E27FC236}">
                <a16:creationId xmlns:a16="http://schemas.microsoft.com/office/drawing/2014/main" id="{72AF7511-5FAE-5CFF-AF27-3C293169815A}"/>
              </a:ext>
            </a:extLst>
          </p:cNvPr>
          <p:cNvGrpSpPr/>
          <p:nvPr/>
        </p:nvGrpSpPr>
        <p:grpSpPr>
          <a:xfrm>
            <a:off x="5075258" y="4037785"/>
            <a:ext cx="2166789" cy="5029486"/>
            <a:chOff x="4413794" y="4725223"/>
            <a:chExt cx="421607" cy="978622"/>
          </a:xfrm>
          <a:solidFill>
            <a:schemeClr val="bg1">
              <a:alpha val="17834"/>
            </a:schemeClr>
          </a:solidFill>
        </p:grpSpPr>
        <p:grpSp>
          <p:nvGrpSpPr>
            <p:cNvPr id="10" name="Graphic 2">
              <a:extLst>
                <a:ext uri="{FF2B5EF4-FFF2-40B4-BE49-F238E27FC236}">
                  <a16:creationId xmlns:a16="http://schemas.microsoft.com/office/drawing/2014/main" id="{1AAC93D8-3094-7B4E-362F-AEEEB531C844}"/>
                </a:ext>
              </a:extLst>
            </p:cNvPr>
            <p:cNvGrpSpPr/>
            <p:nvPr/>
          </p:nvGrpSpPr>
          <p:grpSpPr>
            <a:xfrm>
              <a:off x="4413794" y="4757590"/>
              <a:ext cx="421607" cy="535957"/>
              <a:chOff x="4413794" y="4757590"/>
              <a:chExt cx="421607" cy="535957"/>
            </a:xfrm>
            <a:grpFill/>
          </p:grpSpPr>
          <p:sp>
            <p:nvSpPr>
              <p:cNvPr id="18" name="Freeform 17">
                <a:extLst>
                  <a:ext uri="{FF2B5EF4-FFF2-40B4-BE49-F238E27FC236}">
                    <a16:creationId xmlns:a16="http://schemas.microsoft.com/office/drawing/2014/main" id="{48635971-1033-9E27-227C-025A38BA5C7D}"/>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07237B0-E326-6B2B-46A4-418852A7B7AF}"/>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8FCE22B3-574C-E86A-B928-C9B528EA6C8F}"/>
                </a:ext>
              </a:extLst>
            </p:cNvPr>
            <p:cNvGrpSpPr/>
            <p:nvPr/>
          </p:nvGrpSpPr>
          <p:grpSpPr>
            <a:xfrm>
              <a:off x="4539076" y="4725223"/>
              <a:ext cx="126381" cy="222760"/>
              <a:chOff x="4539076" y="4725223"/>
              <a:chExt cx="126381" cy="222760"/>
            </a:xfrm>
            <a:grpFill/>
          </p:grpSpPr>
          <p:sp>
            <p:nvSpPr>
              <p:cNvPr id="14" name="Freeform 13">
                <a:extLst>
                  <a:ext uri="{FF2B5EF4-FFF2-40B4-BE49-F238E27FC236}">
                    <a16:creationId xmlns:a16="http://schemas.microsoft.com/office/drawing/2014/main" id="{4A906B1F-1F02-23B8-D3EC-F7D0242250B8}"/>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C3995BF-1CFD-5985-7353-941ABA1740E2}"/>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4A4B1CD-A6FF-C7F0-88A6-93A2CA86568C}"/>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78B31DE-E683-B5F8-17F7-1243CD901457}"/>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2" name="Freeform 11">
              <a:extLst>
                <a:ext uri="{FF2B5EF4-FFF2-40B4-BE49-F238E27FC236}">
                  <a16:creationId xmlns:a16="http://schemas.microsoft.com/office/drawing/2014/main" id="{A55FD6A5-C0E6-0182-8C54-7E52F8AB615F}"/>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75F43AF-318F-A727-5F5F-20816EDCD341}"/>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949215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D784B-FE3B-E61A-3BC2-AE8B7AC2D89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996C813-9680-A470-28F6-E8444598794B}"/>
              </a:ext>
            </a:extLst>
          </p:cNvPr>
          <p:cNvSpPr>
            <a:spLocks noGrp="1"/>
          </p:cNvSpPr>
          <p:nvPr>
            <p:ph type="body" sz="quarter" idx="16"/>
          </p:nvPr>
        </p:nvSpPr>
        <p:spPr>
          <a:xfrm>
            <a:off x="7129198" y="2407912"/>
            <a:ext cx="4846976" cy="2942484"/>
          </a:xfrm>
        </p:spPr>
        <p:txBody>
          <a:bodyPr/>
          <a:lstStyle/>
          <a:p>
            <a:pPr algn="ctr"/>
            <a:r>
              <a:rPr lang="en-GB" b="1"/>
              <a:t>Food, Ethics, and Social Justice</a:t>
            </a:r>
          </a:p>
        </p:txBody>
      </p:sp>
      <p:sp>
        <p:nvSpPr>
          <p:cNvPr id="5" name="Text Placeholder 4">
            <a:extLst>
              <a:ext uri="{FF2B5EF4-FFF2-40B4-BE49-F238E27FC236}">
                <a16:creationId xmlns:a16="http://schemas.microsoft.com/office/drawing/2014/main" id="{53C17267-358E-5C69-2E52-D4BA514734D3}"/>
              </a:ext>
            </a:extLst>
          </p:cNvPr>
          <p:cNvSpPr>
            <a:spLocks noGrp="1"/>
          </p:cNvSpPr>
          <p:nvPr>
            <p:ph type="body" sz="quarter" idx="17"/>
          </p:nvPr>
        </p:nvSpPr>
        <p:spPr/>
        <p:txBody>
          <a:bodyPr/>
          <a:lstStyle/>
          <a:p>
            <a:r>
              <a:rPr lang="en-US"/>
              <a:t>04</a:t>
            </a:r>
          </a:p>
        </p:txBody>
      </p:sp>
      <p:pic>
        <p:nvPicPr>
          <p:cNvPr id="3" name="Picture Placeholder 10">
            <a:extLst>
              <a:ext uri="{FF2B5EF4-FFF2-40B4-BE49-F238E27FC236}">
                <a16:creationId xmlns:a16="http://schemas.microsoft.com/office/drawing/2014/main" id="{B72F5625-C5FB-018C-A5F9-7FAB9479ABCA}"/>
              </a:ext>
            </a:extLst>
          </p:cNvPr>
          <p:cNvPicPr>
            <a:picLocks noGrp="1" noChangeAspect="1"/>
          </p:cNvPicPr>
          <p:nvPr>
            <p:ph type="pic" sz="quarter" idx="43"/>
          </p:nvPr>
        </p:nvPicPr>
        <p:blipFill>
          <a:blip r:embed="rId3"/>
          <a:srcRect l="2816" r="2816"/>
          <a:stretch/>
        </p:blipFill>
        <p:spPr/>
      </p:pic>
    </p:spTree>
    <p:extLst>
      <p:ext uri="{BB962C8B-B14F-4D97-AF65-F5344CB8AC3E}">
        <p14:creationId xmlns:p14="http://schemas.microsoft.com/office/powerpoint/2010/main" val="4273594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467100" y="2033111"/>
            <a:ext cx="1600200" cy="3543300"/>
          </a:xfrm>
          <a:custGeom>
            <a:avLst/>
            <a:gdLst/>
            <a:ahLst/>
            <a:cxnLst/>
            <a:rect l="0" t="0" r="0" b="0"/>
            <a:pathLst>
              <a:path w="1600200" h="3543300">
                <a:moveTo>
                  <a:pt x="114300" y="0"/>
                </a:moveTo>
                <a:lnTo>
                  <a:pt x="1485900" y="0"/>
                </a:lnTo>
                <a:lnTo>
                  <a:pt x="1485900" y="190500"/>
                </a:lnTo>
                <a:cubicBezTo>
                  <a:pt x="1485900" y="274672"/>
                  <a:pt x="1417672" y="342900"/>
                  <a:pt x="1333500" y="342900"/>
                </a:cubicBezTo>
                <a:lnTo>
                  <a:pt x="266700" y="342900"/>
                </a:lnTo>
                <a:cubicBezTo>
                  <a:pt x="182527" y="342900"/>
                  <a:pt x="114300" y="274672"/>
                  <a:pt x="114300" y="190500"/>
                </a:cubicBezTo>
                <a:lnTo>
                  <a:pt x="114300" y="0"/>
                </a:lnTo>
                <a:moveTo>
                  <a:pt x="590550" y="2743200"/>
                </a:moveTo>
                <a:lnTo>
                  <a:pt x="590550" y="3028950"/>
                </a:lnTo>
                <a:cubicBezTo>
                  <a:pt x="590550" y="3060515"/>
                  <a:pt x="564965" y="3086100"/>
                  <a:pt x="533400" y="3086100"/>
                </a:cubicBezTo>
                <a:lnTo>
                  <a:pt x="495300" y="3086100"/>
                </a:lnTo>
                <a:cubicBezTo>
                  <a:pt x="463734" y="3086100"/>
                  <a:pt x="438150" y="3060515"/>
                  <a:pt x="438150" y="3028950"/>
                </a:cubicBezTo>
                <a:lnTo>
                  <a:pt x="438150" y="2743200"/>
                </a:lnTo>
                <a:lnTo>
                  <a:pt x="57150" y="2743200"/>
                </a:lnTo>
                <a:cubicBezTo>
                  <a:pt x="25584" y="2743200"/>
                  <a:pt x="0" y="2717615"/>
                  <a:pt x="0" y="2686050"/>
                </a:cubicBezTo>
                <a:lnTo>
                  <a:pt x="0" y="1200150"/>
                </a:lnTo>
                <a:cubicBezTo>
                  <a:pt x="0" y="1168584"/>
                  <a:pt x="25584" y="1143000"/>
                  <a:pt x="57150" y="1143000"/>
                </a:cubicBezTo>
                <a:lnTo>
                  <a:pt x="438150" y="1143000"/>
                </a:lnTo>
                <a:lnTo>
                  <a:pt x="438150" y="514350"/>
                </a:lnTo>
                <a:cubicBezTo>
                  <a:pt x="438150" y="482784"/>
                  <a:pt x="463734" y="457200"/>
                  <a:pt x="495300" y="457200"/>
                </a:cubicBezTo>
                <a:lnTo>
                  <a:pt x="533400" y="457200"/>
                </a:lnTo>
                <a:cubicBezTo>
                  <a:pt x="564965" y="457200"/>
                  <a:pt x="590550" y="482784"/>
                  <a:pt x="590550" y="514350"/>
                </a:cubicBezTo>
                <a:lnTo>
                  <a:pt x="590550" y="857250"/>
                </a:lnTo>
                <a:lnTo>
                  <a:pt x="571500" y="857250"/>
                </a:lnTo>
                <a:cubicBezTo>
                  <a:pt x="539934" y="857250"/>
                  <a:pt x="514350" y="882834"/>
                  <a:pt x="514350" y="914400"/>
                </a:cubicBezTo>
                <a:lnTo>
                  <a:pt x="514350" y="1371600"/>
                </a:lnTo>
                <a:cubicBezTo>
                  <a:pt x="514350" y="1403165"/>
                  <a:pt x="539934" y="1428750"/>
                  <a:pt x="571500" y="1428750"/>
                </a:cubicBezTo>
                <a:lnTo>
                  <a:pt x="1028700" y="1428750"/>
                </a:lnTo>
                <a:cubicBezTo>
                  <a:pt x="1060265" y="1428750"/>
                  <a:pt x="1085850" y="1403165"/>
                  <a:pt x="1085850" y="1371600"/>
                </a:cubicBezTo>
                <a:lnTo>
                  <a:pt x="1085850" y="914400"/>
                </a:lnTo>
                <a:cubicBezTo>
                  <a:pt x="1085850" y="882834"/>
                  <a:pt x="1060265" y="857250"/>
                  <a:pt x="1028700" y="857250"/>
                </a:cubicBezTo>
                <a:lnTo>
                  <a:pt x="1009650" y="857250"/>
                </a:lnTo>
                <a:lnTo>
                  <a:pt x="1009650" y="514350"/>
                </a:lnTo>
                <a:cubicBezTo>
                  <a:pt x="1009650" y="482784"/>
                  <a:pt x="1035234" y="457200"/>
                  <a:pt x="1066800" y="457200"/>
                </a:cubicBezTo>
                <a:lnTo>
                  <a:pt x="1104900" y="457200"/>
                </a:lnTo>
                <a:cubicBezTo>
                  <a:pt x="1136465" y="457200"/>
                  <a:pt x="1162050" y="482784"/>
                  <a:pt x="1162050" y="514350"/>
                </a:cubicBezTo>
                <a:lnTo>
                  <a:pt x="1162050" y="1143000"/>
                </a:lnTo>
                <a:lnTo>
                  <a:pt x="1543050" y="1143000"/>
                </a:lnTo>
                <a:cubicBezTo>
                  <a:pt x="1574615" y="1143000"/>
                  <a:pt x="1600200" y="1168584"/>
                  <a:pt x="1600200" y="1200150"/>
                </a:cubicBezTo>
                <a:lnTo>
                  <a:pt x="1600200" y="2686050"/>
                </a:lnTo>
                <a:cubicBezTo>
                  <a:pt x="1600200" y="2717615"/>
                  <a:pt x="1574615" y="2743200"/>
                  <a:pt x="1543050" y="2743200"/>
                </a:cubicBezTo>
                <a:lnTo>
                  <a:pt x="1162050" y="2743200"/>
                </a:lnTo>
                <a:lnTo>
                  <a:pt x="1162050" y="3028950"/>
                </a:lnTo>
                <a:cubicBezTo>
                  <a:pt x="1162050" y="3060515"/>
                  <a:pt x="1136465" y="3086100"/>
                  <a:pt x="1104900" y="3086100"/>
                </a:cubicBezTo>
                <a:lnTo>
                  <a:pt x="1066800" y="3086100"/>
                </a:lnTo>
                <a:cubicBezTo>
                  <a:pt x="1035234" y="3086100"/>
                  <a:pt x="1009650" y="3060515"/>
                  <a:pt x="1009650" y="3028950"/>
                </a:cubicBezTo>
                <a:lnTo>
                  <a:pt x="1009650" y="2743200"/>
                </a:lnTo>
                <a:lnTo>
                  <a:pt x="876300" y="2743200"/>
                </a:lnTo>
                <a:lnTo>
                  <a:pt x="876300" y="3028950"/>
                </a:lnTo>
                <a:cubicBezTo>
                  <a:pt x="876300" y="3060515"/>
                  <a:pt x="850715" y="3086100"/>
                  <a:pt x="819150" y="3086100"/>
                </a:cubicBezTo>
                <a:lnTo>
                  <a:pt x="781050" y="3086100"/>
                </a:lnTo>
                <a:cubicBezTo>
                  <a:pt x="749484" y="3086100"/>
                  <a:pt x="723900" y="3060515"/>
                  <a:pt x="723900" y="3028950"/>
                </a:cubicBezTo>
                <a:lnTo>
                  <a:pt x="723900" y="2743200"/>
                </a:lnTo>
                <a:lnTo>
                  <a:pt x="590550" y="2743200"/>
                </a:lnTo>
                <a:moveTo>
                  <a:pt x="781050" y="457200"/>
                </a:moveTo>
                <a:cubicBezTo>
                  <a:pt x="749484" y="457200"/>
                  <a:pt x="723900" y="482784"/>
                  <a:pt x="723900" y="514350"/>
                </a:cubicBezTo>
                <a:lnTo>
                  <a:pt x="723900" y="857250"/>
                </a:lnTo>
                <a:lnTo>
                  <a:pt x="876300" y="857250"/>
                </a:lnTo>
                <a:lnTo>
                  <a:pt x="876300" y="514350"/>
                </a:lnTo>
                <a:cubicBezTo>
                  <a:pt x="876300" y="482784"/>
                  <a:pt x="850715" y="457200"/>
                  <a:pt x="819150" y="457200"/>
                </a:cubicBezTo>
                <a:lnTo>
                  <a:pt x="781050" y="457200"/>
                </a:lnTo>
                <a:moveTo>
                  <a:pt x="114300" y="3543300"/>
                </a:moveTo>
                <a:lnTo>
                  <a:pt x="1485900" y="3543300"/>
                </a:lnTo>
                <a:lnTo>
                  <a:pt x="1485900" y="3352800"/>
                </a:lnTo>
                <a:cubicBezTo>
                  <a:pt x="1485900" y="3268627"/>
                  <a:pt x="1417672" y="3200400"/>
                  <a:pt x="1333500" y="3200400"/>
                </a:cubicBezTo>
                <a:lnTo>
                  <a:pt x="266700" y="3200400"/>
                </a:lnTo>
                <a:cubicBezTo>
                  <a:pt x="182527" y="3200400"/>
                  <a:pt x="114300" y="3268627"/>
                  <a:pt x="114300" y="3352800"/>
                </a:cubicBezTo>
                <a:lnTo>
                  <a:pt x="114300" y="3543300"/>
                </a:lnTo>
              </a:path>
            </a:pathLst>
          </a:custGeom>
          <a:solidFill>
            <a:srgbClr val="2C6756"/>
          </a:solidFill>
          <a:ln>
            <a:noFill/>
          </a:ln>
        </p:spPr>
        <p:txBody>
          <a:bodyPr rtlCol="0" anchor="ctr"/>
          <a:lstStyle/>
          <a:p>
            <a:pPr algn="ctr"/>
            <a:endParaRPr/>
          </a:p>
        </p:txBody>
      </p:sp>
      <p:sp>
        <p:nvSpPr>
          <p:cNvPr id="3" name="Rounded Rectangle 2"/>
          <p:cNvSpPr/>
          <p:nvPr/>
        </p:nvSpPr>
        <p:spPr>
          <a:xfrm>
            <a:off x="3467100" y="2033112"/>
            <a:ext cx="1600200" cy="3543299"/>
          </a:xfrm>
          <a:custGeom>
            <a:avLst/>
            <a:gdLst/>
            <a:ahLst/>
            <a:cxnLst/>
            <a:rect l="0" t="0" r="0" b="0"/>
            <a:pathLst>
              <a:path w="1600200" h="3543299">
                <a:moveTo>
                  <a:pt x="114300" y="0"/>
                </a:moveTo>
                <a:lnTo>
                  <a:pt x="1485900" y="0"/>
                </a:lnTo>
                <a:lnTo>
                  <a:pt x="1485900" y="190500"/>
                </a:lnTo>
                <a:cubicBezTo>
                  <a:pt x="1485900" y="274668"/>
                  <a:pt x="1417668" y="342900"/>
                  <a:pt x="1333500" y="342900"/>
                </a:cubicBezTo>
                <a:lnTo>
                  <a:pt x="266700" y="342900"/>
                </a:lnTo>
                <a:cubicBezTo>
                  <a:pt x="182531" y="342900"/>
                  <a:pt x="114300" y="274668"/>
                  <a:pt x="114300" y="190500"/>
                </a:cubicBezTo>
                <a:close/>
                <a:moveTo>
                  <a:pt x="438150" y="514350"/>
                </a:moveTo>
                <a:cubicBezTo>
                  <a:pt x="438150" y="482787"/>
                  <a:pt x="463737" y="457200"/>
                  <a:pt x="495300" y="457200"/>
                </a:cubicBezTo>
                <a:lnTo>
                  <a:pt x="533400" y="457200"/>
                </a:lnTo>
                <a:cubicBezTo>
                  <a:pt x="564962" y="457200"/>
                  <a:pt x="590550" y="482787"/>
                  <a:pt x="590550" y="514350"/>
                </a:cubicBezTo>
                <a:lnTo>
                  <a:pt x="590550" y="857250"/>
                </a:lnTo>
                <a:lnTo>
                  <a:pt x="571500" y="857250"/>
                </a:lnTo>
                <a:cubicBezTo>
                  <a:pt x="539937" y="857250"/>
                  <a:pt x="514350" y="882837"/>
                  <a:pt x="514350" y="914400"/>
                </a:cubicBezTo>
                <a:lnTo>
                  <a:pt x="514350" y="1143000"/>
                </a:lnTo>
                <a:lnTo>
                  <a:pt x="438150" y="1143000"/>
                </a:lnTo>
                <a:close/>
                <a:moveTo>
                  <a:pt x="1162050" y="514350"/>
                </a:moveTo>
                <a:cubicBezTo>
                  <a:pt x="1162050" y="482787"/>
                  <a:pt x="1136462" y="457200"/>
                  <a:pt x="1104900" y="457200"/>
                </a:cubicBezTo>
                <a:lnTo>
                  <a:pt x="1066800" y="457200"/>
                </a:lnTo>
                <a:cubicBezTo>
                  <a:pt x="1035237" y="457200"/>
                  <a:pt x="1009650" y="482787"/>
                  <a:pt x="1009650" y="514350"/>
                </a:cubicBezTo>
                <a:lnTo>
                  <a:pt x="1009650" y="857250"/>
                </a:lnTo>
                <a:lnTo>
                  <a:pt x="1028700" y="857250"/>
                </a:lnTo>
                <a:cubicBezTo>
                  <a:pt x="1060262" y="857250"/>
                  <a:pt x="1085850" y="882837"/>
                  <a:pt x="1085850" y="914400"/>
                </a:cubicBezTo>
                <a:lnTo>
                  <a:pt x="1085850" y="1143000"/>
                </a:lnTo>
                <a:lnTo>
                  <a:pt x="1162050" y="1143000"/>
                </a:lnTo>
                <a:close/>
                <a:moveTo>
                  <a:pt x="781050" y="457200"/>
                </a:moveTo>
                <a:lnTo>
                  <a:pt x="819150" y="457200"/>
                </a:lnTo>
                <a:cubicBezTo>
                  <a:pt x="850712" y="457200"/>
                  <a:pt x="876300" y="482787"/>
                  <a:pt x="876300" y="514350"/>
                </a:cubicBezTo>
                <a:lnTo>
                  <a:pt x="876300" y="857250"/>
                </a:lnTo>
                <a:lnTo>
                  <a:pt x="723900" y="857250"/>
                </a:lnTo>
                <a:lnTo>
                  <a:pt x="723900" y="514350"/>
                </a:lnTo>
                <a:cubicBezTo>
                  <a:pt x="723900" y="482787"/>
                  <a:pt x="749487" y="457200"/>
                  <a:pt x="781050" y="457200"/>
                </a:cubicBezTo>
                <a:close/>
                <a:moveTo>
                  <a:pt x="304800" y="347662"/>
                </a:moveTo>
                <a:lnTo>
                  <a:pt x="304800" y="1143000"/>
                </a:lnTo>
                <a:moveTo>
                  <a:pt x="1295400" y="347662"/>
                </a:moveTo>
                <a:lnTo>
                  <a:pt x="1295400" y="1143000"/>
                </a:lnTo>
                <a:moveTo>
                  <a:pt x="0" y="1428750"/>
                </a:moveTo>
                <a:lnTo>
                  <a:pt x="0" y="1200150"/>
                </a:lnTo>
                <a:cubicBezTo>
                  <a:pt x="0" y="1168587"/>
                  <a:pt x="25587" y="1143000"/>
                  <a:pt x="57150" y="1143000"/>
                </a:cubicBezTo>
                <a:lnTo>
                  <a:pt x="514350" y="1143000"/>
                </a:lnTo>
                <a:lnTo>
                  <a:pt x="514350" y="1371600"/>
                </a:lnTo>
                <a:cubicBezTo>
                  <a:pt x="514350" y="1403162"/>
                  <a:pt x="539937" y="1428750"/>
                  <a:pt x="571500" y="1428750"/>
                </a:cubicBezTo>
                <a:lnTo>
                  <a:pt x="1028700" y="1428750"/>
                </a:lnTo>
                <a:cubicBezTo>
                  <a:pt x="1060262" y="1428750"/>
                  <a:pt x="1085850" y="1403162"/>
                  <a:pt x="1085850" y="1371600"/>
                </a:cubicBezTo>
                <a:lnTo>
                  <a:pt x="1085850" y="1143000"/>
                </a:lnTo>
                <a:lnTo>
                  <a:pt x="1543050" y="1143000"/>
                </a:lnTo>
                <a:cubicBezTo>
                  <a:pt x="1574612" y="1143000"/>
                  <a:pt x="1600200" y="1168587"/>
                  <a:pt x="1600200" y="1200150"/>
                </a:cubicBezTo>
                <a:lnTo>
                  <a:pt x="1600200" y="1428750"/>
                </a:lnTo>
                <a:moveTo>
                  <a:pt x="1600200" y="1428750"/>
                </a:moveTo>
                <a:lnTo>
                  <a:pt x="1600200" y="2628899"/>
                </a:lnTo>
                <a:moveTo>
                  <a:pt x="0" y="2628899"/>
                </a:moveTo>
                <a:lnTo>
                  <a:pt x="0" y="1428750"/>
                </a:lnTo>
                <a:moveTo>
                  <a:pt x="114300" y="3543299"/>
                </a:moveTo>
                <a:lnTo>
                  <a:pt x="1485900" y="3543299"/>
                </a:lnTo>
                <a:lnTo>
                  <a:pt x="1485900" y="3352799"/>
                </a:lnTo>
                <a:cubicBezTo>
                  <a:pt x="1485900" y="3268631"/>
                  <a:pt x="1417668" y="3200399"/>
                  <a:pt x="1333500" y="3200399"/>
                </a:cubicBezTo>
                <a:lnTo>
                  <a:pt x="266700" y="3200399"/>
                </a:lnTo>
                <a:cubicBezTo>
                  <a:pt x="182531" y="3200399"/>
                  <a:pt x="114300" y="3268631"/>
                  <a:pt x="114300" y="3352799"/>
                </a:cubicBezTo>
                <a:close/>
                <a:moveTo>
                  <a:pt x="781050" y="3086099"/>
                </a:moveTo>
                <a:lnTo>
                  <a:pt x="819150" y="3086099"/>
                </a:lnTo>
                <a:cubicBezTo>
                  <a:pt x="850712" y="3086099"/>
                  <a:pt x="876300" y="3060512"/>
                  <a:pt x="876300" y="3028949"/>
                </a:cubicBezTo>
                <a:lnTo>
                  <a:pt x="876300" y="2743199"/>
                </a:lnTo>
                <a:lnTo>
                  <a:pt x="723900" y="2743199"/>
                </a:lnTo>
                <a:lnTo>
                  <a:pt x="723900" y="3028949"/>
                </a:lnTo>
                <a:cubicBezTo>
                  <a:pt x="723900" y="3060512"/>
                  <a:pt x="749487" y="3086099"/>
                  <a:pt x="781050" y="3086099"/>
                </a:cubicBezTo>
                <a:close/>
                <a:moveTo>
                  <a:pt x="1066800" y="3086099"/>
                </a:moveTo>
                <a:lnTo>
                  <a:pt x="1104900" y="3086099"/>
                </a:lnTo>
                <a:cubicBezTo>
                  <a:pt x="1136462" y="3086099"/>
                  <a:pt x="1162050" y="3060512"/>
                  <a:pt x="1162050" y="3028949"/>
                </a:cubicBezTo>
                <a:lnTo>
                  <a:pt x="1162050" y="2743199"/>
                </a:lnTo>
                <a:lnTo>
                  <a:pt x="1009650" y="2743199"/>
                </a:lnTo>
                <a:lnTo>
                  <a:pt x="1009650" y="3028949"/>
                </a:lnTo>
                <a:cubicBezTo>
                  <a:pt x="1009650" y="3060512"/>
                  <a:pt x="1035237" y="3086099"/>
                  <a:pt x="1066800" y="3086099"/>
                </a:cubicBezTo>
                <a:close/>
                <a:moveTo>
                  <a:pt x="495300" y="3086099"/>
                </a:moveTo>
                <a:lnTo>
                  <a:pt x="533400" y="3086099"/>
                </a:lnTo>
                <a:cubicBezTo>
                  <a:pt x="564962" y="3086099"/>
                  <a:pt x="590550" y="3060512"/>
                  <a:pt x="590550" y="3028949"/>
                </a:cubicBezTo>
                <a:lnTo>
                  <a:pt x="590550" y="2743199"/>
                </a:lnTo>
                <a:lnTo>
                  <a:pt x="438150" y="2743199"/>
                </a:lnTo>
                <a:lnTo>
                  <a:pt x="438150" y="3028949"/>
                </a:lnTo>
                <a:cubicBezTo>
                  <a:pt x="438150" y="3060512"/>
                  <a:pt x="463737" y="3086099"/>
                  <a:pt x="495300" y="3086099"/>
                </a:cubicBezTo>
                <a:close/>
                <a:moveTo>
                  <a:pt x="57150" y="2743199"/>
                </a:moveTo>
                <a:cubicBezTo>
                  <a:pt x="25587" y="2743199"/>
                  <a:pt x="0" y="2717612"/>
                  <a:pt x="0" y="2686049"/>
                </a:cubicBezTo>
                <a:lnTo>
                  <a:pt x="0" y="2628899"/>
                </a:lnTo>
                <a:moveTo>
                  <a:pt x="57150" y="2743199"/>
                </a:moveTo>
                <a:lnTo>
                  <a:pt x="1543050" y="2743199"/>
                </a:lnTo>
                <a:moveTo>
                  <a:pt x="304800" y="2743199"/>
                </a:moveTo>
                <a:lnTo>
                  <a:pt x="57150" y="2743199"/>
                </a:lnTo>
                <a:moveTo>
                  <a:pt x="1543050" y="2743199"/>
                </a:moveTo>
                <a:cubicBezTo>
                  <a:pt x="1574612" y="2743199"/>
                  <a:pt x="1600200" y="2717612"/>
                  <a:pt x="1600200" y="2686049"/>
                </a:cubicBezTo>
                <a:lnTo>
                  <a:pt x="1600200" y="2628899"/>
                </a:lnTo>
                <a:moveTo>
                  <a:pt x="1543050" y="2743199"/>
                </a:moveTo>
                <a:lnTo>
                  <a:pt x="1295400" y="2743199"/>
                </a:lnTo>
                <a:moveTo>
                  <a:pt x="304800" y="2743199"/>
                </a:moveTo>
                <a:lnTo>
                  <a:pt x="304800" y="3200399"/>
                </a:lnTo>
                <a:moveTo>
                  <a:pt x="438150" y="2743199"/>
                </a:moveTo>
                <a:lnTo>
                  <a:pt x="304800" y="2743199"/>
                </a:lnTo>
                <a:moveTo>
                  <a:pt x="1295400" y="2743199"/>
                </a:moveTo>
                <a:lnTo>
                  <a:pt x="1295400" y="3200399"/>
                </a:lnTo>
                <a:moveTo>
                  <a:pt x="1295400" y="2743199"/>
                </a:moveTo>
                <a:lnTo>
                  <a:pt x="1162050" y="2743199"/>
                </a:lnTo>
                <a:moveTo>
                  <a:pt x="723900" y="2743199"/>
                </a:moveTo>
                <a:lnTo>
                  <a:pt x="590550" y="2743199"/>
                </a:lnTo>
                <a:moveTo>
                  <a:pt x="1009650" y="2743199"/>
                </a:moveTo>
                <a:lnTo>
                  <a:pt x="876300" y="2743199"/>
                </a:lnTo>
              </a:path>
            </a:pathLst>
          </a:custGeom>
          <a:noFill/>
          <a:ln w="14287">
            <a:solidFill>
              <a:srgbClr val="FFFFFF"/>
            </a:solidFill>
          </a:ln>
        </p:spPr>
        <p:txBody>
          <a:bodyPr rtlCol="0" anchor="ctr"/>
          <a:lstStyle/>
          <a:p>
            <a:pPr algn="ctr"/>
            <a:endParaRPr/>
          </a:p>
        </p:txBody>
      </p:sp>
      <p:sp>
        <p:nvSpPr>
          <p:cNvPr id="4" name="Rounded Rectangle 3"/>
          <p:cNvSpPr/>
          <p:nvPr/>
        </p:nvSpPr>
        <p:spPr>
          <a:xfrm>
            <a:off x="5295900" y="2020889"/>
            <a:ext cx="1600200" cy="3543300"/>
          </a:xfrm>
          <a:custGeom>
            <a:avLst/>
            <a:gdLst/>
            <a:ahLst/>
            <a:cxnLst/>
            <a:rect l="0" t="0" r="0" b="0"/>
            <a:pathLst>
              <a:path w="1600200" h="3543300">
                <a:moveTo>
                  <a:pt x="114300" y="0"/>
                </a:moveTo>
                <a:lnTo>
                  <a:pt x="1485900" y="0"/>
                </a:lnTo>
                <a:lnTo>
                  <a:pt x="1485900" y="190500"/>
                </a:lnTo>
                <a:cubicBezTo>
                  <a:pt x="1485900" y="274672"/>
                  <a:pt x="1417672" y="342900"/>
                  <a:pt x="1333500" y="342900"/>
                </a:cubicBezTo>
                <a:lnTo>
                  <a:pt x="266700" y="342900"/>
                </a:lnTo>
                <a:cubicBezTo>
                  <a:pt x="182527" y="342900"/>
                  <a:pt x="114300" y="274672"/>
                  <a:pt x="114300" y="190500"/>
                </a:cubicBezTo>
                <a:lnTo>
                  <a:pt x="114300" y="0"/>
                </a:lnTo>
                <a:moveTo>
                  <a:pt x="590550" y="2743200"/>
                </a:moveTo>
                <a:lnTo>
                  <a:pt x="590550" y="3028950"/>
                </a:lnTo>
                <a:cubicBezTo>
                  <a:pt x="590550" y="3060515"/>
                  <a:pt x="564965" y="3086100"/>
                  <a:pt x="533400" y="3086100"/>
                </a:cubicBezTo>
                <a:lnTo>
                  <a:pt x="495300" y="3086100"/>
                </a:lnTo>
                <a:cubicBezTo>
                  <a:pt x="463734" y="3086100"/>
                  <a:pt x="438150" y="3060515"/>
                  <a:pt x="438150" y="3028950"/>
                </a:cubicBezTo>
                <a:lnTo>
                  <a:pt x="438150" y="2743200"/>
                </a:lnTo>
                <a:lnTo>
                  <a:pt x="57150" y="2743200"/>
                </a:lnTo>
                <a:cubicBezTo>
                  <a:pt x="25584" y="2743200"/>
                  <a:pt x="0" y="2717615"/>
                  <a:pt x="0" y="2686050"/>
                </a:cubicBezTo>
                <a:lnTo>
                  <a:pt x="0" y="1200150"/>
                </a:lnTo>
                <a:cubicBezTo>
                  <a:pt x="0" y="1168584"/>
                  <a:pt x="25584" y="1143000"/>
                  <a:pt x="57150" y="1143000"/>
                </a:cubicBezTo>
                <a:lnTo>
                  <a:pt x="438150" y="1143000"/>
                </a:lnTo>
                <a:lnTo>
                  <a:pt x="438150" y="514350"/>
                </a:lnTo>
                <a:cubicBezTo>
                  <a:pt x="438150" y="482784"/>
                  <a:pt x="463734" y="457200"/>
                  <a:pt x="495300" y="457200"/>
                </a:cubicBezTo>
                <a:lnTo>
                  <a:pt x="533400" y="457200"/>
                </a:lnTo>
                <a:cubicBezTo>
                  <a:pt x="564965" y="457200"/>
                  <a:pt x="590550" y="482784"/>
                  <a:pt x="590550" y="514350"/>
                </a:cubicBezTo>
                <a:lnTo>
                  <a:pt x="590550" y="857250"/>
                </a:lnTo>
                <a:lnTo>
                  <a:pt x="571500" y="857250"/>
                </a:lnTo>
                <a:cubicBezTo>
                  <a:pt x="539934" y="857250"/>
                  <a:pt x="514350" y="882834"/>
                  <a:pt x="514350" y="914400"/>
                </a:cubicBezTo>
                <a:lnTo>
                  <a:pt x="514350" y="1371600"/>
                </a:lnTo>
                <a:cubicBezTo>
                  <a:pt x="514350" y="1403165"/>
                  <a:pt x="539934" y="1428750"/>
                  <a:pt x="571500" y="1428750"/>
                </a:cubicBezTo>
                <a:lnTo>
                  <a:pt x="1028700" y="1428750"/>
                </a:lnTo>
                <a:cubicBezTo>
                  <a:pt x="1060265" y="1428750"/>
                  <a:pt x="1085850" y="1403165"/>
                  <a:pt x="1085850" y="1371600"/>
                </a:cubicBezTo>
                <a:lnTo>
                  <a:pt x="1085850" y="914400"/>
                </a:lnTo>
                <a:cubicBezTo>
                  <a:pt x="1085850" y="882834"/>
                  <a:pt x="1060265" y="857250"/>
                  <a:pt x="1028700" y="857250"/>
                </a:cubicBezTo>
                <a:lnTo>
                  <a:pt x="1009650" y="857250"/>
                </a:lnTo>
                <a:lnTo>
                  <a:pt x="1009650" y="514350"/>
                </a:lnTo>
                <a:cubicBezTo>
                  <a:pt x="1009650" y="482784"/>
                  <a:pt x="1035234" y="457200"/>
                  <a:pt x="1066800" y="457200"/>
                </a:cubicBezTo>
                <a:lnTo>
                  <a:pt x="1104900" y="457200"/>
                </a:lnTo>
                <a:cubicBezTo>
                  <a:pt x="1136465" y="457200"/>
                  <a:pt x="1162050" y="482784"/>
                  <a:pt x="1162050" y="514350"/>
                </a:cubicBezTo>
                <a:lnTo>
                  <a:pt x="1162050" y="1143000"/>
                </a:lnTo>
                <a:lnTo>
                  <a:pt x="1543050" y="1143000"/>
                </a:lnTo>
                <a:cubicBezTo>
                  <a:pt x="1574615" y="1143000"/>
                  <a:pt x="1600200" y="1168584"/>
                  <a:pt x="1600200" y="1200150"/>
                </a:cubicBezTo>
                <a:lnTo>
                  <a:pt x="1600200" y="2686050"/>
                </a:lnTo>
                <a:cubicBezTo>
                  <a:pt x="1600200" y="2717615"/>
                  <a:pt x="1574615" y="2743200"/>
                  <a:pt x="1543050" y="2743200"/>
                </a:cubicBezTo>
                <a:lnTo>
                  <a:pt x="1162050" y="2743200"/>
                </a:lnTo>
                <a:lnTo>
                  <a:pt x="1162050" y="3028950"/>
                </a:lnTo>
                <a:cubicBezTo>
                  <a:pt x="1162050" y="3060515"/>
                  <a:pt x="1136465" y="3086100"/>
                  <a:pt x="1104900" y="3086100"/>
                </a:cubicBezTo>
                <a:lnTo>
                  <a:pt x="1066800" y="3086100"/>
                </a:lnTo>
                <a:cubicBezTo>
                  <a:pt x="1035234" y="3086100"/>
                  <a:pt x="1009650" y="3060515"/>
                  <a:pt x="1009650" y="3028950"/>
                </a:cubicBezTo>
                <a:lnTo>
                  <a:pt x="1009650" y="2743200"/>
                </a:lnTo>
                <a:lnTo>
                  <a:pt x="876300" y="2743200"/>
                </a:lnTo>
                <a:lnTo>
                  <a:pt x="876300" y="3028950"/>
                </a:lnTo>
                <a:cubicBezTo>
                  <a:pt x="876300" y="3060515"/>
                  <a:pt x="850715" y="3086100"/>
                  <a:pt x="819150" y="3086100"/>
                </a:cubicBezTo>
                <a:lnTo>
                  <a:pt x="781050" y="3086100"/>
                </a:lnTo>
                <a:cubicBezTo>
                  <a:pt x="749484" y="3086100"/>
                  <a:pt x="723900" y="3060515"/>
                  <a:pt x="723900" y="3028950"/>
                </a:cubicBezTo>
                <a:lnTo>
                  <a:pt x="723900" y="2743200"/>
                </a:lnTo>
                <a:lnTo>
                  <a:pt x="590550" y="2743200"/>
                </a:lnTo>
                <a:moveTo>
                  <a:pt x="781050" y="457200"/>
                </a:moveTo>
                <a:cubicBezTo>
                  <a:pt x="749484" y="457200"/>
                  <a:pt x="723900" y="482784"/>
                  <a:pt x="723900" y="514350"/>
                </a:cubicBezTo>
                <a:lnTo>
                  <a:pt x="723900" y="857250"/>
                </a:lnTo>
                <a:lnTo>
                  <a:pt x="876300" y="857250"/>
                </a:lnTo>
                <a:lnTo>
                  <a:pt x="876300" y="514350"/>
                </a:lnTo>
                <a:cubicBezTo>
                  <a:pt x="876300" y="482784"/>
                  <a:pt x="850715" y="457200"/>
                  <a:pt x="819150" y="457200"/>
                </a:cubicBezTo>
                <a:lnTo>
                  <a:pt x="781050" y="457200"/>
                </a:lnTo>
                <a:moveTo>
                  <a:pt x="114300" y="3543300"/>
                </a:moveTo>
                <a:lnTo>
                  <a:pt x="1485900" y="3543300"/>
                </a:lnTo>
                <a:lnTo>
                  <a:pt x="1485900" y="3352800"/>
                </a:lnTo>
                <a:cubicBezTo>
                  <a:pt x="1485900" y="3268627"/>
                  <a:pt x="1417672" y="3200400"/>
                  <a:pt x="1333500" y="3200400"/>
                </a:cubicBezTo>
                <a:lnTo>
                  <a:pt x="266700" y="3200400"/>
                </a:lnTo>
                <a:cubicBezTo>
                  <a:pt x="182527" y="3200400"/>
                  <a:pt x="114300" y="3268627"/>
                  <a:pt x="114300" y="3352800"/>
                </a:cubicBezTo>
                <a:lnTo>
                  <a:pt x="114300" y="3543300"/>
                </a:lnTo>
              </a:path>
            </a:pathLst>
          </a:custGeom>
          <a:solidFill>
            <a:srgbClr val="10B1A2"/>
          </a:solidFill>
          <a:ln>
            <a:noFill/>
          </a:ln>
        </p:spPr>
        <p:txBody>
          <a:bodyPr rtlCol="0" anchor="ctr"/>
          <a:lstStyle/>
          <a:p>
            <a:pPr algn="ctr"/>
            <a:endParaRPr/>
          </a:p>
        </p:txBody>
      </p:sp>
      <p:sp>
        <p:nvSpPr>
          <p:cNvPr id="5" name="Rounded Rectangle 4"/>
          <p:cNvSpPr/>
          <p:nvPr/>
        </p:nvSpPr>
        <p:spPr>
          <a:xfrm>
            <a:off x="5295900" y="2033112"/>
            <a:ext cx="1600200" cy="3543299"/>
          </a:xfrm>
          <a:custGeom>
            <a:avLst/>
            <a:gdLst/>
            <a:ahLst/>
            <a:cxnLst/>
            <a:rect l="0" t="0" r="0" b="0"/>
            <a:pathLst>
              <a:path w="1600200" h="3543299">
                <a:moveTo>
                  <a:pt x="114300" y="0"/>
                </a:moveTo>
                <a:lnTo>
                  <a:pt x="1485900" y="0"/>
                </a:lnTo>
                <a:lnTo>
                  <a:pt x="1485900" y="190500"/>
                </a:lnTo>
                <a:cubicBezTo>
                  <a:pt x="1485900" y="274668"/>
                  <a:pt x="1417668" y="342900"/>
                  <a:pt x="1333500" y="342900"/>
                </a:cubicBezTo>
                <a:lnTo>
                  <a:pt x="266700" y="342900"/>
                </a:lnTo>
                <a:cubicBezTo>
                  <a:pt x="182531" y="342900"/>
                  <a:pt x="114300" y="274668"/>
                  <a:pt x="114300" y="190500"/>
                </a:cubicBezTo>
                <a:close/>
                <a:moveTo>
                  <a:pt x="438150" y="514350"/>
                </a:moveTo>
                <a:cubicBezTo>
                  <a:pt x="438150" y="482787"/>
                  <a:pt x="463737" y="457200"/>
                  <a:pt x="495300" y="457200"/>
                </a:cubicBezTo>
                <a:lnTo>
                  <a:pt x="533400" y="457200"/>
                </a:lnTo>
                <a:cubicBezTo>
                  <a:pt x="564962" y="457200"/>
                  <a:pt x="590550" y="482787"/>
                  <a:pt x="590550" y="514350"/>
                </a:cubicBezTo>
                <a:lnTo>
                  <a:pt x="590550" y="857250"/>
                </a:lnTo>
                <a:lnTo>
                  <a:pt x="571500" y="857250"/>
                </a:lnTo>
                <a:cubicBezTo>
                  <a:pt x="539937" y="857250"/>
                  <a:pt x="514350" y="882837"/>
                  <a:pt x="514350" y="914400"/>
                </a:cubicBezTo>
                <a:lnTo>
                  <a:pt x="514350" y="1143000"/>
                </a:lnTo>
                <a:lnTo>
                  <a:pt x="438150" y="1143000"/>
                </a:lnTo>
                <a:close/>
                <a:moveTo>
                  <a:pt x="1162050" y="514350"/>
                </a:moveTo>
                <a:cubicBezTo>
                  <a:pt x="1162050" y="482787"/>
                  <a:pt x="1136462" y="457200"/>
                  <a:pt x="1104900" y="457200"/>
                </a:cubicBezTo>
                <a:lnTo>
                  <a:pt x="1066800" y="457200"/>
                </a:lnTo>
                <a:cubicBezTo>
                  <a:pt x="1035237" y="457200"/>
                  <a:pt x="1009650" y="482787"/>
                  <a:pt x="1009650" y="514350"/>
                </a:cubicBezTo>
                <a:lnTo>
                  <a:pt x="1009650" y="857250"/>
                </a:lnTo>
                <a:lnTo>
                  <a:pt x="1028700" y="857250"/>
                </a:lnTo>
                <a:cubicBezTo>
                  <a:pt x="1060262" y="857250"/>
                  <a:pt x="1085850" y="882837"/>
                  <a:pt x="1085850" y="914400"/>
                </a:cubicBezTo>
                <a:lnTo>
                  <a:pt x="1085850" y="1143000"/>
                </a:lnTo>
                <a:lnTo>
                  <a:pt x="1162050" y="1143000"/>
                </a:lnTo>
                <a:close/>
                <a:moveTo>
                  <a:pt x="781050" y="457200"/>
                </a:moveTo>
                <a:lnTo>
                  <a:pt x="819150" y="457200"/>
                </a:lnTo>
                <a:cubicBezTo>
                  <a:pt x="850712" y="457200"/>
                  <a:pt x="876300" y="482787"/>
                  <a:pt x="876300" y="514350"/>
                </a:cubicBezTo>
                <a:lnTo>
                  <a:pt x="876300" y="857250"/>
                </a:lnTo>
                <a:lnTo>
                  <a:pt x="723900" y="857250"/>
                </a:lnTo>
                <a:lnTo>
                  <a:pt x="723900" y="514350"/>
                </a:lnTo>
                <a:cubicBezTo>
                  <a:pt x="723900" y="482787"/>
                  <a:pt x="749487" y="457200"/>
                  <a:pt x="781050" y="457200"/>
                </a:cubicBezTo>
                <a:close/>
                <a:moveTo>
                  <a:pt x="304800" y="347662"/>
                </a:moveTo>
                <a:lnTo>
                  <a:pt x="304800" y="1143000"/>
                </a:lnTo>
                <a:moveTo>
                  <a:pt x="1295400" y="347662"/>
                </a:moveTo>
                <a:lnTo>
                  <a:pt x="1295400" y="1143000"/>
                </a:lnTo>
                <a:moveTo>
                  <a:pt x="0" y="1428750"/>
                </a:moveTo>
                <a:lnTo>
                  <a:pt x="0" y="1200150"/>
                </a:lnTo>
                <a:cubicBezTo>
                  <a:pt x="0" y="1168587"/>
                  <a:pt x="25587" y="1143000"/>
                  <a:pt x="57150" y="1143000"/>
                </a:cubicBezTo>
                <a:lnTo>
                  <a:pt x="514350" y="1143000"/>
                </a:lnTo>
                <a:lnTo>
                  <a:pt x="514350" y="1371600"/>
                </a:lnTo>
                <a:cubicBezTo>
                  <a:pt x="514350" y="1403162"/>
                  <a:pt x="539937" y="1428750"/>
                  <a:pt x="571500" y="1428750"/>
                </a:cubicBezTo>
                <a:lnTo>
                  <a:pt x="1028700" y="1428750"/>
                </a:lnTo>
                <a:cubicBezTo>
                  <a:pt x="1060262" y="1428750"/>
                  <a:pt x="1085850" y="1403162"/>
                  <a:pt x="1085850" y="1371600"/>
                </a:cubicBezTo>
                <a:lnTo>
                  <a:pt x="1085850" y="1143000"/>
                </a:lnTo>
                <a:lnTo>
                  <a:pt x="1543050" y="1143000"/>
                </a:lnTo>
                <a:cubicBezTo>
                  <a:pt x="1574612" y="1143000"/>
                  <a:pt x="1600200" y="1168587"/>
                  <a:pt x="1600200" y="1200150"/>
                </a:cubicBezTo>
                <a:lnTo>
                  <a:pt x="1600200" y="1428750"/>
                </a:lnTo>
                <a:moveTo>
                  <a:pt x="1600200" y="1428750"/>
                </a:moveTo>
                <a:lnTo>
                  <a:pt x="1600200" y="2628899"/>
                </a:lnTo>
                <a:moveTo>
                  <a:pt x="0" y="2628899"/>
                </a:moveTo>
                <a:lnTo>
                  <a:pt x="0" y="1428750"/>
                </a:lnTo>
                <a:moveTo>
                  <a:pt x="114300" y="3543299"/>
                </a:moveTo>
                <a:lnTo>
                  <a:pt x="1485900" y="3543299"/>
                </a:lnTo>
                <a:lnTo>
                  <a:pt x="1485900" y="3352799"/>
                </a:lnTo>
                <a:cubicBezTo>
                  <a:pt x="1485900" y="3268631"/>
                  <a:pt x="1417668" y="3200399"/>
                  <a:pt x="1333500" y="3200399"/>
                </a:cubicBezTo>
                <a:lnTo>
                  <a:pt x="266700" y="3200399"/>
                </a:lnTo>
                <a:cubicBezTo>
                  <a:pt x="182531" y="3200399"/>
                  <a:pt x="114300" y="3268631"/>
                  <a:pt x="114300" y="3352799"/>
                </a:cubicBezTo>
                <a:close/>
                <a:moveTo>
                  <a:pt x="781050" y="3086099"/>
                </a:moveTo>
                <a:lnTo>
                  <a:pt x="819150" y="3086099"/>
                </a:lnTo>
                <a:cubicBezTo>
                  <a:pt x="850712" y="3086099"/>
                  <a:pt x="876300" y="3060512"/>
                  <a:pt x="876300" y="3028949"/>
                </a:cubicBezTo>
                <a:lnTo>
                  <a:pt x="876300" y="2743199"/>
                </a:lnTo>
                <a:lnTo>
                  <a:pt x="723900" y="2743199"/>
                </a:lnTo>
                <a:lnTo>
                  <a:pt x="723900" y="3028949"/>
                </a:lnTo>
                <a:cubicBezTo>
                  <a:pt x="723900" y="3060512"/>
                  <a:pt x="749487" y="3086099"/>
                  <a:pt x="781050" y="3086099"/>
                </a:cubicBezTo>
                <a:close/>
                <a:moveTo>
                  <a:pt x="1066800" y="3086099"/>
                </a:moveTo>
                <a:lnTo>
                  <a:pt x="1104900" y="3086099"/>
                </a:lnTo>
                <a:cubicBezTo>
                  <a:pt x="1136462" y="3086099"/>
                  <a:pt x="1162050" y="3060512"/>
                  <a:pt x="1162050" y="3028949"/>
                </a:cubicBezTo>
                <a:lnTo>
                  <a:pt x="1162050" y="2743199"/>
                </a:lnTo>
                <a:lnTo>
                  <a:pt x="1009650" y="2743199"/>
                </a:lnTo>
                <a:lnTo>
                  <a:pt x="1009650" y="3028949"/>
                </a:lnTo>
                <a:cubicBezTo>
                  <a:pt x="1009650" y="3060512"/>
                  <a:pt x="1035237" y="3086099"/>
                  <a:pt x="1066800" y="3086099"/>
                </a:cubicBezTo>
                <a:close/>
                <a:moveTo>
                  <a:pt x="495300" y="3086099"/>
                </a:moveTo>
                <a:lnTo>
                  <a:pt x="533400" y="3086099"/>
                </a:lnTo>
                <a:cubicBezTo>
                  <a:pt x="564962" y="3086099"/>
                  <a:pt x="590550" y="3060512"/>
                  <a:pt x="590550" y="3028949"/>
                </a:cubicBezTo>
                <a:lnTo>
                  <a:pt x="590550" y="2743199"/>
                </a:lnTo>
                <a:lnTo>
                  <a:pt x="438150" y="2743199"/>
                </a:lnTo>
                <a:lnTo>
                  <a:pt x="438150" y="3028949"/>
                </a:lnTo>
                <a:cubicBezTo>
                  <a:pt x="438150" y="3060512"/>
                  <a:pt x="463737" y="3086099"/>
                  <a:pt x="495300" y="3086099"/>
                </a:cubicBezTo>
                <a:close/>
                <a:moveTo>
                  <a:pt x="57150" y="2743199"/>
                </a:moveTo>
                <a:cubicBezTo>
                  <a:pt x="25587" y="2743199"/>
                  <a:pt x="0" y="2717612"/>
                  <a:pt x="0" y="2686049"/>
                </a:cubicBezTo>
                <a:lnTo>
                  <a:pt x="0" y="2628899"/>
                </a:lnTo>
                <a:moveTo>
                  <a:pt x="57150" y="2743199"/>
                </a:moveTo>
                <a:lnTo>
                  <a:pt x="1543050" y="2743199"/>
                </a:lnTo>
                <a:moveTo>
                  <a:pt x="304800" y="2743199"/>
                </a:moveTo>
                <a:lnTo>
                  <a:pt x="57150" y="2743199"/>
                </a:lnTo>
                <a:moveTo>
                  <a:pt x="1543050" y="2743199"/>
                </a:moveTo>
                <a:cubicBezTo>
                  <a:pt x="1574612" y="2743199"/>
                  <a:pt x="1600200" y="2717612"/>
                  <a:pt x="1600200" y="2686049"/>
                </a:cubicBezTo>
                <a:lnTo>
                  <a:pt x="1600200" y="2628899"/>
                </a:lnTo>
                <a:moveTo>
                  <a:pt x="1543050" y="2743199"/>
                </a:moveTo>
                <a:lnTo>
                  <a:pt x="1295400" y="2743199"/>
                </a:lnTo>
                <a:moveTo>
                  <a:pt x="304800" y="2743199"/>
                </a:moveTo>
                <a:lnTo>
                  <a:pt x="304800" y="3200399"/>
                </a:lnTo>
                <a:moveTo>
                  <a:pt x="438150" y="2743199"/>
                </a:moveTo>
                <a:lnTo>
                  <a:pt x="304800" y="2743199"/>
                </a:lnTo>
                <a:moveTo>
                  <a:pt x="1295400" y="2743199"/>
                </a:moveTo>
                <a:lnTo>
                  <a:pt x="1295400" y="3200399"/>
                </a:lnTo>
                <a:moveTo>
                  <a:pt x="1295400" y="2743199"/>
                </a:moveTo>
                <a:lnTo>
                  <a:pt x="1162050" y="2743199"/>
                </a:lnTo>
                <a:moveTo>
                  <a:pt x="723900" y="2743199"/>
                </a:moveTo>
                <a:lnTo>
                  <a:pt x="590550" y="2743199"/>
                </a:lnTo>
                <a:moveTo>
                  <a:pt x="1009650" y="2743199"/>
                </a:moveTo>
                <a:lnTo>
                  <a:pt x="876300" y="2743199"/>
                </a:lnTo>
              </a:path>
            </a:pathLst>
          </a:custGeom>
          <a:noFill/>
          <a:ln w="14287">
            <a:solidFill>
              <a:srgbClr val="FFFFFF"/>
            </a:solidFill>
          </a:ln>
        </p:spPr>
        <p:txBody>
          <a:bodyPr rtlCol="0" anchor="ctr"/>
          <a:lstStyle/>
          <a:p>
            <a:pPr algn="ctr"/>
            <a:endParaRPr/>
          </a:p>
        </p:txBody>
      </p:sp>
      <p:sp>
        <p:nvSpPr>
          <p:cNvPr id="6" name="Rounded Rectangle 5"/>
          <p:cNvSpPr/>
          <p:nvPr/>
        </p:nvSpPr>
        <p:spPr>
          <a:xfrm>
            <a:off x="7124700" y="2033111"/>
            <a:ext cx="1600200" cy="3543300"/>
          </a:xfrm>
          <a:custGeom>
            <a:avLst/>
            <a:gdLst/>
            <a:ahLst/>
            <a:cxnLst/>
            <a:rect l="0" t="0" r="0" b="0"/>
            <a:pathLst>
              <a:path w="1600200" h="3543300">
                <a:moveTo>
                  <a:pt x="114300" y="0"/>
                </a:moveTo>
                <a:lnTo>
                  <a:pt x="1485900" y="0"/>
                </a:lnTo>
                <a:lnTo>
                  <a:pt x="1485900" y="190500"/>
                </a:lnTo>
                <a:cubicBezTo>
                  <a:pt x="1485900" y="274672"/>
                  <a:pt x="1417672" y="342900"/>
                  <a:pt x="1333500" y="342900"/>
                </a:cubicBezTo>
                <a:lnTo>
                  <a:pt x="266700" y="342900"/>
                </a:lnTo>
                <a:cubicBezTo>
                  <a:pt x="182527" y="342900"/>
                  <a:pt x="114300" y="274672"/>
                  <a:pt x="114300" y="190500"/>
                </a:cubicBezTo>
                <a:lnTo>
                  <a:pt x="114300" y="0"/>
                </a:lnTo>
                <a:moveTo>
                  <a:pt x="590550" y="2743200"/>
                </a:moveTo>
                <a:lnTo>
                  <a:pt x="590550" y="3028950"/>
                </a:lnTo>
                <a:cubicBezTo>
                  <a:pt x="590550" y="3060515"/>
                  <a:pt x="564965" y="3086100"/>
                  <a:pt x="533400" y="3086100"/>
                </a:cubicBezTo>
                <a:lnTo>
                  <a:pt x="495300" y="3086100"/>
                </a:lnTo>
                <a:cubicBezTo>
                  <a:pt x="463734" y="3086100"/>
                  <a:pt x="438150" y="3060515"/>
                  <a:pt x="438150" y="3028950"/>
                </a:cubicBezTo>
                <a:lnTo>
                  <a:pt x="438150" y="2743200"/>
                </a:lnTo>
                <a:lnTo>
                  <a:pt x="57150" y="2743200"/>
                </a:lnTo>
                <a:cubicBezTo>
                  <a:pt x="25584" y="2743200"/>
                  <a:pt x="0" y="2717615"/>
                  <a:pt x="0" y="2686050"/>
                </a:cubicBezTo>
                <a:lnTo>
                  <a:pt x="0" y="1200150"/>
                </a:lnTo>
                <a:cubicBezTo>
                  <a:pt x="0" y="1168584"/>
                  <a:pt x="25584" y="1143000"/>
                  <a:pt x="57150" y="1143000"/>
                </a:cubicBezTo>
                <a:lnTo>
                  <a:pt x="438150" y="1143000"/>
                </a:lnTo>
                <a:lnTo>
                  <a:pt x="438150" y="514350"/>
                </a:lnTo>
                <a:cubicBezTo>
                  <a:pt x="438150" y="482784"/>
                  <a:pt x="463734" y="457200"/>
                  <a:pt x="495300" y="457200"/>
                </a:cubicBezTo>
                <a:lnTo>
                  <a:pt x="533400" y="457200"/>
                </a:lnTo>
                <a:cubicBezTo>
                  <a:pt x="564965" y="457200"/>
                  <a:pt x="590550" y="482784"/>
                  <a:pt x="590550" y="514350"/>
                </a:cubicBezTo>
                <a:lnTo>
                  <a:pt x="590550" y="857250"/>
                </a:lnTo>
                <a:lnTo>
                  <a:pt x="571500" y="857250"/>
                </a:lnTo>
                <a:cubicBezTo>
                  <a:pt x="539934" y="857250"/>
                  <a:pt x="514350" y="882834"/>
                  <a:pt x="514350" y="914400"/>
                </a:cubicBezTo>
                <a:lnTo>
                  <a:pt x="514350" y="1371600"/>
                </a:lnTo>
                <a:cubicBezTo>
                  <a:pt x="514350" y="1403165"/>
                  <a:pt x="539934" y="1428750"/>
                  <a:pt x="571500" y="1428750"/>
                </a:cubicBezTo>
                <a:lnTo>
                  <a:pt x="1028700" y="1428750"/>
                </a:lnTo>
                <a:cubicBezTo>
                  <a:pt x="1060265" y="1428750"/>
                  <a:pt x="1085850" y="1403165"/>
                  <a:pt x="1085850" y="1371600"/>
                </a:cubicBezTo>
                <a:lnTo>
                  <a:pt x="1085850" y="914400"/>
                </a:lnTo>
                <a:cubicBezTo>
                  <a:pt x="1085850" y="882834"/>
                  <a:pt x="1060265" y="857250"/>
                  <a:pt x="1028700" y="857250"/>
                </a:cubicBezTo>
                <a:lnTo>
                  <a:pt x="1009650" y="857250"/>
                </a:lnTo>
                <a:lnTo>
                  <a:pt x="1009650" y="514350"/>
                </a:lnTo>
                <a:cubicBezTo>
                  <a:pt x="1009650" y="482784"/>
                  <a:pt x="1035234" y="457200"/>
                  <a:pt x="1066800" y="457200"/>
                </a:cubicBezTo>
                <a:lnTo>
                  <a:pt x="1104900" y="457200"/>
                </a:lnTo>
                <a:cubicBezTo>
                  <a:pt x="1136465" y="457200"/>
                  <a:pt x="1162050" y="482784"/>
                  <a:pt x="1162050" y="514350"/>
                </a:cubicBezTo>
                <a:lnTo>
                  <a:pt x="1162050" y="1143000"/>
                </a:lnTo>
                <a:lnTo>
                  <a:pt x="1543050" y="1143000"/>
                </a:lnTo>
                <a:cubicBezTo>
                  <a:pt x="1574615" y="1143000"/>
                  <a:pt x="1600200" y="1168584"/>
                  <a:pt x="1600200" y="1200150"/>
                </a:cubicBezTo>
                <a:lnTo>
                  <a:pt x="1600200" y="2686050"/>
                </a:lnTo>
                <a:cubicBezTo>
                  <a:pt x="1600200" y="2717615"/>
                  <a:pt x="1574615" y="2743200"/>
                  <a:pt x="1543050" y="2743200"/>
                </a:cubicBezTo>
                <a:lnTo>
                  <a:pt x="1162050" y="2743200"/>
                </a:lnTo>
                <a:lnTo>
                  <a:pt x="1162050" y="3028950"/>
                </a:lnTo>
                <a:cubicBezTo>
                  <a:pt x="1162050" y="3060515"/>
                  <a:pt x="1136465" y="3086100"/>
                  <a:pt x="1104900" y="3086100"/>
                </a:cubicBezTo>
                <a:lnTo>
                  <a:pt x="1066800" y="3086100"/>
                </a:lnTo>
                <a:cubicBezTo>
                  <a:pt x="1035234" y="3086100"/>
                  <a:pt x="1009650" y="3060515"/>
                  <a:pt x="1009650" y="3028950"/>
                </a:cubicBezTo>
                <a:lnTo>
                  <a:pt x="1009650" y="2743200"/>
                </a:lnTo>
                <a:lnTo>
                  <a:pt x="876300" y="2743200"/>
                </a:lnTo>
                <a:lnTo>
                  <a:pt x="876300" y="3028950"/>
                </a:lnTo>
                <a:cubicBezTo>
                  <a:pt x="876300" y="3060515"/>
                  <a:pt x="850715" y="3086100"/>
                  <a:pt x="819150" y="3086100"/>
                </a:cubicBezTo>
                <a:lnTo>
                  <a:pt x="781050" y="3086100"/>
                </a:lnTo>
                <a:cubicBezTo>
                  <a:pt x="749484" y="3086100"/>
                  <a:pt x="723900" y="3060515"/>
                  <a:pt x="723900" y="3028950"/>
                </a:cubicBezTo>
                <a:lnTo>
                  <a:pt x="723900" y="2743200"/>
                </a:lnTo>
                <a:lnTo>
                  <a:pt x="590550" y="2743200"/>
                </a:lnTo>
                <a:moveTo>
                  <a:pt x="781050" y="457200"/>
                </a:moveTo>
                <a:cubicBezTo>
                  <a:pt x="749484" y="457200"/>
                  <a:pt x="723900" y="482784"/>
                  <a:pt x="723900" y="514350"/>
                </a:cubicBezTo>
                <a:lnTo>
                  <a:pt x="723900" y="857250"/>
                </a:lnTo>
                <a:lnTo>
                  <a:pt x="876300" y="857250"/>
                </a:lnTo>
                <a:lnTo>
                  <a:pt x="876300" y="514350"/>
                </a:lnTo>
                <a:cubicBezTo>
                  <a:pt x="876300" y="482784"/>
                  <a:pt x="850715" y="457200"/>
                  <a:pt x="819150" y="457200"/>
                </a:cubicBezTo>
                <a:lnTo>
                  <a:pt x="781050" y="457200"/>
                </a:lnTo>
                <a:moveTo>
                  <a:pt x="114300" y="3543300"/>
                </a:moveTo>
                <a:lnTo>
                  <a:pt x="1485900" y="3543300"/>
                </a:lnTo>
                <a:lnTo>
                  <a:pt x="1485900" y="3352800"/>
                </a:lnTo>
                <a:cubicBezTo>
                  <a:pt x="1485900" y="3268627"/>
                  <a:pt x="1417672" y="3200400"/>
                  <a:pt x="1333500" y="3200400"/>
                </a:cubicBezTo>
                <a:lnTo>
                  <a:pt x="266700" y="3200400"/>
                </a:lnTo>
                <a:cubicBezTo>
                  <a:pt x="182527" y="3200400"/>
                  <a:pt x="114300" y="3268627"/>
                  <a:pt x="114300" y="3352800"/>
                </a:cubicBezTo>
                <a:lnTo>
                  <a:pt x="114300" y="3543300"/>
                </a:lnTo>
              </a:path>
            </a:pathLst>
          </a:custGeom>
          <a:solidFill>
            <a:srgbClr val="CEDA29"/>
          </a:solidFill>
          <a:ln>
            <a:noFill/>
          </a:ln>
        </p:spPr>
        <p:txBody>
          <a:bodyPr rtlCol="0" anchor="ctr"/>
          <a:lstStyle/>
          <a:p>
            <a:pPr algn="ctr"/>
            <a:endParaRPr/>
          </a:p>
        </p:txBody>
      </p:sp>
      <p:sp>
        <p:nvSpPr>
          <p:cNvPr id="7" name="Rounded Rectangle 6"/>
          <p:cNvSpPr/>
          <p:nvPr/>
        </p:nvSpPr>
        <p:spPr>
          <a:xfrm>
            <a:off x="7124700" y="2033112"/>
            <a:ext cx="1600200" cy="3543299"/>
          </a:xfrm>
          <a:custGeom>
            <a:avLst/>
            <a:gdLst/>
            <a:ahLst/>
            <a:cxnLst/>
            <a:rect l="0" t="0" r="0" b="0"/>
            <a:pathLst>
              <a:path w="1600200" h="3543299">
                <a:moveTo>
                  <a:pt x="114300" y="0"/>
                </a:moveTo>
                <a:lnTo>
                  <a:pt x="1485900" y="0"/>
                </a:lnTo>
                <a:lnTo>
                  <a:pt x="1485900" y="190500"/>
                </a:lnTo>
                <a:cubicBezTo>
                  <a:pt x="1485900" y="274668"/>
                  <a:pt x="1417668" y="342900"/>
                  <a:pt x="1333500" y="342900"/>
                </a:cubicBezTo>
                <a:lnTo>
                  <a:pt x="266700" y="342900"/>
                </a:lnTo>
                <a:cubicBezTo>
                  <a:pt x="182531" y="342900"/>
                  <a:pt x="114300" y="274668"/>
                  <a:pt x="114300" y="190500"/>
                </a:cubicBezTo>
                <a:close/>
                <a:moveTo>
                  <a:pt x="438150" y="514350"/>
                </a:moveTo>
                <a:cubicBezTo>
                  <a:pt x="438150" y="482787"/>
                  <a:pt x="463737" y="457200"/>
                  <a:pt x="495300" y="457200"/>
                </a:cubicBezTo>
                <a:lnTo>
                  <a:pt x="533400" y="457200"/>
                </a:lnTo>
                <a:cubicBezTo>
                  <a:pt x="564962" y="457200"/>
                  <a:pt x="590550" y="482787"/>
                  <a:pt x="590550" y="514350"/>
                </a:cubicBezTo>
                <a:lnTo>
                  <a:pt x="590550" y="857250"/>
                </a:lnTo>
                <a:lnTo>
                  <a:pt x="571500" y="857250"/>
                </a:lnTo>
                <a:cubicBezTo>
                  <a:pt x="539937" y="857250"/>
                  <a:pt x="514350" y="882837"/>
                  <a:pt x="514350" y="914400"/>
                </a:cubicBezTo>
                <a:lnTo>
                  <a:pt x="514350" y="1143000"/>
                </a:lnTo>
                <a:lnTo>
                  <a:pt x="438150" y="1143000"/>
                </a:lnTo>
                <a:close/>
                <a:moveTo>
                  <a:pt x="1162050" y="514350"/>
                </a:moveTo>
                <a:cubicBezTo>
                  <a:pt x="1162050" y="482787"/>
                  <a:pt x="1136462" y="457200"/>
                  <a:pt x="1104900" y="457200"/>
                </a:cubicBezTo>
                <a:lnTo>
                  <a:pt x="1066800" y="457200"/>
                </a:lnTo>
                <a:cubicBezTo>
                  <a:pt x="1035237" y="457200"/>
                  <a:pt x="1009650" y="482787"/>
                  <a:pt x="1009650" y="514350"/>
                </a:cubicBezTo>
                <a:lnTo>
                  <a:pt x="1009650" y="857250"/>
                </a:lnTo>
                <a:lnTo>
                  <a:pt x="1028700" y="857250"/>
                </a:lnTo>
                <a:cubicBezTo>
                  <a:pt x="1060262" y="857250"/>
                  <a:pt x="1085850" y="882837"/>
                  <a:pt x="1085850" y="914400"/>
                </a:cubicBezTo>
                <a:lnTo>
                  <a:pt x="1085850" y="1143000"/>
                </a:lnTo>
                <a:lnTo>
                  <a:pt x="1162050" y="1143000"/>
                </a:lnTo>
                <a:close/>
                <a:moveTo>
                  <a:pt x="781050" y="457200"/>
                </a:moveTo>
                <a:lnTo>
                  <a:pt x="819150" y="457200"/>
                </a:lnTo>
                <a:cubicBezTo>
                  <a:pt x="850712" y="457200"/>
                  <a:pt x="876300" y="482787"/>
                  <a:pt x="876300" y="514350"/>
                </a:cubicBezTo>
                <a:lnTo>
                  <a:pt x="876300" y="857250"/>
                </a:lnTo>
                <a:lnTo>
                  <a:pt x="723900" y="857250"/>
                </a:lnTo>
                <a:lnTo>
                  <a:pt x="723900" y="514350"/>
                </a:lnTo>
                <a:cubicBezTo>
                  <a:pt x="723900" y="482787"/>
                  <a:pt x="749487" y="457200"/>
                  <a:pt x="781050" y="457200"/>
                </a:cubicBezTo>
                <a:close/>
                <a:moveTo>
                  <a:pt x="304800" y="347662"/>
                </a:moveTo>
                <a:lnTo>
                  <a:pt x="304800" y="1143000"/>
                </a:lnTo>
                <a:moveTo>
                  <a:pt x="1295400" y="347662"/>
                </a:moveTo>
                <a:lnTo>
                  <a:pt x="1295400" y="1143000"/>
                </a:lnTo>
                <a:moveTo>
                  <a:pt x="0" y="1428750"/>
                </a:moveTo>
                <a:lnTo>
                  <a:pt x="0" y="1200150"/>
                </a:lnTo>
                <a:cubicBezTo>
                  <a:pt x="0" y="1168587"/>
                  <a:pt x="25587" y="1143000"/>
                  <a:pt x="57150" y="1143000"/>
                </a:cubicBezTo>
                <a:lnTo>
                  <a:pt x="514350" y="1143000"/>
                </a:lnTo>
                <a:lnTo>
                  <a:pt x="514350" y="1371600"/>
                </a:lnTo>
                <a:cubicBezTo>
                  <a:pt x="514350" y="1403162"/>
                  <a:pt x="539937" y="1428750"/>
                  <a:pt x="571500" y="1428750"/>
                </a:cubicBezTo>
                <a:lnTo>
                  <a:pt x="1028700" y="1428750"/>
                </a:lnTo>
                <a:cubicBezTo>
                  <a:pt x="1060262" y="1428750"/>
                  <a:pt x="1085850" y="1403162"/>
                  <a:pt x="1085850" y="1371600"/>
                </a:cubicBezTo>
                <a:lnTo>
                  <a:pt x="1085850" y="1143000"/>
                </a:lnTo>
                <a:lnTo>
                  <a:pt x="1543050" y="1143000"/>
                </a:lnTo>
                <a:cubicBezTo>
                  <a:pt x="1574612" y="1143000"/>
                  <a:pt x="1600200" y="1168587"/>
                  <a:pt x="1600200" y="1200150"/>
                </a:cubicBezTo>
                <a:lnTo>
                  <a:pt x="1600200" y="1428750"/>
                </a:lnTo>
                <a:moveTo>
                  <a:pt x="1600200" y="1428750"/>
                </a:moveTo>
                <a:lnTo>
                  <a:pt x="1600200" y="2628899"/>
                </a:lnTo>
                <a:moveTo>
                  <a:pt x="0" y="2628899"/>
                </a:moveTo>
                <a:lnTo>
                  <a:pt x="0" y="1428750"/>
                </a:lnTo>
                <a:moveTo>
                  <a:pt x="114300" y="3543299"/>
                </a:moveTo>
                <a:lnTo>
                  <a:pt x="1485900" y="3543299"/>
                </a:lnTo>
                <a:lnTo>
                  <a:pt x="1485900" y="3352799"/>
                </a:lnTo>
                <a:cubicBezTo>
                  <a:pt x="1485900" y="3268631"/>
                  <a:pt x="1417668" y="3200399"/>
                  <a:pt x="1333500" y="3200399"/>
                </a:cubicBezTo>
                <a:lnTo>
                  <a:pt x="266700" y="3200399"/>
                </a:lnTo>
                <a:cubicBezTo>
                  <a:pt x="182531" y="3200399"/>
                  <a:pt x="114300" y="3268631"/>
                  <a:pt x="114300" y="3352799"/>
                </a:cubicBezTo>
                <a:close/>
                <a:moveTo>
                  <a:pt x="781050" y="3086099"/>
                </a:moveTo>
                <a:lnTo>
                  <a:pt x="819150" y="3086099"/>
                </a:lnTo>
                <a:cubicBezTo>
                  <a:pt x="850712" y="3086099"/>
                  <a:pt x="876300" y="3060512"/>
                  <a:pt x="876300" y="3028949"/>
                </a:cubicBezTo>
                <a:lnTo>
                  <a:pt x="876300" y="2743199"/>
                </a:lnTo>
                <a:lnTo>
                  <a:pt x="723900" y="2743199"/>
                </a:lnTo>
                <a:lnTo>
                  <a:pt x="723900" y="3028949"/>
                </a:lnTo>
                <a:cubicBezTo>
                  <a:pt x="723900" y="3060512"/>
                  <a:pt x="749487" y="3086099"/>
                  <a:pt x="781050" y="3086099"/>
                </a:cubicBezTo>
                <a:close/>
                <a:moveTo>
                  <a:pt x="1066800" y="3086099"/>
                </a:moveTo>
                <a:lnTo>
                  <a:pt x="1104900" y="3086099"/>
                </a:lnTo>
                <a:cubicBezTo>
                  <a:pt x="1136462" y="3086099"/>
                  <a:pt x="1162050" y="3060512"/>
                  <a:pt x="1162050" y="3028949"/>
                </a:cubicBezTo>
                <a:lnTo>
                  <a:pt x="1162050" y="2743199"/>
                </a:lnTo>
                <a:lnTo>
                  <a:pt x="1009650" y="2743199"/>
                </a:lnTo>
                <a:lnTo>
                  <a:pt x="1009650" y="3028949"/>
                </a:lnTo>
                <a:cubicBezTo>
                  <a:pt x="1009650" y="3060512"/>
                  <a:pt x="1035237" y="3086099"/>
                  <a:pt x="1066800" y="3086099"/>
                </a:cubicBezTo>
                <a:close/>
                <a:moveTo>
                  <a:pt x="495300" y="3086099"/>
                </a:moveTo>
                <a:lnTo>
                  <a:pt x="533400" y="3086099"/>
                </a:lnTo>
                <a:cubicBezTo>
                  <a:pt x="564962" y="3086099"/>
                  <a:pt x="590550" y="3060512"/>
                  <a:pt x="590550" y="3028949"/>
                </a:cubicBezTo>
                <a:lnTo>
                  <a:pt x="590550" y="2743199"/>
                </a:lnTo>
                <a:lnTo>
                  <a:pt x="438150" y="2743199"/>
                </a:lnTo>
                <a:lnTo>
                  <a:pt x="438150" y="3028949"/>
                </a:lnTo>
                <a:cubicBezTo>
                  <a:pt x="438150" y="3060512"/>
                  <a:pt x="463737" y="3086099"/>
                  <a:pt x="495300" y="3086099"/>
                </a:cubicBezTo>
                <a:close/>
                <a:moveTo>
                  <a:pt x="57150" y="2743199"/>
                </a:moveTo>
                <a:cubicBezTo>
                  <a:pt x="25587" y="2743199"/>
                  <a:pt x="0" y="2717612"/>
                  <a:pt x="0" y="2686049"/>
                </a:cubicBezTo>
                <a:lnTo>
                  <a:pt x="0" y="2628899"/>
                </a:lnTo>
                <a:moveTo>
                  <a:pt x="57150" y="2743199"/>
                </a:moveTo>
                <a:lnTo>
                  <a:pt x="1543050" y="2743199"/>
                </a:lnTo>
                <a:moveTo>
                  <a:pt x="304800" y="2743199"/>
                </a:moveTo>
                <a:lnTo>
                  <a:pt x="57150" y="2743199"/>
                </a:lnTo>
                <a:moveTo>
                  <a:pt x="1543050" y="2743199"/>
                </a:moveTo>
                <a:cubicBezTo>
                  <a:pt x="1574612" y="2743199"/>
                  <a:pt x="1600200" y="2717612"/>
                  <a:pt x="1600200" y="2686049"/>
                </a:cubicBezTo>
                <a:lnTo>
                  <a:pt x="1600200" y="2628899"/>
                </a:lnTo>
                <a:moveTo>
                  <a:pt x="1543050" y="2743199"/>
                </a:moveTo>
                <a:lnTo>
                  <a:pt x="1295400" y="2743199"/>
                </a:lnTo>
                <a:moveTo>
                  <a:pt x="304800" y="2743199"/>
                </a:moveTo>
                <a:lnTo>
                  <a:pt x="304800" y="3200399"/>
                </a:lnTo>
                <a:moveTo>
                  <a:pt x="438150" y="2743199"/>
                </a:moveTo>
                <a:lnTo>
                  <a:pt x="304800" y="2743199"/>
                </a:lnTo>
                <a:moveTo>
                  <a:pt x="1295400" y="2743199"/>
                </a:moveTo>
                <a:lnTo>
                  <a:pt x="1295400" y="3200399"/>
                </a:lnTo>
                <a:moveTo>
                  <a:pt x="1295400" y="2743199"/>
                </a:moveTo>
                <a:lnTo>
                  <a:pt x="1162050" y="2743199"/>
                </a:lnTo>
                <a:moveTo>
                  <a:pt x="723900" y="2743199"/>
                </a:moveTo>
                <a:lnTo>
                  <a:pt x="590550" y="2743199"/>
                </a:lnTo>
                <a:moveTo>
                  <a:pt x="1009650" y="2743199"/>
                </a:moveTo>
                <a:lnTo>
                  <a:pt x="876300" y="2743199"/>
                </a:lnTo>
              </a:path>
            </a:pathLst>
          </a:custGeom>
          <a:noFill/>
          <a:ln w="14287">
            <a:solidFill>
              <a:srgbClr val="FFFFFF"/>
            </a:solidFill>
          </a:ln>
        </p:spPr>
        <p:txBody>
          <a:bodyPr rtlCol="0" anchor="ctr"/>
          <a:lstStyle/>
          <a:p>
            <a:pPr algn="ctr"/>
            <a:endParaRPr/>
          </a:p>
        </p:txBody>
      </p:sp>
      <p:sp>
        <p:nvSpPr>
          <p:cNvPr id="8" name="Rounded Rectangle 7"/>
          <p:cNvSpPr/>
          <p:nvPr/>
        </p:nvSpPr>
        <p:spPr>
          <a:xfrm>
            <a:off x="4048125" y="2946988"/>
            <a:ext cx="438150" cy="457723"/>
          </a:xfrm>
          <a:custGeom>
            <a:avLst/>
            <a:gdLst/>
            <a:ahLst/>
            <a:cxnLst/>
            <a:rect l="0" t="0" r="0" b="0"/>
            <a:pathLst>
              <a:path w="438150" h="457723">
                <a:moveTo>
                  <a:pt x="409575" y="333898"/>
                </a:moveTo>
                <a:cubicBezTo>
                  <a:pt x="393792" y="333898"/>
                  <a:pt x="381000" y="346690"/>
                  <a:pt x="381000" y="362473"/>
                </a:cubicBezTo>
                <a:lnTo>
                  <a:pt x="381000" y="381523"/>
                </a:lnTo>
                <a:lnTo>
                  <a:pt x="342900" y="381523"/>
                </a:lnTo>
                <a:lnTo>
                  <a:pt x="342900" y="362473"/>
                </a:lnTo>
                <a:cubicBezTo>
                  <a:pt x="342900" y="346690"/>
                  <a:pt x="330107" y="333898"/>
                  <a:pt x="314325" y="333898"/>
                </a:cubicBezTo>
                <a:cubicBezTo>
                  <a:pt x="298542" y="333898"/>
                  <a:pt x="285750" y="346690"/>
                  <a:pt x="285750" y="362473"/>
                </a:cubicBezTo>
                <a:lnTo>
                  <a:pt x="285750" y="381523"/>
                </a:lnTo>
                <a:lnTo>
                  <a:pt x="247650" y="381523"/>
                </a:lnTo>
                <a:lnTo>
                  <a:pt x="247650" y="362473"/>
                </a:lnTo>
                <a:cubicBezTo>
                  <a:pt x="247650" y="346690"/>
                  <a:pt x="234857" y="333898"/>
                  <a:pt x="219075" y="333898"/>
                </a:cubicBezTo>
                <a:cubicBezTo>
                  <a:pt x="203292" y="333898"/>
                  <a:pt x="190500" y="346690"/>
                  <a:pt x="190500" y="362473"/>
                </a:cubicBezTo>
                <a:lnTo>
                  <a:pt x="190500" y="381523"/>
                </a:lnTo>
                <a:lnTo>
                  <a:pt x="152400" y="381523"/>
                </a:lnTo>
                <a:lnTo>
                  <a:pt x="152400" y="362473"/>
                </a:lnTo>
                <a:cubicBezTo>
                  <a:pt x="152400" y="346690"/>
                  <a:pt x="139607" y="333898"/>
                  <a:pt x="123825" y="333898"/>
                </a:cubicBezTo>
                <a:cubicBezTo>
                  <a:pt x="108042" y="333898"/>
                  <a:pt x="95250" y="346690"/>
                  <a:pt x="95250" y="362473"/>
                </a:cubicBezTo>
                <a:lnTo>
                  <a:pt x="95250" y="381523"/>
                </a:lnTo>
                <a:lnTo>
                  <a:pt x="57150" y="381523"/>
                </a:lnTo>
                <a:lnTo>
                  <a:pt x="57150" y="362473"/>
                </a:lnTo>
                <a:cubicBezTo>
                  <a:pt x="57150" y="346690"/>
                  <a:pt x="44357" y="333898"/>
                  <a:pt x="28575" y="333898"/>
                </a:cubicBezTo>
                <a:cubicBezTo>
                  <a:pt x="12792" y="333898"/>
                  <a:pt x="0" y="346690"/>
                  <a:pt x="0" y="362473"/>
                </a:cubicBezTo>
                <a:lnTo>
                  <a:pt x="0" y="448198"/>
                </a:lnTo>
                <a:cubicBezTo>
                  <a:pt x="0" y="453456"/>
                  <a:pt x="4267" y="457723"/>
                  <a:pt x="9525" y="457723"/>
                </a:cubicBezTo>
                <a:lnTo>
                  <a:pt x="47625" y="457723"/>
                </a:lnTo>
                <a:cubicBezTo>
                  <a:pt x="52882" y="457723"/>
                  <a:pt x="57150" y="453456"/>
                  <a:pt x="57150" y="448198"/>
                </a:cubicBezTo>
                <a:lnTo>
                  <a:pt x="57150" y="419623"/>
                </a:lnTo>
                <a:lnTo>
                  <a:pt x="95250" y="419623"/>
                </a:lnTo>
                <a:lnTo>
                  <a:pt x="95250" y="448198"/>
                </a:lnTo>
                <a:cubicBezTo>
                  <a:pt x="95250" y="453456"/>
                  <a:pt x="99517" y="457723"/>
                  <a:pt x="104775" y="457723"/>
                </a:cubicBezTo>
                <a:lnTo>
                  <a:pt x="142875" y="457723"/>
                </a:lnTo>
                <a:cubicBezTo>
                  <a:pt x="148132" y="457723"/>
                  <a:pt x="152400" y="453456"/>
                  <a:pt x="152400" y="448198"/>
                </a:cubicBezTo>
                <a:lnTo>
                  <a:pt x="152400" y="419623"/>
                </a:lnTo>
                <a:lnTo>
                  <a:pt x="190500" y="419623"/>
                </a:lnTo>
                <a:lnTo>
                  <a:pt x="190500" y="448198"/>
                </a:lnTo>
                <a:cubicBezTo>
                  <a:pt x="190500" y="453456"/>
                  <a:pt x="194767" y="457723"/>
                  <a:pt x="200025" y="457723"/>
                </a:cubicBezTo>
                <a:lnTo>
                  <a:pt x="238125" y="457723"/>
                </a:lnTo>
                <a:cubicBezTo>
                  <a:pt x="243382" y="457723"/>
                  <a:pt x="247650" y="453456"/>
                  <a:pt x="247650" y="448198"/>
                </a:cubicBezTo>
                <a:lnTo>
                  <a:pt x="247650" y="419623"/>
                </a:lnTo>
                <a:lnTo>
                  <a:pt x="285750" y="419623"/>
                </a:lnTo>
                <a:lnTo>
                  <a:pt x="285750" y="448198"/>
                </a:lnTo>
                <a:cubicBezTo>
                  <a:pt x="285750" y="453456"/>
                  <a:pt x="290017" y="457723"/>
                  <a:pt x="295275" y="457723"/>
                </a:cubicBezTo>
                <a:lnTo>
                  <a:pt x="333375" y="457723"/>
                </a:lnTo>
                <a:cubicBezTo>
                  <a:pt x="338632" y="457723"/>
                  <a:pt x="342900" y="453456"/>
                  <a:pt x="342900" y="448198"/>
                </a:cubicBezTo>
                <a:lnTo>
                  <a:pt x="342900" y="419623"/>
                </a:lnTo>
                <a:lnTo>
                  <a:pt x="381000" y="419623"/>
                </a:lnTo>
                <a:lnTo>
                  <a:pt x="381000" y="448198"/>
                </a:lnTo>
                <a:cubicBezTo>
                  <a:pt x="381000" y="453456"/>
                  <a:pt x="385267" y="457723"/>
                  <a:pt x="390525" y="457723"/>
                </a:cubicBezTo>
                <a:lnTo>
                  <a:pt x="428625" y="457723"/>
                </a:lnTo>
                <a:cubicBezTo>
                  <a:pt x="433882" y="457723"/>
                  <a:pt x="438150" y="453456"/>
                  <a:pt x="438150" y="448198"/>
                </a:cubicBezTo>
                <a:lnTo>
                  <a:pt x="438150" y="362473"/>
                </a:lnTo>
                <a:cubicBezTo>
                  <a:pt x="438150" y="346690"/>
                  <a:pt x="425357" y="333898"/>
                  <a:pt x="409575" y="333898"/>
                </a:cubicBezTo>
                <a:moveTo>
                  <a:pt x="313181" y="88153"/>
                </a:moveTo>
                <a:cubicBezTo>
                  <a:pt x="323888" y="88496"/>
                  <a:pt x="334403" y="91097"/>
                  <a:pt x="344043" y="95773"/>
                </a:cubicBezTo>
                <a:cubicBezTo>
                  <a:pt x="347271" y="92440"/>
                  <a:pt x="350091" y="88734"/>
                  <a:pt x="352425" y="84724"/>
                </a:cubicBezTo>
                <a:cubicBezTo>
                  <a:pt x="364426" y="65674"/>
                  <a:pt x="364045" y="38623"/>
                  <a:pt x="352425" y="6619"/>
                </a:cubicBezTo>
                <a:cubicBezTo>
                  <a:pt x="351129" y="3390"/>
                  <a:pt x="348243" y="1076"/>
                  <a:pt x="344804" y="523"/>
                </a:cubicBezTo>
                <a:cubicBezTo>
                  <a:pt x="341461" y="200"/>
                  <a:pt x="338175" y="1552"/>
                  <a:pt x="336042" y="4143"/>
                </a:cubicBezTo>
                <a:cubicBezTo>
                  <a:pt x="320078" y="23545"/>
                  <a:pt x="299237" y="38338"/>
                  <a:pt x="275653" y="47005"/>
                </a:cubicBezTo>
                <a:cubicBezTo>
                  <a:pt x="291360" y="57416"/>
                  <a:pt x="304257" y="71551"/>
                  <a:pt x="313181" y="88153"/>
                </a:cubicBezTo>
                <a:moveTo>
                  <a:pt x="152019" y="47005"/>
                </a:moveTo>
                <a:cubicBezTo>
                  <a:pt x="127844" y="38557"/>
                  <a:pt x="106384" y="23755"/>
                  <a:pt x="89915" y="4143"/>
                </a:cubicBezTo>
                <a:cubicBezTo>
                  <a:pt x="87896" y="1400"/>
                  <a:pt x="84524" y="0"/>
                  <a:pt x="81152" y="523"/>
                </a:cubicBezTo>
                <a:cubicBezTo>
                  <a:pt x="77752" y="914"/>
                  <a:pt x="74866" y="3200"/>
                  <a:pt x="73723" y="6429"/>
                </a:cubicBezTo>
                <a:cubicBezTo>
                  <a:pt x="61112" y="30975"/>
                  <a:pt x="60683" y="60007"/>
                  <a:pt x="72580" y="84915"/>
                </a:cubicBezTo>
                <a:cubicBezTo>
                  <a:pt x="74942" y="88801"/>
                  <a:pt x="77685" y="92440"/>
                  <a:pt x="80772" y="95773"/>
                </a:cubicBezTo>
                <a:cubicBezTo>
                  <a:pt x="90858" y="90811"/>
                  <a:pt x="101917" y="88144"/>
                  <a:pt x="113156" y="87963"/>
                </a:cubicBezTo>
                <a:cubicBezTo>
                  <a:pt x="122405" y="71218"/>
                  <a:pt x="135788" y="57121"/>
                  <a:pt x="152019" y="47005"/>
                </a:cubicBezTo>
                <a:moveTo>
                  <a:pt x="92773" y="161496"/>
                </a:moveTo>
                <a:cubicBezTo>
                  <a:pt x="104174" y="161315"/>
                  <a:pt x="115481" y="159381"/>
                  <a:pt x="126301" y="155781"/>
                </a:cubicBezTo>
                <a:cubicBezTo>
                  <a:pt x="128225" y="171859"/>
                  <a:pt x="132454" y="187585"/>
                  <a:pt x="138874" y="202453"/>
                </a:cubicBezTo>
                <a:cubicBezTo>
                  <a:pt x="159991" y="184175"/>
                  <a:pt x="187147" y="174393"/>
                  <a:pt x="215074" y="175021"/>
                </a:cubicBezTo>
                <a:cubicBezTo>
                  <a:pt x="241639" y="174440"/>
                  <a:pt x="267566" y="183127"/>
                  <a:pt x="288417" y="199596"/>
                </a:cubicBezTo>
                <a:cubicBezTo>
                  <a:pt x="294093" y="185556"/>
                  <a:pt x="297875" y="170821"/>
                  <a:pt x="299656" y="155781"/>
                </a:cubicBezTo>
                <a:cubicBezTo>
                  <a:pt x="310476" y="159381"/>
                  <a:pt x="321783" y="161315"/>
                  <a:pt x="333184" y="161496"/>
                </a:cubicBezTo>
                <a:cubicBezTo>
                  <a:pt x="342147" y="161858"/>
                  <a:pt x="351072" y="160162"/>
                  <a:pt x="359283" y="156543"/>
                </a:cubicBezTo>
                <a:cubicBezTo>
                  <a:pt x="360673" y="143027"/>
                  <a:pt x="355901" y="129606"/>
                  <a:pt x="346300" y="119995"/>
                </a:cubicBezTo>
                <a:cubicBezTo>
                  <a:pt x="336689" y="110394"/>
                  <a:pt x="323268" y="105622"/>
                  <a:pt x="309753" y="107013"/>
                </a:cubicBezTo>
                <a:cubicBezTo>
                  <a:pt x="306714" y="106737"/>
                  <a:pt x="303647" y="106737"/>
                  <a:pt x="300609" y="107013"/>
                </a:cubicBezTo>
                <a:cubicBezTo>
                  <a:pt x="286683" y="70856"/>
                  <a:pt x="251526" y="47358"/>
                  <a:pt x="212788" y="48339"/>
                </a:cubicBezTo>
                <a:cubicBezTo>
                  <a:pt x="174002" y="47644"/>
                  <a:pt x="138969" y="71447"/>
                  <a:pt x="125348" y="107775"/>
                </a:cubicBezTo>
                <a:cubicBezTo>
                  <a:pt x="122310" y="107499"/>
                  <a:pt x="119243" y="107499"/>
                  <a:pt x="116205" y="107775"/>
                </a:cubicBezTo>
                <a:cubicBezTo>
                  <a:pt x="102831" y="106422"/>
                  <a:pt x="89554" y="111099"/>
                  <a:pt x="79981" y="120519"/>
                </a:cubicBezTo>
                <a:cubicBezTo>
                  <a:pt x="70408" y="129949"/>
                  <a:pt x="65531" y="143151"/>
                  <a:pt x="66675" y="156543"/>
                </a:cubicBezTo>
                <a:cubicBezTo>
                  <a:pt x="74885" y="160162"/>
                  <a:pt x="83810" y="161858"/>
                  <a:pt x="92773" y="161496"/>
                </a:cubicBezTo>
                <a:moveTo>
                  <a:pt x="247269" y="127777"/>
                </a:moveTo>
                <a:cubicBezTo>
                  <a:pt x="255155" y="127777"/>
                  <a:pt x="261556" y="134178"/>
                  <a:pt x="261556" y="142065"/>
                </a:cubicBezTo>
                <a:cubicBezTo>
                  <a:pt x="261556" y="149952"/>
                  <a:pt x="255155" y="156352"/>
                  <a:pt x="247269" y="156352"/>
                </a:cubicBezTo>
                <a:cubicBezTo>
                  <a:pt x="239382" y="156352"/>
                  <a:pt x="232981" y="149952"/>
                  <a:pt x="232981" y="142065"/>
                </a:cubicBezTo>
                <a:cubicBezTo>
                  <a:pt x="232981" y="134178"/>
                  <a:pt x="239382" y="127777"/>
                  <a:pt x="247269" y="127777"/>
                </a:cubicBezTo>
                <a:moveTo>
                  <a:pt x="193357" y="142065"/>
                </a:moveTo>
                <a:cubicBezTo>
                  <a:pt x="193357" y="149952"/>
                  <a:pt x="186956" y="156352"/>
                  <a:pt x="179069" y="156352"/>
                </a:cubicBezTo>
                <a:cubicBezTo>
                  <a:pt x="171183" y="156352"/>
                  <a:pt x="164782" y="149952"/>
                  <a:pt x="164782" y="142065"/>
                </a:cubicBezTo>
                <a:cubicBezTo>
                  <a:pt x="164782" y="134178"/>
                  <a:pt x="171183" y="127777"/>
                  <a:pt x="179069" y="127777"/>
                </a:cubicBezTo>
                <a:cubicBezTo>
                  <a:pt x="186956" y="127777"/>
                  <a:pt x="193357" y="134178"/>
                  <a:pt x="193357" y="142065"/>
                </a:cubicBezTo>
                <a:moveTo>
                  <a:pt x="215455" y="194071"/>
                </a:moveTo>
                <a:cubicBezTo>
                  <a:pt x="171259" y="194071"/>
                  <a:pt x="135445" y="219789"/>
                  <a:pt x="135445" y="251221"/>
                </a:cubicBezTo>
                <a:cubicBezTo>
                  <a:pt x="135445" y="282654"/>
                  <a:pt x="171259" y="308371"/>
                  <a:pt x="215455" y="308371"/>
                </a:cubicBezTo>
                <a:cubicBezTo>
                  <a:pt x="259651" y="308371"/>
                  <a:pt x="295465" y="282654"/>
                  <a:pt x="295465" y="251221"/>
                </a:cubicBezTo>
                <a:cubicBezTo>
                  <a:pt x="295465" y="219789"/>
                  <a:pt x="259651" y="194071"/>
                  <a:pt x="215455" y="194071"/>
                </a:cubicBezTo>
                <a:moveTo>
                  <a:pt x="206883" y="258651"/>
                </a:moveTo>
                <a:cubicBezTo>
                  <a:pt x="206883" y="263909"/>
                  <a:pt x="202615" y="268176"/>
                  <a:pt x="197358" y="268176"/>
                </a:cubicBezTo>
                <a:cubicBezTo>
                  <a:pt x="192100" y="268176"/>
                  <a:pt x="187833" y="263909"/>
                  <a:pt x="187833" y="258651"/>
                </a:cubicBezTo>
                <a:lnTo>
                  <a:pt x="187833" y="245697"/>
                </a:lnTo>
                <a:cubicBezTo>
                  <a:pt x="187833" y="240439"/>
                  <a:pt x="192100" y="236172"/>
                  <a:pt x="197358" y="236172"/>
                </a:cubicBezTo>
                <a:cubicBezTo>
                  <a:pt x="202615" y="236172"/>
                  <a:pt x="206883" y="240439"/>
                  <a:pt x="206883" y="245697"/>
                </a:cubicBezTo>
                <a:lnTo>
                  <a:pt x="206883" y="258651"/>
                </a:lnTo>
                <a:moveTo>
                  <a:pt x="240792" y="258651"/>
                </a:moveTo>
                <a:cubicBezTo>
                  <a:pt x="240792" y="263909"/>
                  <a:pt x="236524" y="268176"/>
                  <a:pt x="231267" y="268176"/>
                </a:cubicBezTo>
                <a:cubicBezTo>
                  <a:pt x="226009" y="268176"/>
                  <a:pt x="221742" y="263909"/>
                  <a:pt x="221742" y="258651"/>
                </a:cubicBezTo>
                <a:lnTo>
                  <a:pt x="221742" y="245697"/>
                </a:lnTo>
                <a:cubicBezTo>
                  <a:pt x="221846" y="240477"/>
                  <a:pt x="226047" y="236277"/>
                  <a:pt x="231267" y="236172"/>
                </a:cubicBezTo>
                <a:cubicBezTo>
                  <a:pt x="236524" y="236172"/>
                  <a:pt x="240792" y="240439"/>
                  <a:pt x="240792" y="245697"/>
                </a:cubicBezTo>
                <a:lnTo>
                  <a:pt x="240792" y="258651"/>
                </a:lnTo>
              </a:path>
            </a:pathLst>
          </a:custGeom>
          <a:solidFill>
            <a:srgbClr val="10B1A2"/>
          </a:solidFill>
          <a:ln>
            <a:noFill/>
          </a:ln>
        </p:spPr>
        <p:txBody>
          <a:bodyPr rtlCol="0" anchor="ctr"/>
          <a:lstStyle/>
          <a:p>
            <a:pPr algn="ctr"/>
            <a:endParaRPr/>
          </a:p>
        </p:txBody>
      </p:sp>
      <p:sp>
        <p:nvSpPr>
          <p:cNvPr id="9" name="Rounded Rectangle 8"/>
          <p:cNvSpPr/>
          <p:nvPr/>
        </p:nvSpPr>
        <p:spPr>
          <a:xfrm>
            <a:off x="5867400" y="2947511"/>
            <a:ext cx="457200" cy="457190"/>
          </a:xfrm>
          <a:custGeom>
            <a:avLst/>
            <a:gdLst/>
            <a:ahLst/>
            <a:cxnLst/>
            <a:rect l="0" t="0" r="0" b="0"/>
            <a:pathLst>
              <a:path w="457200" h="457190">
                <a:moveTo>
                  <a:pt x="444436" y="240982"/>
                </a:moveTo>
                <a:lnTo>
                  <a:pt x="444436" y="260032"/>
                </a:lnTo>
                <a:cubicBezTo>
                  <a:pt x="444617" y="269233"/>
                  <a:pt x="438207" y="277244"/>
                  <a:pt x="429196" y="279082"/>
                </a:cubicBezTo>
                <a:lnTo>
                  <a:pt x="405574" y="283845"/>
                </a:lnTo>
                <a:cubicBezTo>
                  <a:pt x="401069" y="302799"/>
                  <a:pt x="393477" y="320887"/>
                  <a:pt x="383095" y="337375"/>
                </a:cubicBezTo>
                <a:lnTo>
                  <a:pt x="396620" y="357568"/>
                </a:lnTo>
                <a:cubicBezTo>
                  <a:pt x="401354" y="364969"/>
                  <a:pt x="400411" y="374646"/>
                  <a:pt x="394334" y="381000"/>
                </a:cubicBezTo>
                <a:lnTo>
                  <a:pt x="368236" y="407098"/>
                </a:lnTo>
                <a:cubicBezTo>
                  <a:pt x="361797" y="413470"/>
                  <a:pt x="351758" y="414423"/>
                  <a:pt x="344233" y="409384"/>
                </a:cubicBezTo>
                <a:lnTo>
                  <a:pt x="323850" y="395668"/>
                </a:lnTo>
                <a:cubicBezTo>
                  <a:pt x="307486" y="406365"/>
                  <a:pt x="289464" y="414280"/>
                  <a:pt x="270509" y="419100"/>
                </a:cubicBezTo>
                <a:lnTo>
                  <a:pt x="266700" y="441769"/>
                </a:lnTo>
                <a:cubicBezTo>
                  <a:pt x="264861" y="450780"/>
                  <a:pt x="256851" y="457190"/>
                  <a:pt x="247650" y="457009"/>
                </a:cubicBezTo>
                <a:lnTo>
                  <a:pt x="209550" y="457009"/>
                </a:lnTo>
                <a:cubicBezTo>
                  <a:pt x="200348" y="457190"/>
                  <a:pt x="192338" y="450780"/>
                  <a:pt x="190500" y="441769"/>
                </a:cubicBezTo>
                <a:lnTo>
                  <a:pt x="186690" y="419100"/>
                </a:lnTo>
                <a:cubicBezTo>
                  <a:pt x="167735" y="414280"/>
                  <a:pt x="149713" y="406365"/>
                  <a:pt x="133350" y="395668"/>
                </a:cubicBezTo>
                <a:lnTo>
                  <a:pt x="113156" y="409193"/>
                </a:lnTo>
                <a:cubicBezTo>
                  <a:pt x="105632" y="414232"/>
                  <a:pt x="95592" y="413280"/>
                  <a:pt x="89154" y="406908"/>
                </a:cubicBezTo>
                <a:lnTo>
                  <a:pt x="62865" y="381000"/>
                </a:lnTo>
                <a:cubicBezTo>
                  <a:pt x="56492" y="374561"/>
                  <a:pt x="55540" y="364521"/>
                  <a:pt x="60579" y="356997"/>
                </a:cubicBezTo>
                <a:lnTo>
                  <a:pt x="74104" y="336804"/>
                </a:lnTo>
                <a:cubicBezTo>
                  <a:pt x="63722" y="320316"/>
                  <a:pt x="56130" y="302228"/>
                  <a:pt x="51625" y="283273"/>
                </a:cubicBezTo>
                <a:lnTo>
                  <a:pt x="28003" y="278511"/>
                </a:lnTo>
                <a:cubicBezTo>
                  <a:pt x="18992" y="276672"/>
                  <a:pt x="12582" y="268662"/>
                  <a:pt x="12763" y="259461"/>
                </a:cubicBezTo>
                <a:lnTo>
                  <a:pt x="12763" y="240411"/>
                </a:lnTo>
                <a:lnTo>
                  <a:pt x="137731" y="240411"/>
                </a:lnTo>
                <a:cubicBezTo>
                  <a:pt x="137741" y="290588"/>
                  <a:pt x="178422" y="331260"/>
                  <a:pt x="228600" y="331260"/>
                </a:cubicBezTo>
                <a:cubicBezTo>
                  <a:pt x="278777" y="331260"/>
                  <a:pt x="319458" y="290588"/>
                  <a:pt x="319468" y="240411"/>
                </a:cubicBezTo>
                <a:lnTo>
                  <a:pt x="444436" y="240982"/>
                </a:lnTo>
                <a:moveTo>
                  <a:pt x="327088" y="72580"/>
                </a:moveTo>
                <a:cubicBezTo>
                  <a:pt x="327088" y="96993"/>
                  <a:pt x="346871" y="116786"/>
                  <a:pt x="371284" y="116786"/>
                </a:cubicBezTo>
                <a:cubicBezTo>
                  <a:pt x="395697" y="116786"/>
                  <a:pt x="415480" y="96993"/>
                  <a:pt x="415480" y="72580"/>
                </a:cubicBezTo>
                <a:cubicBezTo>
                  <a:pt x="415480" y="48167"/>
                  <a:pt x="395697" y="28374"/>
                  <a:pt x="371284" y="28374"/>
                </a:cubicBezTo>
                <a:cubicBezTo>
                  <a:pt x="346871" y="28374"/>
                  <a:pt x="327088" y="48167"/>
                  <a:pt x="327088" y="72580"/>
                </a:cubicBezTo>
                <a:moveTo>
                  <a:pt x="41909" y="72580"/>
                </a:moveTo>
                <a:cubicBezTo>
                  <a:pt x="41909" y="96993"/>
                  <a:pt x="61693" y="116786"/>
                  <a:pt x="86106" y="116786"/>
                </a:cubicBezTo>
                <a:cubicBezTo>
                  <a:pt x="110518" y="116786"/>
                  <a:pt x="130302" y="96993"/>
                  <a:pt x="130302" y="72580"/>
                </a:cubicBezTo>
                <a:cubicBezTo>
                  <a:pt x="130302" y="48167"/>
                  <a:pt x="110518" y="28374"/>
                  <a:pt x="86106" y="28374"/>
                </a:cubicBezTo>
                <a:cubicBezTo>
                  <a:pt x="61693" y="28374"/>
                  <a:pt x="41909" y="48167"/>
                  <a:pt x="41909" y="72580"/>
                </a:cubicBezTo>
                <a:moveTo>
                  <a:pt x="129540" y="167639"/>
                </a:moveTo>
                <a:cubicBezTo>
                  <a:pt x="122701" y="163296"/>
                  <a:pt x="115338" y="159839"/>
                  <a:pt x="107632" y="157353"/>
                </a:cubicBezTo>
                <a:cubicBezTo>
                  <a:pt x="65570" y="145532"/>
                  <a:pt x="20926" y="164344"/>
                  <a:pt x="0" y="202692"/>
                </a:cubicBezTo>
                <a:lnTo>
                  <a:pt x="109156" y="202692"/>
                </a:lnTo>
                <a:cubicBezTo>
                  <a:pt x="114804" y="190376"/>
                  <a:pt x="121624" y="178641"/>
                  <a:pt x="129540" y="167639"/>
                </a:cubicBezTo>
                <a:moveTo>
                  <a:pt x="346329" y="203263"/>
                </a:moveTo>
                <a:lnTo>
                  <a:pt x="457200" y="203263"/>
                </a:lnTo>
                <a:cubicBezTo>
                  <a:pt x="436378" y="164677"/>
                  <a:pt x="391591" y="145684"/>
                  <a:pt x="349377" y="157543"/>
                </a:cubicBezTo>
                <a:cubicBezTo>
                  <a:pt x="341528" y="160058"/>
                  <a:pt x="334032" y="163582"/>
                  <a:pt x="327088" y="168020"/>
                </a:cubicBezTo>
                <a:cubicBezTo>
                  <a:pt x="334565" y="179155"/>
                  <a:pt x="341004" y="190957"/>
                  <a:pt x="346329" y="203263"/>
                </a:cubicBezTo>
                <a:moveTo>
                  <a:pt x="325183" y="203263"/>
                </a:moveTo>
                <a:cubicBezTo>
                  <a:pt x="309648" y="162915"/>
                  <a:pt x="271786" y="135512"/>
                  <a:pt x="228600" y="133350"/>
                </a:cubicBezTo>
                <a:cubicBezTo>
                  <a:pt x="185051" y="135264"/>
                  <a:pt x="146761" y="162782"/>
                  <a:pt x="131063" y="203454"/>
                </a:cubicBezTo>
                <a:lnTo>
                  <a:pt x="325183" y="203454"/>
                </a:lnTo>
                <a:moveTo>
                  <a:pt x="171259" y="55435"/>
                </a:moveTo>
                <a:cubicBezTo>
                  <a:pt x="171259" y="86048"/>
                  <a:pt x="196081" y="110870"/>
                  <a:pt x="226695" y="110870"/>
                </a:cubicBezTo>
                <a:cubicBezTo>
                  <a:pt x="257308" y="110870"/>
                  <a:pt x="282130" y="86048"/>
                  <a:pt x="282130" y="55435"/>
                </a:cubicBezTo>
                <a:cubicBezTo>
                  <a:pt x="282130" y="24822"/>
                  <a:pt x="257308" y="0"/>
                  <a:pt x="226695" y="0"/>
                </a:cubicBezTo>
                <a:cubicBezTo>
                  <a:pt x="196081" y="0"/>
                  <a:pt x="171259" y="24822"/>
                  <a:pt x="171259" y="55435"/>
                </a:cubicBezTo>
              </a:path>
            </a:pathLst>
          </a:custGeom>
          <a:solidFill>
            <a:srgbClr val="CEDA29"/>
          </a:solidFill>
          <a:ln>
            <a:noFill/>
          </a:ln>
        </p:spPr>
        <p:txBody>
          <a:bodyPr rtlCol="0" anchor="ctr"/>
          <a:lstStyle/>
          <a:p>
            <a:pPr algn="ctr"/>
            <a:endParaRPr/>
          </a:p>
        </p:txBody>
      </p:sp>
      <p:sp>
        <p:nvSpPr>
          <p:cNvPr id="10" name="Rounded Rectangle 9"/>
          <p:cNvSpPr/>
          <p:nvPr/>
        </p:nvSpPr>
        <p:spPr>
          <a:xfrm>
            <a:off x="7712507" y="2939148"/>
            <a:ext cx="421843" cy="465562"/>
          </a:xfrm>
          <a:custGeom>
            <a:avLst/>
            <a:gdLst/>
            <a:ahLst/>
            <a:cxnLst/>
            <a:rect l="0" t="0" r="0" b="0"/>
            <a:pathLst>
              <a:path w="421843" h="465562">
                <a:moveTo>
                  <a:pt x="278968" y="198862"/>
                </a:moveTo>
                <a:cubicBezTo>
                  <a:pt x="268195" y="198891"/>
                  <a:pt x="257470" y="200110"/>
                  <a:pt x="246964" y="202482"/>
                </a:cubicBezTo>
                <a:cubicBezTo>
                  <a:pt x="296246" y="231571"/>
                  <a:pt x="326526" y="284511"/>
                  <a:pt x="326593" y="341737"/>
                </a:cubicBezTo>
                <a:lnTo>
                  <a:pt x="326593" y="446512"/>
                </a:lnTo>
                <a:cubicBezTo>
                  <a:pt x="326526" y="453218"/>
                  <a:pt x="324688" y="459790"/>
                  <a:pt x="321259" y="465562"/>
                </a:cubicBezTo>
                <a:lnTo>
                  <a:pt x="402793" y="465562"/>
                </a:lnTo>
                <a:cubicBezTo>
                  <a:pt x="413318" y="465562"/>
                  <a:pt x="421843" y="457038"/>
                  <a:pt x="421843" y="446512"/>
                </a:cubicBezTo>
                <a:lnTo>
                  <a:pt x="421843" y="341737"/>
                </a:lnTo>
                <a:cubicBezTo>
                  <a:pt x="421843" y="262832"/>
                  <a:pt x="357873" y="198862"/>
                  <a:pt x="278968" y="198862"/>
                </a:cubicBezTo>
                <a:moveTo>
                  <a:pt x="248488" y="162477"/>
                </a:moveTo>
                <a:cubicBezTo>
                  <a:pt x="255812" y="169659"/>
                  <a:pt x="264318" y="175526"/>
                  <a:pt x="273634" y="179812"/>
                </a:cubicBezTo>
                <a:cubicBezTo>
                  <a:pt x="285454" y="185785"/>
                  <a:pt x="298484" y="188985"/>
                  <a:pt x="311734" y="189147"/>
                </a:cubicBezTo>
                <a:cubicBezTo>
                  <a:pt x="317096" y="189033"/>
                  <a:pt x="322449" y="188528"/>
                  <a:pt x="327736" y="187623"/>
                </a:cubicBezTo>
                <a:cubicBezTo>
                  <a:pt x="366321" y="180917"/>
                  <a:pt x="396211" y="150152"/>
                  <a:pt x="401812" y="111394"/>
                </a:cubicBezTo>
                <a:cubicBezTo>
                  <a:pt x="407403" y="72637"/>
                  <a:pt x="387429" y="34670"/>
                  <a:pt x="352310" y="17335"/>
                </a:cubicBezTo>
                <a:cubicBezTo>
                  <a:pt x="317192" y="0"/>
                  <a:pt x="274910" y="7219"/>
                  <a:pt x="247535" y="35223"/>
                </a:cubicBezTo>
                <a:cubicBezTo>
                  <a:pt x="274996" y="73199"/>
                  <a:pt x="274996" y="124501"/>
                  <a:pt x="247535" y="162477"/>
                </a:cubicBezTo>
                <a:lnTo>
                  <a:pt x="248488" y="162477"/>
                </a:lnTo>
                <a:moveTo>
                  <a:pt x="307543" y="446512"/>
                </a:moveTo>
                <a:lnTo>
                  <a:pt x="307543" y="341737"/>
                </a:lnTo>
                <a:cubicBezTo>
                  <a:pt x="307590" y="290245"/>
                  <a:pt x="279892" y="242716"/>
                  <a:pt x="235057" y="217379"/>
                </a:cubicBezTo>
                <a:cubicBezTo>
                  <a:pt x="190233" y="192043"/>
                  <a:pt x="135226" y="192833"/>
                  <a:pt x="91135" y="219436"/>
                </a:cubicBezTo>
                <a:lnTo>
                  <a:pt x="115900" y="233724"/>
                </a:lnTo>
                <a:cubicBezTo>
                  <a:pt x="143094" y="249774"/>
                  <a:pt x="152133" y="284826"/>
                  <a:pt x="136093" y="312019"/>
                </a:cubicBezTo>
                <a:cubicBezTo>
                  <a:pt x="120043" y="339213"/>
                  <a:pt x="84991" y="348253"/>
                  <a:pt x="57797" y="332212"/>
                </a:cubicBezTo>
                <a:lnTo>
                  <a:pt x="24650" y="313162"/>
                </a:lnTo>
                <a:cubicBezTo>
                  <a:pt x="22755" y="322573"/>
                  <a:pt x="21793" y="332146"/>
                  <a:pt x="21793" y="341737"/>
                </a:cubicBezTo>
                <a:lnTo>
                  <a:pt x="21793" y="446512"/>
                </a:lnTo>
                <a:cubicBezTo>
                  <a:pt x="21793" y="457038"/>
                  <a:pt x="30318" y="465562"/>
                  <a:pt x="40843" y="465562"/>
                </a:cubicBezTo>
                <a:lnTo>
                  <a:pt x="288493" y="465562"/>
                </a:lnTo>
                <a:cubicBezTo>
                  <a:pt x="299018" y="465562"/>
                  <a:pt x="307543" y="457038"/>
                  <a:pt x="307543" y="446512"/>
                </a:cubicBezTo>
                <a:moveTo>
                  <a:pt x="21793" y="288778"/>
                </a:moveTo>
                <a:lnTo>
                  <a:pt x="67513" y="315829"/>
                </a:lnTo>
                <a:cubicBezTo>
                  <a:pt x="73285" y="319258"/>
                  <a:pt x="79857" y="321097"/>
                  <a:pt x="86563" y="321163"/>
                </a:cubicBezTo>
                <a:cubicBezTo>
                  <a:pt x="103651" y="320992"/>
                  <a:pt x="118529" y="309457"/>
                  <a:pt x="122967" y="292960"/>
                </a:cubicBezTo>
                <a:cubicBezTo>
                  <a:pt x="127406" y="276453"/>
                  <a:pt x="120310" y="259013"/>
                  <a:pt x="105613" y="250297"/>
                </a:cubicBezTo>
                <a:lnTo>
                  <a:pt x="59893" y="223246"/>
                </a:lnTo>
                <a:cubicBezTo>
                  <a:pt x="54149" y="219760"/>
                  <a:pt x="47558" y="217912"/>
                  <a:pt x="40843" y="217912"/>
                </a:cubicBezTo>
                <a:cubicBezTo>
                  <a:pt x="23755" y="218084"/>
                  <a:pt x="8877" y="229619"/>
                  <a:pt x="4438" y="246116"/>
                </a:cubicBezTo>
                <a:cubicBezTo>
                  <a:pt x="0" y="262623"/>
                  <a:pt x="7096" y="280063"/>
                  <a:pt x="21793" y="288778"/>
                </a:cubicBezTo>
                <a:moveTo>
                  <a:pt x="193243" y="182479"/>
                </a:moveTo>
                <a:cubicBezTo>
                  <a:pt x="227609" y="168916"/>
                  <a:pt x="250240" y="135788"/>
                  <a:pt x="250393" y="98850"/>
                </a:cubicBezTo>
                <a:cubicBezTo>
                  <a:pt x="250402" y="92449"/>
                  <a:pt x="249764" y="86067"/>
                  <a:pt x="248488" y="79800"/>
                </a:cubicBezTo>
                <a:cubicBezTo>
                  <a:pt x="239925" y="37623"/>
                  <a:pt x="202844" y="7315"/>
                  <a:pt x="159810" y="7315"/>
                </a:cubicBezTo>
                <a:cubicBezTo>
                  <a:pt x="116776" y="7315"/>
                  <a:pt x="79695" y="37623"/>
                  <a:pt x="71132" y="79800"/>
                </a:cubicBezTo>
                <a:cubicBezTo>
                  <a:pt x="69923" y="86077"/>
                  <a:pt x="69351" y="92459"/>
                  <a:pt x="69418" y="98850"/>
                </a:cubicBezTo>
                <a:cubicBezTo>
                  <a:pt x="69351" y="137045"/>
                  <a:pt x="93411" y="171107"/>
                  <a:pt x="129425" y="183813"/>
                </a:cubicBezTo>
                <a:cubicBezTo>
                  <a:pt x="139055" y="187413"/>
                  <a:pt x="149247" y="189290"/>
                  <a:pt x="159524" y="189337"/>
                </a:cubicBezTo>
                <a:cubicBezTo>
                  <a:pt x="171107" y="189280"/>
                  <a:pt x="182556" y="186947"/>
                  <a:pt x="193243" y="182479"/>
                </a:cubicBezTo>
              </a:path>
            </a:pathLst>
          </a:custGeom>
          <a:solidFill>
            <a:srgbClr val="2C6756"/>
          </a:solidFill>
          <a:ln>
            <a:noFill/>
          </a:ln>
        </p:spPr>
        <p:txBody>
          <a:bodyPr rtlCol="0" anchor="ctr"/>
          <a:lstStyle/>
          <a:p>
            <a:pPr algn="ctr"/>
            <a:endParaRPr/>
          </a:p>
        </p:txBody>
      </p:sp>
      <p:sp>
        <p:nvSpPr>
          <p:cNvPr id="11" name="TextBox 10"/>
          <p:cNvSpPr txBox="1"/>
          <p:nvPr/>
        </p:nvSpPr>
        <p:spPr>
          <a:xfrm>
            <a:off x="2725252" y="900798"/>
            <a:ext cx="6741589" cy="553998"/>
          </a:xfrm>
          <a:prstGeom prst="rect">
            <a:avLst/>
          </a:prstGeom>
          <a:noFill/>
          <a:ln>
            <a:noFill/>
          </a:ln>
        </p:spPr>
        <p:txBody>
          <a:bodyPr wrap="none" lIns="0" tIns="0" rIns="0" bIns="0" anchor="t">
            <a:spAutoFit/>
          </a:bodyPr>
          <a:lstStyle/>
          <a:p>
            <a:pPr algn="ctr"/>
            <a:r>
              <a:rPr sz="3600" b="1">
                <a:solidFill>
                  <a:srgbClr val="2C6756"/>
                </a:solidFill>
              </a:rPr>
              <a:t>Ethical Dimensions of Food Choices</a:t>
            </a:r>
          </a:p>
        </p:txBody>
      </p:sp>
      <p:sp>
        <p:nvSpPr>
          <p:cNvPr id="12" name="TextBox 11"/>
          <p:cNvSpPr txBox="1"/>
          <p:nvPr/>
        </p:nvSpPr>
        <p:spPr>
          <a:xfrm>
            <a:off x="3764722" y="1657363"/>
            <a:ext cx="1004955" cy="738664"/>
          </a:xfrm>
          <a:prstGeom prst="rect">
            <a:avLst/>
          </a:prstGeom>
          <a:noFill/>
          <a:ln>
            <a:noFill/>
          </a:ln>
        </p:spPr>
        <p:txBody>
          <a:bodyPr wrap="none" lIns="0" tIns="0" rIns="0" bIns="0" anchor="t">
            <a:spAutoFit/>
          </a:bodyPr>
          <a:lstStyle/>
          <a:p>
            <a:pPr algn="ctr"/>
            <a:r>
              <a:rPr sz="2400" b="1">
                <a:solidFill>
                  <a:srgbClr val="10B1A2"/>
                </a:solidFill>
                <a:latin typeface="Calibri" panose="020F0502020204030204" pitchFamily="34" charset="0"/>
                <a:ea typeface="Calibri" panose="020F0502020204030204" pitchFamily="34" charset="0"/>
                <a:cs typeface="Calibri" panose="020F0502020204030204" pitchFamily="34" charset="0"/>
              </a:rPr>
              <a:t>Animal </a:t>
            </a:r>
            <a:endParaRPr lang="en-IE" sz="2400" b="1">
              <a:solidFill>
                <a:srgbClr val="10B1A2"/>
              </a:solidFill>
              <a:latin typeface="Calibri" panose="020F0502020204030204" pitchFamily="34" charset="0"/>
              <a:ea typeface="Calibri" panose="020F0502020204030204" pitchFamily="34" charset="0"/>
              <a:cs typeface="Calibri" panose="020F0502020204030204" pitchFamily="34" charset="0"/>
            </a:endParaRPr>
          </a:p>
          <a:p>
            <a:pPr algn="ctr"/>
            <a:r>
              <a:rPr sz="2400" b="1">
                <a:solidFill>
                  <a:srgbClr val="10B1A2"/>
                </a:solidFill>
                <a:latin typeface="Calibri" panose="020F0502020204030204" pitchFamily="34" charset="0"/>
                <a:ea typeface="Calibri" panose="020F0502020204030204" pitchFamily="34" charset="0"/>
                <a:cs typeface="Calibri" panose="020F0502020204030204" pitchFamily="34" charset="0"/>
              </a:rPr>
              <a:t>Welfare</a:t>
            </a:r>
          </a:p>
        </p:txBody>
      </p:sp>
      <p:sp>
        <p:nvSpPr>
          <p:cNvPr id="13" name="TextBox 12"/>
          <p:cNvSpPr txBox="1"/>
          <p:nvPr/>
        </p:nvSpPr>
        <p:spPr>
          <a:xfrm>
            <a:off x="5618305" y="1657363"/>
            <a:ext cx="955390" cy="738664"/>
          </a:xfrm>
          <a:prstGeom prst="rect">
            <a:avLst/>
          </a:prstGeom>
          <a:noFill/>
          <a:ln>
            <a:noFill/>
          </a:ln>
        </p:spPr>
        <p:txBody>
          <a:bodyPr wrap="none" lIns="0" tIns="0" rIns="0" bIns="0" anchor="t">
            <a:spAutoFit/>
          </a:bodyPr>
          <a:lstStyle/>
          <a:p>
            <a:pPr algn="ctr"/>
            <a:r>
              <a:rPr sz="2400" b="1" err="1">
                <a:solidFill>
                  <a:srgbClr val="CEDA29"/>
                </a:solidFill>
                <a:latin typeface="Calibri" panose="020F0502020204030204" pitchFamily="34" charset="0"/>
                <a:ea typeface="Calibri" panose="020F0502020204030204" pitchFamily="34" charset="0"/>
                <a:cs typeface="Calibri" panose="020F0502020204030204" pitchFamily="34" charset="0"/>
              </a:rPr>
              <a:t>Labour</a:t>
            </a:r>
            <a:r>
              <a:rPr sz="2400" b="1">
                <a:solidFill>
                  <a:srgbClr val="CEDA29"/>
                </a:solidFill>
                <a:latin typeface="Calibri" panose="020F0502020204030204" pitchFamily="34" charset="0"/>
                <a:ea typeface="Calibri" panose="020F0502020204030204" pitchFamily="34" charset="0"/>
                <a:cs typeface="Calibri" panose="020F0502020204030204" pitchFamily="34" charset="0"/>
              </a:rPr>
              <a:t> </a:t>
            </a:r>
            <a:endParaRPr lang="en-IE" sz="2400" b="1">
              <a:solidFill>
                <a:srgbClr val="CEDA29"/>
              </a:solidFill>
              <a:latin typeface="Calibri" panose="020F0502020204030204" pitchFamily="34" charset="0"/>
              <a:ea typeface="Calibri" panose="020F0502020204030204" pitchFamily="34" charset="0"/>
              <a:cs typeface="Calibri" panose="020F0502020204030204" pitchFamily="34" charset="0"/>
            </a:endParaRPr>
          </a:p>
          <a:p>
            <a:pPr algn="ctr"/>
            <a:r>
              <a:rPr sz="2400" b="1">
                <a:solidFill>
                  <a:srgbClr val="CEDA29"/>
                </a:solidFill>
                <a:latin typeface="Calibri" panose="020F0502020204030204" pitchFamily="34" charset="0"/>
                <a:ea typeface="Calibri" panose="020F0502020204030204" pitchFamily="34" charset="0"/>
                <a:cs typeface="Calibri" panose="020F0502020204030204" pitchFamily="34" charset="0"/>
              </a:rPr>
              <a:t>Rights</a:t>
            </a:r>
          </a:p>
        </p:txBody>
      </p:sp>
      <p:sp>
        <p:nvSpPr>
          <p:cNvPr id="14" name="TextBox 13"/>
          <p:cNvSpPr txBox="1"/>
          <p:nvPr/>
        </p:nvSpPr>
        <p:spPr>
          <a:xfrm>
            <a:off x="7341668" y="1651557"/>
            <a:ext cx="1130118" cy="738664"/>
          </a:xfrm>
          <a:prstGeom prst="rect">
            <a:avLst/>
          </a:prstGeom>
          <a:noFill/>
          <a:ln>
            <a:noFill/>
          </a:ln>
        </p:spPr>
        <p:txBody>
          <a:bodyPr wrap="none" lIns="0" tIns="0" rIns="0" bIns="0" anchor="t">
            <a:spAutoFit/>
          </a:bodyPr>
          <a:lstStyle/>
          <a:p>
            <a:pPr algn="ctr"/>
            <a:r>
              <a:rPr sz="2400" b="1">
                <a:solidFill>
                  <a:srgbClr val="2C6756"/>
                </a:solidFill>
                <a:latin typeface="Calibri" panose="020F0502020204030204" pitchFamily="34" charset="0"/>
                <a:ea typeface="Calibri" panose="020F0502020204030204" pitchFamily="34" charset="0"/>
                <a:cs typeface="Calibri" panose="020F0502020204030204" pitchFamily="34" charset="0"/>
              </a:rPr>
              <a:t>Access &amp;
Equity</a:t>
            </a:r>
          </a:p>
        </p:txBody>
      </p:sp>
      <p:sp>
        <p:nvSpPr>
          <p:cNvPr id="15" name="TextBox 14"/>
          <p:cNvSpPr txBox="1"/>
          <p:nvPr/>
        </p:nvSpPr>
        <p:spPr>
          <a:xfrm>
            <a:off x="3467100" y="3559990"/>
            <a:ext cx="1606465" cy="984885"/>
          </a:xfrm>
          <a:prstGeom prst="rect">
            <a:avLst/>
          </a:prstGeom>
          <a:noFill/>
          <a:ln>
            <a:noFill/>
          </a:ln>
        </p:spPr>
        <p:txBody>
          <a:bodyPr wrap="square" lIns="0" tIns="0" rIns="0" bIns="0" anchor="t">
            <a:spAutoFit/>
          </a:bodyPr>
          <a:lstStyle/>
          <a:p>
            <a:pPr algn="ctr"/>
            <a:r>
              <a:rPr sz="1600">
                <a:solidFill>
                  <a:srgbClr val="FFFFFF"/>
                </a:solidFill>
              </a:rPr>
              <a:t>Ensuring humane
treatment and care
for animals in food
production</a:t>
            </a:r>
          </a:p>
        </p:txBody>
      </p:sp>
      <p:sp>
        <p:nvSpPr>
          <p:cNvPr id="16" name="TextBox 15"/>
          <p:cNvSpPr txBox="1"/>
          <p:nvPr/>
        </p:nvSpPr>
        <p:spPr>
          <a:xfrm>
            <a:off x="5313039" y="3565749"/>
            <a:ext cx="1583061" cy="984885"/>
          </a:xfrm>
          <a:prstGeom prst="rect">
            <a:avLst/>
          </a:prstGeom>
          <a:noFill/>
          <a:ln>
            <a:noFill/>
          </a:ln>
        </p:spPr>
        <p:txBody>
          <a:bodyPr wrap="none" lIns="0" tIns="0" rIns="0" bIns="0" anchor="t">
            <a:spAutoFit/>
          </a:bodyPr>
          <a:lstStyle/>
          <a:p>
            <a:pPr algn="ctr"/>
            <a:r>
              <a:rPr sz="1600">
                <a:solidFill>
                  <a:srgbClr val="FFFFFF"/>
                </a:solidFill>
                <a:latin typeface="Calibri" panose="020F0502020204030204" pitchFamily="34" charset="0"/>
                <a:ea typeface="Calibri" panose="020F0502020204030204" pitchFamily="34" charset="0"/>
                <a:cs typeface="Calibri" panose="020F0502020204030204" pitchFamily="34" charset="0"/>
              </a:rPr>
              <a:t>Upholding fair and
safe working
conditions for food
producers</a:t>
            </a:r>
          </a:p>
        </p:txBody>
      </p:sp>
      <p:sp>
        <p:nvSpPr>
          <p:cNvPr id="17" name="TextBox 16"/>
          <p:cNvSpPr txBox="1"/>
          <p:nvPr/>
        </p:nvSpPr>
        <p:spPr>
          <a:xfrm>
            <a:off x="7088555" y="3584305"/>
            <a:ext cx="1636345" cy="738664"/>
          </a:xfrm>
          <a:prstGeom prst="rect">
            <a:avLst/>
          </a:prstGeom>
          <a:noFill/>
          <a:ln>
            <a:noFill/>
          </a:ln>
        </p:spPr>
        <p:txBody>
          <a:bodyPr wrap="none" lIns="0" tIns="0" rIns="0" bIns="0" anchor="t">
            <a:spAutoFit/>
          </a:bodyPr>
          <a:lstStyle/>
          <a:p>
            <a:pPr algn="ctr"/>
            <a:r>
              <a:rPr sz="1600">
                <a:solidFill>
                  <a:srgbClr val="FFFFFF"/>
                </a:solidFill>
                <a:latin typeface="Calibri" panose="020F0502020204030204" pitchFamily="34" charset="0"/>
                <a:ea typeface="Calibri" panose="020F0502020204030204" pitchFamily="34" charset="0"/>
                <a:cs typeface="Calibri" panose="020F0502020204030204" pitchFamily="34" charset="0"/>
              </a:rPr>
              <a:t>Guaranteeing equal
access to safe and
healthy food for all</a:t>
            </a:r>
          </a:p>
        </p:txBody>
      </p:sp>
      <p:pic>
        <p:nvPicPr>
          <p:cNvPr id="18" name="Picture 17">
            <a:extLst>
              <a:ext uri="{FF2B5EF4-FFF2-40B4-BE49-F238E27FC236}">
                <a16:creationId xmlns:a16="http://schemas.microsoft.com/office/drawing/2014/main" id="{8DCB9243-1DCB-8F73-2110-D02844AE7D66}"/>
              </a:ext>
            </a:extLst>
          </p:cNvPr>
          <p:cNvPicPr>
            <a:picLocks noChangeAspect="1"/>
          </p:cNvPicPr>
          <p:nvPr/>
        </p:nvPicPr>
        <p:blipFill>
          <a:blip r:embed="rId2"/>
          <a:stretch>
            <a:fillRect/>
          </a:stretch>
        </p:blipFill>
        <p:spPr>
          <a:xfrm>
            <a:off x="10678541" y="5792523"/>
            <a:ext cx="1091279" cy="646232"/>
          </a:xfrm>
          <a:prstGeom prst="rect">
            <a:avLst/>
          </a:prstGeom>
        </p:spPr>
      </p:pic>
    </p:spTree>
    <p:extLst>
      <p:ext uri="{BB962C8B-B14F-4D97-AF65-F5344CB8AC3E}">
        <p14:creationId xmlns:p14="http://schemas.microsoft.com/office/powerpoint/2010/main" val="37921914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B1A13-F6C6-6C01-360D-D0565900AA0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B022A83-624E-3A01-2A2A-8143896545D1}"/>
              </a:ext>
            </a:extLst>
          </p:cNvPr>
          <p:cNvSpPr>
            <a:spLocks noGrp="1"/>
          </p:cNvSpPr>
          <p:nvPr>
            <p:ph type="body" sz="quarter" idx="18"/>
          </p:nvPr>
        </p:nvSpPr>
        <p:spPr>
          <a:xfrm>
            <a:off x="968914" y="1473438"/>
            <a:ext cx="10424703" cy="3440624"/>
          </a:xfrm>
        </p:spPr>
        <p:txBody>
          <a:bodyPr/>
          <a:lstStyle/>
          <a:p>
            <a:pPr marL="0" indent="0"/>
            <a:r>
              <a:rPr lang="en-US" b="1"/>
              <a:t>1. Animal Welfare</a:t>
            </a:r>
          </a:p>
          <a:p>
            <a:pPr marL="342900" indent="-342900">
              <a:buFont typeface="Wingdings" panose="05000000000000000000" pitchFamily="2" charset="2"/>
              <a:buChar char="Ø"/>
            </a:pPr>
            <a:r>
              <a:rPr lang="en-GB"/>
              <a:t>Animals are often kept in high stocking densities, with restricted movement. This can mean confinement in cages or cramped barns. Welfare issues include stress, inability to exhibit natural behaviours, mutilations. While specific EU law regulates some of this, there are still arguments related to the standards not being sufficient.</a:t>
            </a:r>
          </a:p>
          <a:p>
            <a:pPr marL="342900" indent="-342900">
              <a:buFont typeface="Wingdings" panose="05000000000000000000" pitchFamily="2" charset="2"/>
              <a:buChar char="Ø"/>
            </a:pPr>
            <a:r>
              <a:rPr lang="en-GB"/>
              <a:t>Transport and slaughter practices can also lead to suffering due to handling, distance, and poor conditions. Even though regulated, the compliance and enforcement can vary.</a:t>
            </a:r>
          </a:p>
          <a:p>
            <a:pPr marL="0" indent="0"/>
            <a:r>
              <a:rPr lang="en-GB" b="1"/>
              <a:t>2. Environmental &amp; Health Impacts that Affect Ethics</a:t>
            </a:r>
          </a:p>
          <a:p>
            <a:pPr marL="342900" indent="-342900">
              <a:buFont typeface="Wingdings" panose="05000000000000000000" pitchFamily="2" charset="2"/>
              <a:buChar char="Ø"/>
            </a:pPr>
            <a:r>
              <a:rPr lang="en-GB"/>
              <a:t>Antibiotic use to control disease in high‑density systems can lead to antibiotic resistance, which is a public health, and ethical issue. </a:t>
            </a:r>
            <a:endParaRPr lang="en-US" b="1"/>
          </a:p>
        </p:txBody>
      </p:sp>
      <p:sp>
        <p:nvSpPr>
          <p:cNvPr id="4" name="Text Placeholder 3">
            <a:extLst>
              <a:ext uri="{FF2B5EF4-FFF2-40B4-BE49-F238E27FC236}">
                <a16:creationId xmlns:a16="http://schemas.microsoft.com/office/drawing/2014/main" id="{2ADA6FB7-EFB3-5C75-7542-4C6C97E64D06}"/>
              </a:ext>
            </a:extLst>
          </p:cNvPr>
          <p:cNvSpPr>
            <a:spLocks noGrp="1"/>
          </p:cNvSpPr>
          <p:nvPr>
            <p:ph type="body" sz="quarter" idx="16"/>
          </p:nvPr>
        </p:nvSpPr>
        <p:spPr/>
        <p:txBody>
          <a:bodyPr/>
          <a:lstStyle/>
          <a:p>
            <a:r>
              <a:rPr lang="en-GB"/>
              <a:t>Ethical Issues in Industrial Farming</a:t>
            </a:r>
            <a:endParaRPr lang="en-US"/>
          </a:p>
        </p:txBody>
      </p:sp>
      <p:grpSp>
        <p:nvGrpSpPr>
          <p:cNvPr id="2" name="Group 1">
            <a:extLst>
              <a:ext uri="{FF2B5EF4-FFF2-40B4-BE49-F238E27FC236}">
                <a16:creationId xmlns:a16="http://schemas.microsoft.com/office/drawing/2014/main" id="{1ADCD98D-DF5E-BF10-3EF1-E2B5A22BD6AC}"/>
              </a:ext>
            </a:extLst>
          </p:cNvPr>
          <p:cNvGrpSpPr/>
          <p:nvPr/>
        </p:nvGrpSpPr>
        <p:grpSpPr>
          <a:xfrm>
            <a:off x="10195899" y="3865927"/>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172B4E3E-F520-3544-B4FB-4F098EBC81D1}"/>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19963E80-3BB1-7884-C9C3-18014CD54903}"/>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D72C662-EE13-F640-CC2F-0FA98E3D705B}"/>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9692D460-27B3-08C7-264F-7FAB06CFD5C2}"/>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AE7F282B-DF98-B87C-C2E1-476F7D8577A9}"/>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21D8635-B79B-0342-DF9D-C545754427FD}"/>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30A50771-B0DC-1AF9-6A7D-DEDC83252D8A}"/>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DE222AC-A94C-8B4E-8C95-FA53351C8384}"/>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9A9894B0-3A65-08B8-A72D-E2D18D1BF25B}"/>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1266DB5-C7DA-D7E4-0F23-3016A369A784}"/>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6552894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4445D-8D3A-57D5-5D9E-00E63825B35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453DD7F-779D-CDA7-E8C3-01EE38137A0F}"/>
              </a:ext>
            </a:extLst>
          </p:cNvPr>
          <p:cNvSpPr>
            <a:spLocks noGrp="1"/>
          </p:cNvSpPr>
          <p:nvPr>
            <p:ph type="body" sz="quarter" idx="18"/>
          </p:nvPr>
        </p:nvSpPr>
        <p:spPr>
          <a:xfrm>
            <a:off x="968914" y="1473438"/>
            <a:ext cx="10424703" cy="3440624"/>
          </a:xfrm>
        </p:spPr>
        <p:txBody>
          <a:bodyPr/>
          <a:lstStyle/>
          <a:p>
            <a:pPr marL="342900" indent="-342900">
              <a:buFont typeface="Wingdings" panose="05000000000000000000" pitchFamily="2" charset="2"/>
              <a:buChar char="Ø"/>
            </a:pPr>
            <a:r>
              <a:rPr lang="en-GB"/>
              <a:t>Industrial animal agriculture contributes heavily to greenhouse gas emissions, pollution, and biodiversity loss. These environmental harms affect both animals and human communities.</a:t>
            </a:r>
          </a:p>
          <a:p>
            <a:pPr marL="0" indent="0"/>
            <a:r>
              <a:rPr lang="en-GB" b="1"/>
              <a:t>3. Equity, Social Justice and Workers</a:t>
            </a:r>
          </a:p>
          <a:p>
            <a:pPr marL="0" indent="0"/>
            <a:r>
              <a:rPr lang="en-GB"/>
              <a:t>Conditions for labour are also a concern. Many workers in industrial systems may face difficult working conditions, exposure to hazardous materials, low pay, and little power to influence practices. </a:t>
            </a:r>
          </a:p>
          <a:p>
            <a:pPr marL="0" indent="0"/>
            <a:r>
              <a:rPr lang="en-GB" b="1"/>
              <a:t>4. Moral Responsibility and Beyond</a:t>
            </a:r>
          </a:p>
          <a:p>
            <a:pPr marL="342900" indent="-342900">
              <a:buFont typeface="Wingdings" panose="05000000000000000000" pitchFamily="2" charset="2"/>
              <a:buChar char="Ø"/>
            </a:pPr>
            <a:r>
              <a:rPr lang="en-GB"/>
              <a:t>Industrial farming benefits from large subsidies like the EU CAP programs, </a:t>
            </a:r>
          </a:p>
          <a:p>
            <a:pPr marL="0" indent="0"/>
            <a:r>
              <a:rPr lang="en-GB"/>
              <a:t>which can perpetuate inefficiencies and environmental harm. However, the public cost is not always reflected in prices. </a:t>
            </a:r>
            <a:endParaRPr lang="en-US"/>
          </a:p>
        </p:txBody>
      </p:sp>
      <p:sp>
        <p:nvSpPr>
          <p:cNvPr id="4" name="Text Placeholder 3">
            <a:extLst>
              <a:ext uri="{FF2B5EF4-FFF2-40B4-BE49-F238E27FC236}">
                <a16:creationId xmlns:a16="http://schemas.microsoft.com/office/drawing/2014/main" id="{7DCC6100-DD17-3A36-37F7-2A02421F5C36}"/>
              </a:ext>
            </a:extLst>
          </p:cNvPr>
          <p:cNvSpPr>
            <a:spLocks noGrp="1"/>
          </p:cNvSpPr>
          <p:nvPr>
            <p:ph type="body" sz="quarter" idx="16"/>
          </p:nvPr>
        </p:nvSpPr>
        <p:spPr/>
        <p:txBody>
          <a:bodyPr/>
          <a:lstStyle/>
          <a:p>
            <a:r>
              <a:rPr lang="en-GB"/>
              <a:t>Ethical Issues in Industrial Farming</a:t>
            </a:r>
            <a:endParaRPr lang="en-US"/>
          </a:p>
        </p:txBody>
      </p:sp>
      <p:grpSp>
        <p:nvGrpSpPr>
          <p:cNvPr id="2" name="Group 1">
            <a:extLst>
              <a:ext uri="{FF2B5EF4-FFF2-40B4-BE49-F238E27FC236}">
                <a16:creationId xmlns:a16="http://schemas.microsoft.com/office/drawing/2014/main" id="{9D60DCF7-6703-347F-AAF9-BAEC7CD4A9BD}"/>
              </a:ext>
            </a:extLst>
          </p:cNvPr>
          <p:cNvGrpSpPr/>
          <p:nvPr/>
        </p:nvGrpSpPr>
        <p:grpSpPr>
          <a:xfrm>
            <a:off x="10195899" y="3865927"/>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F59E4900-7BC8-3647-F55A-4EE8E21BC79B}"/>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DBADD323-B027-F4FE-EB88-5EBCE113A0EF}"/>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05A040-E73E-D857-0810-6C132156131A}"/>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0B62181D-AC20-79B7-3464-2C482F91EE1C}"/>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754B85D7-177E-EF64-99A8-88D0A127937B}"/>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FA87B2C-50F5-B678-2585-E7928A81A426}"/>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1868A3F-7C19-DEB8-107B-8E31C5939888}"/>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F4416F4-882D-07F0-FA20-6C2055FCC7DB}"/>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E9205929-F790-EB53-7D83-EB019A7A2232}"/>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D2F4B2F-A73A-E794-0056-1C5645F7E5A1}"/>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709689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53186-3711-7B76-57E1-8A0C4D0A86A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37AEAD3-987C-B7F8-A969-B8B890DB69F8}"/>
              </a:ext>
            </a:extLst>
          </p:cNvPr>
          <p:cNvSpPr>
            <a:spLocks noGrp="1"/>
          </p:cNvSpPr>
          <p:nvPr>
            <p:ph type="body" sz="quarter" idx="4294967295"/>
          </p:nvPr>
        </p:nvSpPr>
        <p:spPr>
          <a:xfrm>
            <a:off x="1047750" y="1408791"/>
            <a:ext cx="10144125" cy="4391934"/>
          </a:xfrm>
          <a:prstGeom prst="rect">
            <a:avLst/>
          </a:prstGeom>
        </p:spPr>
        <p:txBody>
          <a:bodyPr/>
          <a:lstStyle/>
          <a:p>
            <a:pPr marL="0" indent="0">
              <a:buNone/>
            </a:pPr>
            <a:r>
              <a:rPr lang="en-GB" b="1"/>
              <a:t>1. Animal Welfare and More Natural Conditions</a:t>
            </a:r>
          </a:p>
          <a:p>
            <a:pPr>
              <a:buFont typeface="Wingdings" panose="05000000000000000000" pitchFamily="2" charset="2"/>
              <a:buChar char="Ø"/>
            </a:pPr>
            <a:r>
              <a:rPr lang="en-GB" b="1"/>
              <a:t> </a:t>
            </a:r>
            <a:r>
              <a:rPr lang="en-GB"/>
              <a:t>Regenerative systems tend to use more natural grazing settings, and offer more space for animals to express natural behaviour. Animals are integrated in ways that mimic natural cycles. These practices lead to better welfare, less stress, and often better health. </a:t>
            </a:r>
          </a:p>
          <a:p>
            <a:pPr>
              <a:buFont typeface="Wingdings" panose="05000000000000000000" pitchFamily="2" charset="2"/>
              <a:buChar char="Ø"/>
            </a:pPr>
            <a:r>
              <a:rPr lang="en-GB"/>
              <a:t>Because inputs such as medicines and antibiotics are reduced, animals have better immune responses, and more robust health overall.</a:t>
            </a:r>
          </a:p>
        </p:txBody>
      </p:sp>
      <p:sp>
        <p:nvSpPr>
          <p:cNvPr id="4" name="Text Placeholder 3">
            <a:extLst>
              <a:ext uri="{FF2B5EF4-FFF2-40B4-BE49-F238E27FC236}">
                <a16:creationId xmlns:a16="http://schemas.microsoft.com/office/drawing/2014/main" id="{6BD19A69-F003-5AAD-434A-C87C853C588E}"/>
              </a:ext>
            </a:extLst>
          </p:cNvPr>
          <p:cNvSpPr>
            <a:spLocks noGrp="1"/>
          </p:cNvSpPr>
          <p:nvPr>
            <p:ph type="body" sz="quarter" idx="4294967295"/>
          </p:nvPr>
        </p:nvSpPr>
        <p:spPr>
          <a:xfrm>
            <a:off x="1000125" y="700387"/>
            <a:ext cx="10595237" cy="803654"/>
          </a:xfrm>
          <a:prstGeom prst="rect">
            <a:avLst/>
          </a:prstGeom>
        </p:spPr>
        <p:txBody>
          <a:bodyPr/>
          <a:lstStyle/>
          <a:p>
            <a:pPr marL="0" indent="0">
              <a:buNone/>
            </a:pPr>
            <a:r>
              <a:rPr lang="en-GB" sz="3600" b="1">
                <a:solidFill>
                  <a:srgbClr val="75B543"/>
                </a:solidFill>
              </a:rPr>
              <a:t>Benefits of Regenerative Farming</a:t>
            </a:r>
            <a:endParaRPr lang="en-US"/>
          </a:p>
        </p:txBody>
      </p:sp>
    </p:spTree>
    <p:extLst>
      <p:ext uri="{BB962C8B-B14F-4D97-AF65-F5344CB8AC3E}">
        <p14:creationId xmlns:p14="http://schemas.microsoft.com/office/powerpoint/2010/main" val="5072913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1AD55-BC95-FFF1-2DD2-B63B2CB612B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0D11922-EFF3-0A81-0719-195F462A9303}"/>
              </a:ext>
            </a:extLst>
          </p:cNvPr>
          <p:cNvSpPr>
            <a:spLocks noGrp="1"/>
          </p:cNvSpPr>
          <p:nvPr>
            <p:ph type="body" sz="quarter" idx="4294967295"/>
          </p:nvPr>
        </p:nvSpPr>
        <p:spPr>
          <a:xfrm>
            <a:off x="1047750" y="1408791"/>
            <a:ext cx="10144125" cy="4391934"/>
          </a:xfrm>
          <a:prstGeom prst="rect">
            <a:avLst/>
          </a:prstGeom>
        </p:spPr>
        <p:txBody>
          <a:bodyPr/>
          <a:lstStyle/>
          <a:p>
            <a:pPr marL="0" indent="0">
              <a:buNone/>
            </a:pPr>
            <a:r>
              <a:rPr lang="en-GB" b="1"/>
              <a:t>2. Environmental Ethical Alignment</a:t>
            </a:r>
          </a:p>
          <a:p>
            <a:pPr>
              <a:buFont typeface="Wingdings" panose="05000000000000000000" pitchFamily="2" charset="2"/>
              <a:buChar char="Ø"/>
            </a:pPr>
            <a:r>
              <a:rPr lang="en-GB"/>
              <a:t>Regenerative agriculture supports soil health, biodiversity, carbon sequestration, cleaner water, less pollution. These environmental goods are tied to ethical concerns that include the welfare of future generations, rights of ecosystems, and non‑human animals.</a:t>
            </a:r>
          </a:p>
          <a:p>
            <a:pPr>
              <a:buFont typeface="Wingdings" panose="05000000000000000000" pitchFamily="2" charset="2"/>
              <a:buChar char="Ø"/>
            </a:pPr>
            <a:r>
              <a:rPr lang="en-GB"/>
              <a:t>For example, an EARA report showed regenerative farms use 76% fewer pesticides, less synthetic nitrogen, more plant diversity and soil cover.</a:t>
            </a:r>
          </a:p>
        </p:txBody>
      </p:sp>
      <p:sp>
        <p:nvSpPr>
          <p:cNvPr id="4" name="Text Placeholder 3">
            <a:extLst>
              <a:ext uri="{FF2B5EF4-FFF2-40B4-BE49-F238E27FC236}">
                <a16:creationId xmlns:a16="http://schemas.microsoft.com/office/drawing/2014/main" id="{D13AF9D7-CBD3-1645-82E3-E1DDA11CB232}"/>
              </a:ext>
            </a:extLst>
          </p:cNvPr>
          <p:cNvSpPr>
            <a:spLocks noGrp="1"/>
          </p:cNvSpPr>
          <p:nvPr>
            <p:ph type="body" sz="quarter" idx="4294967295"/>
          </p:nvPr>
        </p:nvSpPr>
        <p:spPr>
          <a:xfrm>
            <a:off x="1000125" y="700387"/>
            <a:ext cx="10595237" cy="803654"/>
          </a:xfrm>
          <a:prstGeom prst="rect">
            <a:avLst/>
          </a:prstGeom>
        </p:spPr>
        <p:txBody>
          <a:bodyPr/>
          <a:lstStyle/>
          <a:p>
            <a:pPr marL="0" indent="0">
              <a:buNone/>
            </a:pPr>
            <a:r>
              <a:rPr lang="en-GB" sz="3600" b="1">
                <a:solidFill>
                  <a:srgbClr val="75B543"/>
                </a:solidFill>
              </a:rPr>
              <a:t>Benefits of Regenerative Farming</a:t>
            </a:r>
            <a:endParaRPr lang="en-US"/>
          </a:p>
        </p:txBody>
      </p:sp>
    </p:spTree>
    <p:extLst>
      <p:ext uri="{BB962C8B-B14F-4D97-AF65-F5344CB8AC3E}">
        <p14:creationId xmlns:p14="http://schemas.microsoft.com/office/powerpoint/2010/main" val="1199298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b="1"/>
              <a:t>Purpose and Objectives</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a:t>01</a:t>
            </a:r>
          </a:p>
        </p:txBody>
      </p:sp>
      <p:pic>
        <p:nvPicPr>
          <p:cNvPr id="3" name="Picture Placeholder 5">
            <a:extLst>
              <a:ext uri="{FF2B5EF4-FFF2-40B4-BE49-F238E27FC236}">
                <a16:creationId xmlns:a16="http://schemas.microsoft.com/office/drawing/2014/main" id="{91E442CC-CD78-85B6-EE80-837254F7D67F}"/>
              </a:ext>
            </a:extLst>
          </p:cNvPr>
          <p:cNvPicPr>
            <a:picLocks noGrp="1" noChangeAspect="1"/>
          </p:cNvPicPr>
          <p:nvPr>
            <p:ph type="pic" sz="quarter" idx="43"/>
          </p:nvPr>
        </p:nvPicPr>
        <p:blipFill>
          <a:blip r:embed="rId3"/>
          <a:srcRect l="2802" r="2802"/>
          <a:stretch/>
        </p:blipFill>
        <p:spPr/>
      </p:pic>
    </p:spTree>
    <p:extLst>
      <p:ext uri="{BB962C8B-B14F-4D97-AF65-F5344CB8AC3E}">
        <p14:creationId xmlns:p14="http://schemas.microsoft.com/office/powerpoint/2010/main" val="1329186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66779-61D5-3DE4-AC56-06DD898A720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4BD14D3-68CF-6ED7-FA54-32F5472EFA5D}"/>
              </a:ext>
            </a:extLst>
          </p:cNvPr>
          <p:cNvSpPr>
            <a:spLocks noGrp="1"/>
          </p:cNvSpPr>
          <p:nvPr>
            <p:ph type="body" sz="quarter" idx="4294967295"/>
          </p:nvPr>
        </p:nvSpPr>
        <p:spPr>
          <a:xfrm>
            <a:off x="1047750" y="1408791"/>
            <a:ext cx="10144125" cy="4391934"/>
          </a:xfrm>
          <a:prstGeom prst="rect">
            <a:avLst/>
          </a:prstGeom>
        </p:spPr>
        <p:txBody>
          <a:bodyPr/>
          <a:lstStyle/>
          <a:p>
            <a:pPr marL="0" indent="0">
              <a:buNone/>
            </a:pPr>
            <a:r>
              <a:rPr lang="en-GB" b="1"/>
              <a:t>3. Resilience, Equity and Local Benefit</a:t>
            </a:r>
          </a:p>
          <a:p>
            <a:pPr>
              <a:buFont typeface="Wingdings" panose="05000000000000000000" pitchFamily="2" charset="2"/>
              <a:buChar char="Ø"/>
            </a:pPr>
            <a:r>
              <a:rPr lang="en-GB"/>
              <a:t>Regenerative systems often emphasize local feed sources, lower dependency on external inputs, and more resilience to shocks. This can distribute benefits more equitably among farmers, reduce risk for smallholders, and reduce environmental burdens. </a:t>
            </a:r>
          </a:p>
          <a:p>
            <a:pPr>
              <a:buFont typeface="Wingdings" panose="05000000000000000000" pitchFamily="2" charset="2"/>
              <a:buChar char="Ø"/>
            </a:pPr>
            <a:r>
              <a:rPr lang="en-GB"/>
              <a:t>Ethical food systems include not only welfare of animals, but also welfare of communities, consumers, and environment. </a:t>
            </a:r>
          </a:p>
        </p:txBody>
      </p:sp>
      <p:sp>
        <p:nvSpPr>
          <p:cNvPr id="4" name="Text Placeholder 3">
            <a:extLst>
              <a:ext uri="{FF2B5EF4-FFF2-40B4-BE49-F238E27FC236}">
                <a16:creationId xmlns:a16="http://schemas.microsoft.com/office/drawing/2014/main" id="{D5B25954-8CFE-FAE1-F2DE-98388CC808B5}"/>
              </a:ext>
            </a:extLst>
          </p:cNvPr>
          <p:cNvSpPr>
            <a:spLocks noGrp="1"/>
          </p:cNvSpPr>
          <p:nvPr>
            <p:ph type="body" sz="quarter" idx="4294967295"/>
          </p:nvPr>
        </p:nvSpPr>
        <p:spPr>
          <a:xfrm>
            <a:off x="1000125" y="700387"/>
            <a:ext cx="10595237" cy="803654"/>
          </a:xfrm>
          <a:prstGeom prst="rect">
            <a:avLst/>
          </a:prstGeom>
        </p:spPr>
        <p:txBody>
          <a:bodyPr/>
          <a:lstStyle/>
          <a:p>
            <a:pPr marL="0" indent="0">
              <a:buNone/>
            </a:pPr>
            <a:r>
              <a:rPr lang="en-GB" sz="3600" b="1">
                <a:solidFill>
                  <a:srgbClr val="75B543"/>
                </a:solidFill>
              </a:rPr>
              <a:t>Benefits of Regenerative Farming</a:t>
            </a:r>
            <a:endParaRPr lang="en-US"/>
          </a:p>
        </p:txBody>
      </p:sp>
      <p:pic>
        <p:nvPicPr>
          <p:cNvPr id="2" name="Picture 1">
            <a:extLst>
              <a:ext uri="{FF2B5EF4-FFF2-40B4-BE49-F238E27FC236}">
                <a16:creationId xmlns:a16="http://schemas.microsoft.com/office/drawing/2014/main" id="{B7582E22-139C-484D-9CB2-2256B321A0FA}"/>
              </a:ext>
            </a:extLst>
          </p:cNvPr>
          <p:cNvPicPr>
            <a:picLocks noChangeAspect="1"/>
          </p:cNvPicPr>
          <p:nvPr/>
        </p:nvPicPr>
        <p:blipFill>
          <a:blip r:embed="rId2"/>
          <a:stretch>
            <a:fillRect/>
          </a:stretch>
        </p:blipFill>
        <p:spPr>
          <a:xfrm>
            <a:off x="9887775" y="4397657"/>
            <a:ext cx="1505843" cy="1511939"/>
          </a:xfrm>
          <a:prstGeom prst="rect">
            <a:avLst/>
          </a:prstGeom>
        </p:spPr>
      </p:pic>
    </p:spTree>
    <p:extLst>
      <p:ext uri="{BB962C8B-B14F-4D97-AF65-F5344CB8AC3E}">
        <p14:creationId xmlns:p14="http://schemas.microsoft.com/office/powerpoint/2010/main" val="946315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0B64D-F995-2878-B029-7F57C31F04C8}"/>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73A4C4A-A890-92B2-3255-50DE4D8BDA37}"/>
              </a:ext>
            </a:extLst>
          </p:cNvPr>
          <p:cNvSpPr>
            <a:spLocks noGrp="1"/>
          </p:cNvSpPr>
          <p:nvPr>
            <p:ph type="body" sz="quarter" idx="18"/>
          </p:nvPr>
        </p:nvSpPr>
        <p:spPr>
          <a:xfrm>
            <a:off x="1027447" y="2037551"/>
            <a:ext cx="4571816" cy="3025975"/>
          </a:xfrm>
        </p:spPr>
        <p:txBody>
          <a:bodyPr/>
          <a:lstStyle/>
          <a:p>
            <a:r>
              <a:rPr lang="en-US"/>
              <a:t>   This video will help you understand why worker’s rights in agriculture are important in food production.</a:t>
            </a:r>
          </a:p>
          <a:p>
            <a:r>
              <a:rPr lang="en-US"/>
              <a:t>   From Spain, </a:t>
            </a:r>
            <a:r>
              <a:rPr lang="en-GB"/>
              <a:t>this documentary exposes working conditions of agricultural workers, including wage issues, hours, treatment, and more. </a:t>
            </a:r>
            <a:endParaRPr lang="en-US"/>
          </a:p>
          <a:p>
            <a:r>
              <a:rPr lang="en-US"/>
              <a:t>.</a:t>
            </a:r>
          </a:p>
        </p:txBody>
      </p:sp>
      <p:sp>
        <p:nvSpPr>
          <p:cNvPr id="5" name="Text Placeholder 4">
            <a:extLst>
              <a:ext uri="{FF2B5EF4-FFF2-40B4-BE49-F238E27FC236}">
                <a16:creationId xmlns:a16="http://schemas.microsoft.com/office/drawing/2014/main" id="{71FFC568-21BF-5F0E-1060-2B5AEB4B818E}"/>
              </a:ext>
            </a:extLst>
          </p:cNvPr>
          <p:cNvSpPr>
            <a:spLocks noGrp="1"/>
          </p:cNvSpPr>
          <p:nvPr>
            <p:ph type="body" sz="quarter" idx="16"/>
          </p:nvPr>
        </p:nvSpPr>
        <p:spPr/>
        <p:txBody>
          <a:bodyPr/>
          <a:lstStyle/>
          <a:p>
            <a:r>
              <a:rPr lang="en-US"/>
              <a:t>Why Worker’s Rights Matter</a:t>
            </a:r>
          </a:p>
          <a:p>
            <a:endParaRPr lang="en-US"/>
          </a:p>
        </p:txBody>
      </p:sp>
      <p:grpSp>
        <p:nvGrpSpPr>
          <p:cNvPr id="8" name="Group 7">
            <a:extLst>
              <a:ext uri="{FF2B5EF4-FFF2-40B4-BE49-F238E27FC236}">
                <a16:creationId xmlns:a16="http://schemas.microsoft.com/office/drawing/2014/main" id="{C3BF7C0A-698C-D4DE-138D-F624F3F9EC52}"/>
              </a:ext>
            </a:extLst>
          </p:cNvPr>
          <p:cNvGrpSpPr/>
          <p:nvPr/>
        </p:nvGrpSpPr>
        <p:grpSpPr>
          <a:xfrm>
            <a:off x="5166699" y="3134407"/>
            <a:ext cx="1720828" cy="3994335"/>
            <a:chOff x="4413794" y="4725223"/>
            <a:chExt cx="421607" cy="978622"/>
          </a:xfrm>
          <a:solidFill>
            <a:schemeClr val="bg1">
              <a:alpha val="17834"/>
            </a:schemeClr>
          </a:solidFill>
        </p:grpSpPr>
        <p:grpSp>
          <p:nvGrpSpPr>
            <p:cNvPr id="9" name="Graphic 2">
              <a:extLst>
                <a:ext uri="{FF2B5EF4-FFF2-40B4-BE49-F238E27FC236}">
                  <a16:creationId xmlns:a16="http://schemas.microsoft.com/office/drawing/2014/main" id="{314B9523-7BE1-978C-0306-84E1CA94174C}"/>
                </a:ext>
              </a:extLst>
            </p:cNvPr>
            <p:cNvGrpSpPr/>
            <p:nvPr/>
          </p:nvGrpSpPr>
          <p:grpSpPr>
            <a:xfrm>
              <a:off x="4413794" y="4757590"/>
              <a:ext cx="421607" cy="535957"/>
              <a:chOff x="4413794" y="4757590"/>
              <a:chExt cx="421607" cy="535957"/>
            </a:xfrm>
            <a:grpFill/>
          </p:grpSpPr>
          <p:sp>
            <p:nvSpPr>
              <p:cNvPr id="17" name="Freeform 16">
                <a:extLst>
                  <a:ext uri="{FF2B5EF4-FFF2-40B4-BE49-F238E27FC236}">
                    <a16:creationId xmlns:a16="http://schemas.microsoft.com/office/drawing/2014/main" id="{9E3A28C2-A1C8-7C64-EA37-0F4B2AC8F1D7}"/>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9FAC571-B57B-682F-D924-DB2B3B4A37DD}"/>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B388D871-60C3-F396-DA7E-27FF7DA22FD0}"/>
                </a:ext>
              </a:extLst>
            </p:cNvPr>
            <p:cNvGrpSpPr/>
            <p:nvPr/>
          </p:nvGrpSpPr>
          <p:grpSpPr>
            <a:xfrm>
              <a:off x="4539076" y="4725223"/>
              <a:ext cx="126381" cy="222760"/>
              <a:chOff x="4539076" y="4725223"/>
              <a:chExt cx="126381" cy="222760"/>
            </a:xfrm>
            <a:grpFill/>
          </p:grpSpPr>
          <p:sp>
            <p:nvSpPr>
              <p:cNvPr id="13" name="Freeform 12">
                <a:extLst>
                  <a:ext uri="{FF2B5EF4-FFF2-40B4-BE49-F238E27FC236}">
                    <a16:creationId xmlns:a16="http://schemas.microsoft.com/office/drawing/2014/main" id="{0CDC898E-A231-8B72-3746-ECE8755408C1}"/>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E66CEFC-8773-C7D6-4185-E0AF86A2661D}"/>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5DA6BCB-883F-BD9C-DD85-D3930C2A92D1}"/>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5DEC5A2-211A-440C-EF84-9F00C4BC50EA}"/>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4C62941B-1431-228D-920A-A92AFCD755BE}"/>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AA4DEC7-3847-644E-5346-231D328AD286}"/>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pic>
        <p:nvPicPr>
          <p:cNvPr id="2" name="Online Media 1" title="Fruit pickers in Spain suffer gruelling conditions">
            <a:hlinkClick r:id="" action="ppaction://media"/>
            <a:extLst>
              <a:ext uri="{FF2B5EF4-FFF2-40B4-BE49-F238E27FC236}">
                <a16:creationId xmlns:a16="http://schemas.microsoft.com/office/drawing/2014/main" id="{57A3C99F-F350-FC13-9613-B85518A940CB}"/>
              </a:ext>
            </a:extLst>
          </p:cNvPr>
          <p:cNvPicPr>
            <a:picLocks noRot="1" noChangeAspect="1"/>
          </p:cNvPicPr>
          <p:nvPr>
            <a:videoFile r:link="rId1"/>
          </p:nvPr>
        </p:nvPicPr>
        <p:blipFill>
          <a:blip r:embed="rId3"/>
          <a:stretch>
            <a:fillRect/>
          </a:stretch>
        </p:blipFill>
        <p:spPr>
          <a:xfrm>
            <a:off x="6638471" y="1893137"/>
            <a:ext cx="5388387" cy="3042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2201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7DC57-574F-F87B-62C8-027202E1842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0907AF6-B97B-F4EA-9F25-E180E468D3F7}"/>
              </a:ext>
            </a:extLst>
          </p:cNvPr>
          <p:cNvSpPr>
            <a:spLocks noGrp="1"/>
          </p:cNvSpPr>
          <p:nvPr>
            <p:ph type="body" sz="quarter" idx="18"/>
          </p:nvPr>
        </p:nvSpPr>
        <p:spPr>
          <a:xfrm>
            <a:off x="720388" y="2078832"/>
            <a:ext cx="5239644" cy="3680411"/>
          </a:xfrm>
        </p:spPr>
        <p:txBody>
          <a:bodyPr/>
          <a:lstStyle/>
          <a:p>
            <a:r>
              <a:rPr lang="en-GB"/>
              <a:t>   This academic document gives you a theoretical and practical link between who controls the food system, what is produced, and how diets can shift.</a:t>
            </a:r>
          </a:p>
          <a:p>
            <a:r>
              <a:rPr lang="en-GB"/>
              <a:t>    Click and read for more!</a:t>
            </a:r>
            <a:endParaRPr lang="en-US"/>
          </a:p>
        </p:txBody>
      </p:sp>
      <p:sp>
        <p:nvSpPr>
          <p:cNvPr id="6" name="Text Placeholder 5">
            <a:extLst>
              <a:ext uri="{FF2B5EF4-FFF2-40B4-BE49-F238E27FC236}">
                <a16:creationId xmlns:a16="http://schemas.microsoft.com/office/drawing/2014/main" id="{9F2EC2B0-EBAA-A6E4-D6F6-44A9D5AEB715}"/>
              </a:ext>
            </a:extLst>
          </p:cNvPr>
          <p:cNvSpPr>
            <a:spLocks noGrp="1"/>
          </p:cNvSpPr>
          <p:nvPr>
            <p:ph type="body" sz="quarter" idx="16"/>
          </p:nvPr>
        </p:nvSpPr>
        <p:spPr>
          <a:xfrm>
            <a:off x="856357" y="310942"/>
            <a:ext cx="5550284" cy="992652"/>
          </a:xfrm>
        </p:spPr>
        <p:txBody>
          <a:bodyPr/>
          <a:lstStyle/>
          <a:p>
            <a:r>
              <a:rPr lang="en-GB"/>
              <a:t>Get to Know Why Plant-Based Diets Benefit Food Sovereignty</a:t>
            </a:r>
            <a:endParaRPr lang="en-US"/>
          </a:p>
        </p:txBody>
      </p:sp>
      <p:pic>
        <p:nvPicPr>
          <p:cNvPr id="12" name="Picture 11">
            <a:hlinkClick r:id="rId2"/>
            <a:extLst>
              <a:ext uri="{FF2B5EF4-FFF2-40B4-BE49-F238E27FC236}">
                <a16:creationId xmlns:a16="http://schemas.microsoft.com/office/drawing/2014/main" id="{48F37F06-1E84-16E7-8530-22509767F3CF}"/>
              </a:ext>
            </a:extLst>
          </p:cNvPr>
          <p:cNvPicPr>
            <a:picLocks noChangeAspect="1"/>
          </p:cNvPicPr>
          <p:nvPr/>
        </p:nvPicPr>
        <p:blipFill>
          <a:blip r:embed="rId3"/>
          <a:stretch>
            <a:fillRect/>
          </a:stretch>
        </p:blipFill>
        <p:spPr>
          <a:xfrm>
            <a:off x="7909256" y="33342"/>
            <a:ext cx="3119656" cy="6791316"/>
          </a:xfrm>
          <a:prstGeom prst="rect">
            <a:avLst/>
          </a:prstGeom>
        </p:spPr>
      </p:pic>
      <p:pic>
        <p:nvPicPr>
          <p:cNvPr id="14" name="Graphic 13" descr="Head with gears with solid fill">
            <a:extLst>
              <a:ext uri="{FF2B5EF4-FFF2-40B4-BE49-F238E27FC236}">
                <a16:creationId xmlns:a16="http://schemas.microsoft.com/office/drawing/2014/main" id="{B3CC86FC-C897-F3A6-8897-77F4C3503D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31496" y="4721101"/>
            <a:ext cx="1484769" cy="1484769"/>
          </a:xfrm>
          <a:prstGeom prst="rect">
            <a:avLst/>
          </a:prstGeom>
        </p:spPr>
      </p:pic>
    </p:spTree>
    <p:extLst>
      <p:ext uri="{BB962C8B-B14F-4D97-AF65-F5344CB8AC3E}">
        <p14:creationId xmlns:p14="http://schemas.microsoft.com/office/powerpoint/2010/main" val="11280517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843352B-A728-5DDC-D57D-2FC2D2017CD8}"/>
              </a:ext>
            </a:extLst>
          </p:cNvPr>
          <p:cNvSpPr>
            <a:spLocks noGrp="1"/>
          </p:cNvSpPr>
          <p:nvPr>
            <p:ph type="body" sz="quarter" idx="13"/>
          </p:nvPr>
        </p:nvSpPr>
        <p:spPr>
          <a:xfrm>
            <a:off x="6236376" y="713233"/>
            <a:ext cx="5321640" cy="1335240"/>
          </a:xfrm>
        </p:spPr>
        <p:txBody>
          <a:bodyPr>
            <a:normAutofit/>
          </a:bodyPr>
          <a:lstStyle/>
          <a:p>
            <a:r>
              <a:rPr lang="en-US" sz="3600" b="1"/>
              <a:t>Reflection time!</a:t>
            </a:r>
          </a:p>
        </p:txBody>
      </p:sp>
      <p:pic>
        <p:nvPicPr>
          <p:cNvPr id="10" name="Picture Placeholder 5">
            <a:extLst>
              <a:ext uri="{FF2B5EF4-FFF2-40B4-BE49-F238E27FC236}">
                <a16:creationId xmlns:a16="http://schemas.microsoft.com/office/drawing/2014/main" id="{BB926D9B-386C-DBEF-AC09-8DD06849374F}"/>
              </a:ext>
            </a:extLst>
          </p:cNvPr>
          <p:cNvPicPr>
            <a:picLocks noGrp="1" noChangeAspect="1"/>
          </p:cNvPicPr>
          <p:nvPr>
            <p:ph type="pic" sz="quarter" idx="44"/>
          </p:nvPr>
        </p:nvPicPr>
        <p:blipFill>
          <a:blip r:embed="rId2"/>
          <a:srcRect t="16667" b="16667"/>
          <a:stretch/>
        </p:blipFill>
        <p:spPr/>
      </p:pic>
      <p:grpSp>
        <p:nvGrpSpPr>
          <p:cNvPr id="11" name="Group 10">
            <a:extLst>
              <a:ext uri="{FF2B5EF4-FFF2-40B4-BE49-F238E27FC236}">
                <a16:creationId xmlns:a16="http://schemas.microsoft.com/office/drawing/2014/main" id="{3D4ACE60-B120-181B-8F59-8ECB8C6F5445}"/>
              </a:ext>
            </a:extLst>
          </p:cNvPr>
          <p:cNvGrpSpPr/>
          <p:nvPr/>
        </p:nvGrpSpPr>
        <p:grpSpPr>
          <a:xfrm>
            <a:off x="-209973" y="0"/>
            <a:ext cx="1720828" cy="3994335"/>
            <a:chOff x="4413794" y="4725223"/>
            <a:chExt cx="421607" cy="978622"/>
          </a:xfrm>
          <a:solidFill>
            <a:schemeClr val="bg1">
              <a:alpha val="17834"/>
            </a:schemeClr>
          </a:solidFill>
        </p:grpSpPr>
        <p:grpSp>
          <p:nvGrpSpPr>
            <p:cNvPr id="12" name="Graphic 2">
              <a:extLst>
                <a:ext uri="{FF2B5EF4-FFF2-40B4-BE49-F238E27FC236}">
                  <a16:creationId xmlns:a16="http://schemas.microsoft.com/office/drawing/2014/main" id="{C8A52472-8DCA-EFF5-13C4-C7366780F8E9}"/>
                </a:ext>
              </a:extLst>
            </p:cNvPr>
            <p:cNvGrpSpPr/>
            <p:nvPr/>
          </p:nvGrpSpPr>
          <p:grpSpPr>
            <a:xfrm>
              <a:off x="4413794" y="4757590"/>
              <a:ext cx="421607" cy="535957"/>
              <a:chOff x="4413794" y="4757590"/>
              <a:chExt cx="421607" cy="535957"/>
            </a:xfrm>
            <a:grpFill/>
          </p:grpSpPr>
          <p:sp>
            <p:nvSpPr>
              <p:cNvPr id="23" name="Freeform 22">
                <a:extLst>
                  <a:ext uri="{FF2B5EF4-FFF2-40B4-BE49-F238E27FC236}">
                    <a16:creationId xmlns:a16="http://schemas.microsoft.com/office/drawing/2014/main" id="{F49083E5-080F-8F9B-4DAF-DD9933A2C38C}"/>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6584811-C67B-9465-56C6-29BA0694DA64}"/>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4569438E-9480-53D5-CBE9-607C8F048E99}"/>
                </a:ext>
              </a:extLst>
            </p:cNvPr>
            <p:cNvGrpSpPr/>
            <p:nvPr/>
          </p:nvGrpSpPr>
          <p:grpSpPr>
            <a:xfrm>
              <a:off x="4539076" y="4725223"/>
              <a:ext cx="126381" cy="222760"/>
              <a:chOff x="4539076" y="4725223"/>
              <a:chExt cx="126381" cy="222760"/>
            </a:xfrm>
            <a:grpFill/>
          </p:grpSpPr>
          <p:sp>
            <p:nvSpPr>
              <p:cNvPr id="19" name="Freeform 18">
                <a:extLst>
                  <a:ext uri="{FF2B5EF4-FFF2-40B4-BE49-F238E27FC236}">
                    <a16:creationId xmlns:a16="http://schemas.microsoft.com/office/drawing/2014/main" id="{95FE91B9-B572-FFCD-331F-6B3147B42B1F}"/>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30E8210-3DED-6BFC-5440-4AA6B7786303}"/>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AB4DF70-D9DD-4D76-7E6B-5FBB55459425}"/>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A949A44-9F1E-158E-0CC3-E34765F3DC69}"/>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5AF1EFB7-073E-760D-C22F-AB4137867A01}"/>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CA8CEDA-644B-37B5-BE38-713F2099256C}"/>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8" name="TextBox 7">
            <a:extLst>
              <a:ext uri="{FF2B5EF4-FFF2-40B4-BE49-F238E27FC236}">
                <a16:creationId xmlns:a16="http://schemas.microsoft.com/office/drawing/2014/main" id="{3C50B895-F80D-1E01-9D31-A05C1F273514}"/>
              </a:ext>
            </a:extLst>
          </p:cNvPr>
          <p:cNvSpPr txBox="1"/>
          <p:nvPr/>
        </p:nvSpPr>
        <p:spPr>
          <a:xfrm>
            <a:off x="7229942" y="3996583"/>
            <a:ext cx="4182696" cy="2308324"/>
          </a:xfrm>
          <a:prstGeom prst="rect">
            <a:avLst/>
          </a:prstGeom>
          <a:noFill/>
        </p:spPr>
        <p:txBody>
          <a:bodyPr wrap="square" rtlCol="0">
            <a:spAutoFit/>
          </a:bodyPr>
          <a:lstStyle/>
          <a:p>
            <a:r>
              <a:rPr lang="en-GB" sz="2400"/>
              <a:t>Write a short essay and focus on what you have learned.</a:t>
            </a:r>
          </a:p>
          <a:p>
            <a:endParaRPr lang="en-GB" sz="2400"/>
          </a:p>
          <a:p>
            <a:r>
              <a:rPr lang="en-GB" sz="2400"/>
              <a:t>Answer the following question: What does food justice mean to you?</a:t>
            </a:r>
            <a:endParaRPr lang="en-IE" sz="2400"/>
          </a:p>
        </p:txBody>
      </p:sp>
    </p:spTree>
    <p:extLst>
      <p:ext uri="{BB962C8B-B14F-4D97-AF65-F5344CB8AC3E}">
        <p14:creationId xmlns:p14="http://schemas.microsoft.com/office/powerpoint/2010/main" val="23463407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B3987-BD49-91F2-9E33-4D995C1D759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A980F6E-722D-863C-991C-9EE23C262217}"/>
              </a:ext>
            </a:extLst>
          </p:cNvPr>
          <p:cNvSpPr>
            <a:spLocks noGrp="1"/>
          </p:cNvSpPr>
          <p:nvPr>
            <p:ph type="body" sz="quarter" idx="16"/>
          </p:nvPr>
        </p:nvSpPr>
        <p:spPr/>
        <p:txBody>
          <a:bodyPr/>
          <a:lstStyle/>
          <a:p>
            <a:pPr algn="ctr"/>
            <a:r>
              <a:rPr lang="en-GB" b="1"/>
              <a:t>Vision: Future Food Systems</a:t>
            </a:r>
          </a:p>
        </p:txBody>
      </p:sp>
      <p:sp>
        <p:nvSpPr>
          <p:cNvPr id="5" name="Text Placeholder 4">
            <a:extLst>
              <a:ext uri="{FF2B5EF4-FFF2-40B4-BE49-F238E27FC236}">
                <a16:creationId xmlns:a16="http://schemas.microsoft.com/office/drawing/2014/main" id="{627FAA3E-8387-2C29-2A69-0483F15480AE}"/>
              </a:ext>
            </a:extLst>
          </p:cNvPr>
          <p:cNvSpPr>
            <a:spLocks noGrp="1"/>
          </p:cNvSpPr>
          <p:nvPr>
            <p:ph type="body" sz="quarter" idx="17"/>
          </p:nvPr>
        </p:nvSpPr>
        <p:spPr/>
        <p:txBody>
          <a:bodyPr/>
          <a:lstStyle/>
          <a:p>
            <a:r>
              <a:rPr lang="en-US"/>
              <a:t>05</a:t>
            </a:r>
          </a:p>
        </p:txBody>
      </p:sp>
      <p:pic>
        <p:nvPicPr>
          <p:cNvPr id="3" name="Picture Placeholder 10">
            <a:extLst>
              <a:ext uri="{FF2B5EF4-FFF2-40B4-BE49-F238E27FC236}">
                <a16:creationId xmlns:a16="http://schemas.microsoft.com/office/drawing/2014/main" id="{29CE8174-B7DB-9FE6-268B-AE78837CC999}"/>
              </a:ext>
            </a:extLst>
          </p:cNvPr>
          <p:cNvPicPr>
            <a:picLocks noGrp="1" noChangeAspect="1"/>
          </p:cNvPicPr>
          <p:nvPr>
            <p:ph type="pic" sz="quarter" idx="43"/>
          </p:nvPr>
        </p:nvPicPr>
        <p:blipFill>
          <a:blip r:embed="rId3"/>
          <a:srcRect l="2792" r="2792"/>
          <a:stretch/>
        </p:blipFill>
        <p:spPr/>
      </p:pic>
    </p:spTree>
    <p:extLst>
      <p:ext uri="{BB962C8B-B14F-4D97-AF65-F5344CB8AC3E}">
        <p14:creationId xmlns:p14="http://schemas.microsoft.com/office/powerpoint/2010/main" val="27379729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prstGeom prst="rect">
            <a:avLst/>
          </a:prstGeom>
        </p:spPr>
        <p:txBody>
          <a:bodyPr/>
          <a:lstStyle/>
          <a:p>
            <a:r>
              <a:rPr lang="en-GB"/>
              <a:t>    A systematic exploration of possible and desirable futures to improve decision-making today. It embraces uncertainty, considers multiple pathways, and uses creative and participatory methods such as, scenario planning, foresight, and design fiction. </a:t>
            </a:r>
          </a:p>
          <a:p>
            <a:r>
              <a:rPr lang="en-GB"/>
              <a:t>    You explore how current choices shape future outcomes. It is used by EU institutions to support anticipatory governance, sustainability, innovation, and resilience.</a:t>
            </a:r>
            <a:endParaRPr lang="en-US"/>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prstGeom prst="rect">
            <a:avLst/>
          </a:prstGeom>
        </p:spPr>
        <p:txBody>
          <a:bodyPr/>
          <a:lstStyle/>
          <a:p>
            <a:r>
              <a:rPr lang="en-US"/>
              <a:t>What is Futures Thinking?</a:t>
            </a:r>
          </a:p>
          <a:p>
            <a:endParaRPr lang="en-US"/>
          </a:p>
        </p:txBody>
      </p:sp>
      <p:pic>
        <p:nvPicPr>
          <p:cNvPr id="3" name="Graphic 2" descr="Social network with solid fill">
            <a:extLst>
              <a:ext uri="{FF2B5EF4-FFF2-40B4-BE49-F238E27FC236}">
                <a16:creationId xmlns:a16="http://schemas.microsoft.com/office/drawing/2014/main" id="{EC6D91C6-89AD-24CB-7D3A-6F9DE2576B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91675" y="4210050"/>
            <a:ext cx="1590676" cy="1590676"/>
          </a:xfrm>
          <a:prstGeom prst="rect">
            <a:avLst/>
          </a:prstGeom>
        </p:spPr>
      </p:pic>
    </p:spTree>
    <p:extLst>
      <p:ext uri="{BB962C8B-B14F-4D97-AF65-F5344CB8AC3E}">
        <p14:creationId xmlns:p14="http://schemas.microsoft.com/office/powerpoint/2010/main" val="32811234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07017-99E9-D849-E5A4-E5BAC903377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13476BC-A4EF-1E73-2AA9-9D680A8E2693}"/>
              </a:ext>
            </a:extLst>
          </p:cNvPr>
          <p:cNvSpPr>
            <a:spLocks noGrp="1"/>
          </p:cNvSpPr>
          <p:nvPr>
            <p:ph type="body" sz="quarter" idx="18"/>
          </p:nvPr>
        </p:nvSpPr>
        <p:spPr>
          <a:prstGeom prst="rect">
            <a:avLst/>
          </a:prstGeom>
        </p:spPr>
        <p:txBody>
          <a:bodyPr/>
          <a:lstStyle/>
          <a:p>
            <a:r>
              <a:rPr lang="en-GB"/>
              <a:t>   It’s a forward thinking, and critical design approach that uses fictional, imagined, or future scenarios to explore what could be. Speculative Design encourages reflection, dialogue, and ethical inquiry. </a:t>
            </a:r>
          </a:p>
          <a:p>
            <a:r>
              <a:rPr lang="en-GB"/>
              <a:t>   It is widely used across Europe in public policy, education, and research to envision alternative futures, and stimulate inclusive conversations about change.</a:t>
            </a:r>
            <a:endParaRPr lang="en-US"/>
          </a:p>
        </p:txBody>
      </p:sp>
      <p:sp>
        <p:nvSpPr>
          <p:cNvPr id="5" name="Text Placeholder 4">
            <a:extLst>
              <a:ext uri="{FF2B5EF4-FFF2-40B4-BE49-F238E27FC236}">
                <a16:creationId xmlns:a16="http://schemas.microsoft.com/office/drawing/2014/main" id="{8C795921-568C-3AF5-3031-057B84716711}"/>
              </a:ext>
            </a:extLst>
          </p:cNvPr>
          <p:cNvSpPr>
            <a:spLocks noGrp="1"/>
          </p:cNvSpPr>
          <p:nvPr>
            <p:ph type="body" sz="quarter" idx="16"/>
          </p:nvPr>
        </p:nvSpPr>
        <p:spPr>
          <a:prstGeom prst="rect">
            <a:avLst/>
          </a:prstGeom>
        </p:spPr>
        <p:txBody>
          <a:bodyPr/>
          <a:lstStyle/>
          <a:p>
            <a:r>
              <a:rPr lang="en-US"/>
              <a:t>How do we define Speculative Design?</a:t>
            </a:r>
          </a:p>
          <a:p>
            <a:endParaRPr lang="en-US"/>
          </a:p>
        </p:txBody>
      </p:sp>
    </p:spTree>
    <p:extLst>
      <p:ext uri="{BB962C8B-B14F-4D97-AF65-F5344CB8AC3E}">
        <p14:creationId xmlns:p14="http://schemas.microsoft.com/office/powerpoint/2010/main" val="18895686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019911" y="3098841"/>
            <a:ext cx="1384370" cy="1292963"/>
            <a:chOff x="1038689" y="2314061"/>
            <a:chExt cx="1384370" cy="1292963"/>
          </a:xfrm>
          <a:solidFill>
            <a:srgbClr val="75B543"/>
          </a:solidFill>
        </p:grpSpPr>
        <p:sp>
          <p:nvSpPr>
            <p:cNvPr id="2" name="Rounded Rectangle 1"/>
            <p:cNvSpPr/>
            <p:nvPr/>
          </p:nvSpPr>
          <p:spPr>
            <a:xfrm>
              <a:off x="1577191" y="2537608"/>
              <a:ext cx="845868" cy="845868"/>
            </a:xfrm>
            <a:custGeom>
              <a:avLst/>
              <a:gdLst/>
              <a:ahLst/>
              <a:cxnLst/>
              <a:rect l="0" t="0" r="0" b="0"/>
              <a:pathLst>
                <a:path w="845868" h="845868">
                  <a:moveTo>
                    <a:pt x="0" y="0"/>
                  </a:moveTo>
                  <a:lnTo>
                    <a:pt x="810624" y="0"/>
                  </a:lnTo>
                  <a:cubicBezTo>
                    <a:pt x="830088" y="0"/>
                    <a:pt x="845868" y="15780"/>
                    <a:pt x="845868" y="35244"/>
                  </a:cubicBezTo>
                  <a:lnTo>
                    <a:pt x="845868" y="810624"/>
                  </a:lnTo>
                  <a:cubicBezTo>
                    <a:pt x="845868" y="830088"/>
                    <a:pt x="830088" y="845868"/>
                    <a:pt x="810624" y="845868"/>
                  </a:cubicBezTo>
                  <a:lnTo>
                    <a:pt x="0" y="845868"/>
                  </a:lnTo>
                  <a:lnTo>
                    <a:pt x="0" y="0"/>
                  </a:lnTo>
                </a:path>
              </a:pathLst>
            </a:custGeom>
            <a:grpFill/>
            <a:ln>
              <a:noFill/>
            </a:ln>
          </p:spPr>
          <p:txBody>
            <a:bodyPr rtlCol="0" anchor="ctr"/>
            <a:lstStyle/>
            <a:p>
              <a:pPr algn="ctr"/>
              <a:endParaRPr/>
            </a:p>
          </p:txBody>
        </p:sp>
        <p:sp>
          <p:nvSpPr>
            <p:cNvPr id="3" name="Rounded Rectangle 2"/>
            <p:cNvSpPr/>
            <p:nvPr/>
          </p:nvSpPr>
          <p:spPr>
            <a:xfrm>
              <a:off x="1038689" y="2314061"/>
              <a:ext cx="547312" cy="1292963"/>
            </a:xfrm>
            <a:custGeom>
              <a:avLst/>
              <a:gdLst/>
              <a:ahLst/>
              <a:cxnLst/>
              <a:rect l="0" t="0" r="0" b="0"/>
              <a:pathLst>
                <a:path w="547312" h="1292963">
                  <a:moveTo>
                    <a:pt x="10776" y="668932"/>
                  </a:moveTo>
                  <a:cubicBezTo>
                    <a:pt x="0" y="655900"/>
                    <a:pt x="0" y="637053"/>
                    <a:pt x="10776" y="624022"/>
                  </a:cubicBezTo>
                  <a:lnTo>
                    <a:pt x="516112" y="12732"/>
                  </a:lnTo>
                  <a:cubicBezTo>
                    <a:pt x="526632" y="0"/>
                    <a:pt x="547312" y="7436"/>
                    <a:pt x="547312" y="23957"/>
                  </a:cubicBezTo>
                  <a:lnTo>
                    <a:pt x="547312" y="1269006"/>
                  </a:lnTo>
                  <a:cubicBezTo>
                    <a:pt x="547312" y="1285518"/>
                    <a:pt x="526632" y="1292963"/>
                    <a:pt x="516112" y="1280231"/>
                  </a:cubicBezTo>
                  <a:lnTo>
                    <a:pt x="10776" y="668932"/>
                  </a:lnTo>
                </a:path>
              </a:pathLst>
            </a:custGeom>
            <a:grpFill/>
            <a:ln>
              <a:noFill/>
            </a:ln>
          </p:spPr>
          <p:txBody>
            <a:bodyPr rtlCol="0" anchor="ctr"/>
            <a:lstStyle/>
            <a:p>
              <a:pPr algn="ctr"/>
              <a:endParaRPr/>
            </a:p>
          </p:txBody>
        </p:sp>
      </p:grpSp>
      <p:grpSp>
        <p:nvGrpSpPr>
          <p:cNvPr id="7" name="Group 6"/>
          <p:cNvGrpSpPr/>
          <p:nvPr/>
        </p:nvGrpSpPr>
        <p:grpSpPr>
          <a:xfrm>
            <a:off x="3019915" y="3098839"/>
            <a:ext cx="1384369" cy="1292962"/>
            <a:chOff x="1038692" y="2314060"/>
            <a:chExt cx="1384369" cy="1292962"/>
          </a:xfrm>
        </p:grpSpPr>
        <p:sp>
          <p:nvSpPr>
            <p:cNvPr id="5" name="Rounded Rectangle 4"/>
            <p:cNvSpPr/>
            <p:nvPr/>
          </p:nvSpPr>
          <p:spPr>
            <a:xfrm>
              <a:off x="1577193" y="2537606"/>
              <a:ext cx="845868" cy="845868"/>
            </a:xfrm>
            <a:custGeom>
              <a:avLst/>
              <a:gdLst/>
              <a:ahLst/>
              <a:cxnLst/>
              <a:rect l="0" t="0" r="0" b="0"/>
              <a:pathLst>
                <a:path w="845868" h="845868">
                  <a:moveTo>
                    <a:pt x="0" y="0"/>
                  </a:moveTo>
                  <a:lnTo>
                    <a:pt x="810624" y="0"/>
                  </a:lnTo>
                  <a:cubicBezTo>
                    <a:pt x="830089" y="0"/>
                    <a:pt x="845868" y="15779"/>
                    <a:pt x="845868" y="35244"/>
                  </a:cubicBezTo>
                  <a:lnTo>
                    <a:pt x="845868" y="810624"/>
                  </a:lnTo>
                  <a:cubicBezTo>
                    <a:pt x="845868" y="830089"/>
                    <a:pt x="830089" y="845868"/>
                    <a:pt x="810624" y="845868"/>
                  </a:cubicBezTo>
                  <a:lnTo>
                    <a:pt x="0" y="845868"/>
                  </a:lnTo>
                  <a:lnTo>
                    <a:pt x="0" y="0"/>
                  </a:lnTo>
                  <a:close/>
                </a:path>
              </a:pathLst>
            </a:custGeom>
            <a:noFill/>
            <a:ln w="13216">
              <a:solidFill>
                <a:srgbClr val="FFFFFF"/>
              </a:solidFill>
            </a:ln>
          </p:spPr>
          <p:txBody>
            <a:bodyPr rtlCol="0" anchor="ctr"/>
            <a:lstStyle/>
            <a:p>
              <a:pPr algn="ctr"/>
              <a:endParaRPr/>
            </a:p>
          </p:txBody>
        </p:sp>
        <p:sp>
          <p:nvSpPr>
            <p:cNvPr id="6" name="Rounded Rectangle 5"/>
            <p:cNvSpPr/>
            <p:nvPr/>
          </p:nvSpPr>
          <p:spPr>
            <a:xfrm>
              <a:off x="1038692" y="2314060"/>
              <a:ext cx="547311" cy="1292962"/>
            </a:xfrm>
            <a:custGeom>
              <a:avLst/>
              <a:gdLst/>
              <a:ahLst/>
              <a:cxnLst/>
              <a:rect l="0" t="0" r="0" b="0"/>
              <a:pathLst>
                <a:path w="547311" h="1292962">
                  <a:moveTo>
                    <a:pt x="547311" y="223546"/>
                  </a:moveTo>
                  <a:lnTo>
                    <a:pt x="547311" y="23958"/>
                  </a:lnTo>
                  <a:cubicBezTo>
                    <a:pt x="547311" y="7441"/>
                    <a:pt x="526630" y="0"/>
                    <a:pt x="516106" y="12730"/>
                  </a:cubicBezTo>
                  <a:lnTo>
                    <a:pt x="10773" y="624025"/>
                  </a:lnTo>
                  <a:cubicBezTo>
                    <a:pt x="0" y="637057"/>
                    <a:pt x="0" y="655904"/>
                    <a:pt x="10773" y="668936"/>
                  </a:cubicBezTo>
                  <a:lnTo>
                    <a:pt x="516106" y="1280232"/>
                  </a:lnTo>
                  <a:cubicBezTo>
                    <a:pt x="526630" y="1292962"/>
                    <a:pt x="547311" y="1285520"/>
                    <a:pt x="547311" y="1269004"/>
                  </a:cubicBezTo>
                  <a:lnTo>
                    <a:pt x="547311" y="1069415"/>
                  </a:lnTo>
                </a:path>
              </a:pathLst>
            </a:custGeom>
            <a:noFill/>
            <a:ln w="13216">
              <a:solidFill>
                <a:srgbClr val="FFFFFF"/>
              </a:solidFill>
            </a:ln>
          </p:spPr>
          <p:txBody>
            <a:bodyPr rtlCol="0" anchor="ctr"/>
            <a:lstStyle/>
            <a:p>
              <a:pPr algn="ctr"/>
              <a:endParaRPr/>
            </a:p>
          </p:txBody>
        </p:sp>
      </p:grpSp>
      <p:sp>
        <p:nvSpPr>
          <p:cNvPr id="8" name="Rounded Rectangle 7"/>
          <p:cNvSpPr/>
          <p:nvPr/>
        </p:nvSpPr>
        <p:spPr>
          <a:xfrm>
            <a:off x="4404284" y="3322385"/>
            <a:ext cx="845868" cy="845868"/>
          </a:xfrm>
          <a:custGeom>
            <a:avLst/>
            <a:gdLst/>
            <a:ahLst/>
            <a:cxnLst/>
            <a:rect l="0" t="0" r="0" b="0"/>
            <a:pathLst>
              <a:path w="845868" h="845868">
                <a:moveTo>
                  <a:pt x="0" y="35244"/>
                </a:moveTo>
                <a:cubicBezTo>
                  <a:pt x="0" y="15780"/>
                  <a:pt x="15780" y="0"/>
                  <a:pt x="35244" y="0"/>
                </a:cubicBezTo>
                <a:lnTo>
                  <a:pt x="810624" y="0"/>
                </a:lnTo>
                <a:cubicBezTo>
                  <a:pt x="830088" y="0"/>
                  <a:pt x="845868" y="15780"/>
                  <a:pt x="845868" y="35244"/>
                </a:cubicBezTo>
                <a:lnTo>
                  <a:pt x="845868" y="810624"/>
                </a:lnTo>
                <a:cubicBezTo>
                  <a:pt x="845868" y="830088"/>
                  <a:pt x="830088" y="845868"/>
                  <a:pt x="810624" y="845868"/>
                </a:cubicBezTo>
                <a:lnTo>
                  <a:pt x="35244" y="845868"/>
                </a:lnTo>
                <a:cubicBezTo>
                  <a:pt x="15780" y="845868"/>
                  <a:pt x="0" y="830088"/>
                  <a:pt x="0" y="810624"/>
                </a:cubicBezTo>
                <a:lnTo>
                  <a:pt x="0" y="35244"/>
                </a:lnTo>
              </a:path>
            </a:pathLst>
          </a:custGeom>
          <a:solidFill>
            <a:srgbClr val="DE8431"/>
          </a:solidFill>
          <a:ln>
            <a:noFill/>
          </a:ln>
        </p:spPr>
        <p:txBody>
          <a:bodyPr rtlCol="0" anchor="ctr"/>
          <a:lstStyle/>
          <a:p>
            <a:pPr algn="ctr"/>
            <a:endParaRPr/>
          </a:p>
        </p:txBody>
      </p:sp>
      <p:sp>
        <p:nvSpPr>
          <p:cNvPr id="9" name="Rounded Rectangle 8"/>
          <p:cNvSpPr/>
          <p:nvPr/>
        </p:nvSpPr>
        <p:spPr>
          <a:xfrm>
            <a:off x="4404284" y="3322385"/>
            <a:ext cx="845868" cy="845868"/>
          </a:xfrm>
          <a:custGeom>
            <a:avLst/>
            <a:gdLst/>
            <a:ahLst/>
            <a:cxnLst/>
            <a:rect l="0" t="0" r="0" b="0"/>
            <a:pathLst>
              <a:path w="845868" h="845868">
                <a:moveTo>
                  <a:pt x="0" y="35244"/>
                </a:moveTo>
                <a:cubicBezTo>
                  <a:pt x="0" y="15779"/>
                  <a:pt x="15779" y="0"/>
                  <a:pt x="35244" y="0"/>
                </a:cubicBezTo>
                <a:lnTo>
                  <a:pt x="810624" y="0"/>
                </a:lnTo>
                <a:cubicBezTo>
                  <a:pt x="830089" y="0"/>
                  <a:pt x="845868" y="15779"/>
                  <a:pt x="845868" y="35244"/>
                </a:cubicBezTo>
                <a:lnTo>
                  <a:pt x="845868" y="810624"/>
                </a:lnTo>
                <a:cubicBezTo>
                  <a:pt x="845868" y="830089"/>
                  <a:pt x="830089" y="845868"/>
                  <a:pt x="810624" y="845868"/>
                </a:cubicBezTo>
                <a:lnTo>
                  <a:pt x="35244" y="845868"/>
                </a:lnTo>
                <a:cubicBezTo>
                  <a:pt x="15779" y="845868"/>
                  <a:pt x="0" y="830089"/>
                  <a:pt x="0" y="810624"/>
                </a:cubicBezTo>
                <a:lnTo>
                  <a:pt x="0" y="35244"/>
                </a:lnTo>
                <a:close/>
              </a:path>
            </a:pathLst>
          </a:custGeom>
          <a:noFill/>
          <a:ln w="13216">
            <a:solidFill>
              <a:srgbClr val="FFFFFF"/>
            </a:solidFill>
          </a:ln>
        </p:spPr>
        <p:txBody>
          <a:bodyPr rtlCol="0" anchor="ctr"/>
          <a:lstStyle/>
          <a:p>
            <a:pPr algn="ctr"/>
            <a:endParaRPr/>
          </a:p>
        </p:txBody>
      </p:sp>
      <p:sp>
        <p:nvSpPr>
          <p:cNvPr id="10" name="Rounded Rectangle 9"/>
          <p:cNvSpPr/>
          <p:nvPr/>
        </p:nvSpPr>
        <p:spPr>
          <a:xfrm>
            <a:off x="5250153" y="3322385"/>
            <a:ext cx="845868" cy="845868"/>
          </a:xfrm>
          <a:custGeom>
            <a:avLst/>
            <a:gdLst/>
            <a:ahLst/>
            <a:cxnLst/>
            <a:rect l="0" t="0" r="0" b="0"/>
            <a:pathLst>
              <a:path w="845868" h="845868">
                <a:moveTo>
                  <a:pt x="0" y="35244"/>
                </a:moveTo>
                <a:cubicBezTo>
                  <a:pt x="0" y="15780"/>
                  <a:pt x="15780" y="0"/>
                  <a:pt x="35244" y="0"/>
                </a:cubicBezTo>
                <a:lnTo>
                  <a:pt x="810624" y="0"/>
                </a:lnTo>
                <a:cubicBezTo>
                  <a:pt x="830088" y="0"/>
                  <a:pt x="845868" y="15780"/>
                  <a:pt x="845868" y="35244"/>
                </a:cubicBezTo>
                <a:lnTo>
                  <a:pt x="845868" y="810624"/>
                </a:lnTo>
                <a:cubicBezTo>
                  <a:pt x="845868" y="830088"/>
                  <a:pt x="830088" y="845868"/>
                  <a:pt x="810624" y="845868"/>
                </a:cubicBezTo>
                <a:lnTo>
                  <a:pt x="35244" y="845868"/>
                </a:lnTo>
                <a:cubicBezTo>
                  <a:pt x="15780" y="845868"/>
                  <a:pt x="0" y="830088"/>
                  <a:pt x="0" y="810624"/>
                </a:cubicBezTo>
                <a:lnTo>
                  <a:pt x="0" y="35244"/>
                </a:lnTo>
              </a:path>
            </a:pathLst>
          </a:custGeom>
          <a:solidFill>
            <a:srgbClr val="CEDA29"/>
          </a:solidFill>
          <a:ln>
            <a:noFill/>
          </a:ln>
        </p:spPr>
        <p:txBody>
          <a:bodyPr rtlCol="0" anchor="ctr"/>
          <a:lstStyle/>
          <a:p>
            <a:pPr algn="ctr"/>
            <a:endParaRPr/>
          </a:p>
        </p:txBody>
      </p:sp>
      <p:sp>
        <p:nvSpPr>
          <p:cNvPr id="11" name="Rounded Rectangle 10"/>
          <p:cNvSpPr/>
          <p:nvPr/>
        </p:nvSpPr>
        <p:spPr>
          <a:xfrm>
            <a:off x="5250153" y="3322385"/>
            <a:ext cx="845868" cy="845868"/>
          </a:xfrm>
          <a:custGeom>
            <a:avLst/>
            <a:gdLst/>
            <a:ahLst/>
            <a:cxnLst/>
            <a:rect l="0" t="0" r="0" b="0"/>
            <a:pathLst>
              <a:path w="845868" h="845868">
                <a:moveTo>
                  <a:pt x="0" y="35244"/>
                </a:moveTo>
                <a:cubicBezTo>
                  <a:pt x="0" y="15779"/>
                  <a:pt x="15779" y="0"/>
                  <a:pt x="35244" y="0"/>
                </a:cubicBezTo>
                <a:lnTo>
                  <a:pt x="810624" y="0"/>
                </a:lnTo>
                <a:cubicBezTo>
                  <a:pt x="830089" y="0"/>
                  <a:pt x="845868" y="15779"/>
                  <a:pt x="845868" y="35244"/>
                </a:cubicBezTo>
                <a:lnTo>
                  <a:pt x="845868" y="810624"/>
                </a:lnTo>
                <a:cubicBezTo>
                  <a:pt x="845868" y="830089"/>
                  <a:pt x="830089" y="845868"/>
                  <a:pt x="810624" y="845868"/>
                </a:cubicBezTo>
                <a:lnTo>
                  <a:pt x="35244" y="845868"/>
                </a:lnTo>
                <a:cubicBezTo>
                  <a:pt x="15779" y="845868"/>
                  <a:pt x="0" y="830089"/>
                  <a:pt x="0" y="810624"/>
                </a:cubicBezTo>
                <a:lnTo>
                  <a:pt x="0" y="35244"/>
                </a:lnTo>
                <a:close/>
              </a:path>
            </a:pathLst>
          </a:custGeom>
          <a:noFill/>
          <a:ln w="13216">
            <a:solidFill>
              <a:srgbClr val="FFFFFF"/>
            </a:solidFill>
          </a:ln>
        </p:spPr>
        <p:txBody>
          <a:bodyPr rtlCol="0" anchor="ctr"/>
          <a:lstStyle/>
          <a:p>
            <a:pPr algn="ctr"/>
            <a:endParaRPr/>
          </a:p>
        </p:txBody>
      </p:sp>
      <p:sp>
        <p:nvSpPr>
          <p:cNvPr id="12" name="Rounded Rectangle 11"/>
          <p:cNvSpPr/>
          <p:nvPr/>
        </p:nvSpPr>
        <p:spPr>
          <a:xfrm>
            <a:off x="6096022" y="3322385"/>
            <a:ext cx="845868" cy="845868"/>
          </a:xfrm>
          <a:custGeom>
            <a:avLst/>
            <a:gdLst/>
            <a:ahLst/>
            <a:cxnLst/>
            <a:rect l="0" t="0" r="0" b="0"/>
            <a:pathLst>
              <a:path w="845868" h="845868">
                <a:moveTo>
                  <a:pt x="0" y="35244"/>
                </a:moveTo>
                <a:cubicBezTo>
                  <a:pt x="0" y="15780"/>
                  <a:pt x="15780" y="0"/>
                  <a:pt x="35244" y="0"/>
                </a:cubicBezTo>
                <a:lnTo>
                  <a:pt x="810624" y="0"/>
                </a:lnTo>
                <a:cubicBezTo>
                  <a:pt x="830088" y="0"/>
                  <a:pt x="845868" y="15780"/>
                  <a:pt x="845868" y="35244"/>
                </a:cubicBezTo>
                <a:lnTo>
                  <a:pt x="845868" y="810624"/>
                </a:lnTo>
                <a:cubicBezTo>
                  <a:pt x="845868" y="830088"/>
                  <a:pt x="830088" y="845868"/>
                  <a:pt x="810624" y="845868"/>
                </a:cubicBezTo>
                <a:lnTo>
                  <a:pt x="35244" y="845868"/>
                </a:lnTo>
                <a:cubicBezTo>
                  <a:pt x="15780" y="845868"/>
                  <a:pt x="0" y="830088"/>
                  <a:pt x="0" y="810624"/>
                </a:cubicBezTo>
                <a:lnTo>
                  <a:pt x="0" y="35244"/>
                </a:lnTo>
              </a:path>
            </a:pathLst>
          </a:custGeom>
          <a:solidFill>
            <a:srgbClr val="2C6756"/>
          </a:solidFill>
          <a:ln>
            <a:noFill/>
          </a:ln>
        </p:spPr>
        <p:txBody>
          <a:bodyPr rtlCol="0" anchor="ctr"/>
          <a:lstStyle/>
          <a:p>
            <a:pPr algn="ctr"/>
            <a:endParaRPr/>
          </a:p>
        </p:txBody>
      </p:sp>
      <p:sp>
        <p:nvSpPr>
          <p:cNvPr id="13" name="Rounded Rectangle 12"/>
          <p:cNvSpPr/>
          <p:nvPr/>
        </p:nvSpPr>
        <p:spPr>
          <a:xfrm>
            <a:off x="6096022" y="3322385"/>
            <a:ext cx="845868" cy="845868"/>
          </a:xfrm>
          <a:custGeom>
            <a:avLst/>
            <a:gdLst/>
            <a:ahLst/>
            <a:cxnLst/>
            <a:rect l="0" t="0" r="0" b="0"/>
            <a:pathLst>
              <a:path w="845868" h="845868">
                <a:moveTo>
                  <a:pt x="0" y="35244"/>
                </a:moveTo>
                <a:cubicBezTo>
                  <a:pt x="0" y="15779"/>
                  <a:pt x="15779" y="0"/>
                  <a:pt x="35244" y="0"/>
                </a:cubicBezTo>
                <a:lnTo>
                  <a:pt x="810624" y="0"/>
                </a:lnTo>
                <a:cubicBezTo>
                  <a:pt x="830089" y="0"/>
                  <a:pt x="845868" y="15779"/>
                  <a:pt x="845868" y="35244"/>
                </a:cubicBezTo>
                <a:lnTo>
                  <a:pt x="845868" y="810624"/>
                </a:lnTo>
                <a:cubicBezTo>
                  <a:pt x="845868" y="830089"/>
                  <a:pt x="830089" y="845868"/>
                  <a:pt x="810624" y="845868"/>
                </a:cubicBezTo>
                <a:lnTo>
                  <a:pt x="35244" y="845868"/>
                </a:lnTo>
                <a:cubicBezTo>
                  <a:pt x="15779" y="845868"/>
                  <a:pt x="0" y="830089"/>
                  <a:pt x="0" y="810624"/>
                </a:cubicBezTo>
                <a:lnTo>
                  <a:pt x="0" y="35244"/>
                </a:lnTo>
                <a:close/>
              </a:path>
            </a:pathLst>
          </a:custGeom>
          <a:noFill/>
          <a:ln w="13216">
            <a:solidFill>
              <a:srgbClr val="FFFFFF"/>
            </a:solidFill>
          </a:ln>
        </p:spPr>
        <p:txBody>
          <a:bodyPr rtlCol="0" anchor="ctr"/>
          <a:lstStyle/>
          <a:p>
            <a:pPr algn="ctr"/>
            <a:endParaRPr/>
          </a:p>
        </p:txBody>
      </p:sp>
      <p:sp>
        <p:nvSpPr>
          <p:cNvPr id="14" name="Rounded Rectangle 13"/>
          <p:cNvSpPr/>
          <p:nvPr/>
        </p:nvSpPr>
        <p:spPr>
          <a:xfrm>
            <a:off x="6941890" y="3322385"/>
            <a:ext cx="845868" cy="845868"/>
          </a:xfrm>
          <a:custGeom>
            <a:avLst/>
            <a:gdLst/>
            <a:ahLst/>
            <a:cxnLst/>
            <a:rect l="0" t="0" r="0" b="0"/>
            <a:pathLst>
              <a:path w="845868" h="845868">
                <a:moveTo>
                  <a:pt x="0" y="35244"/>
                </a:moveTo>
                <a:cubicBezTo>
                  <a:pt x="0" y="15780"/>
                  <a:pt x="15780" y="0"/>
                  <a:pt x="35244" y="0"/>
                </a:cubicBezTo>
                <a:lnTo>
                  <a:pt x="810624" y="0"/>
                </a:lnTo>
                <a:cubicBezTo>
                  <a:pt x="830088" y="0"/>
                  <a:pt x="845868" y="15780"/>
                  <a:pt x="845868" y="35244"/>
                </a:cubicBezTo>
                <a:lnTo>
                  <a:pt x="845868" y="810624"/>
                </a:lnTo>
                <a:cubicBezTo>
                  <a:pt x="845868" y="830088"/>
                  <a:pt x="830088" y="845868"/>
                  <a:pt x="810624" y="845868"/>
                </a:cubicBezTo>
                <a:lnTo>
                  <a:pt x="35244" y="845868"/>
                </a:lnTo>
                <a:cubicBezTo>
                  <a:pt x="15780" y="845868"/>
                  <a:pt x="0" y="830088"/>
                  <a:pt x="0" y="810624"/>
                </a:cubicBezTo>
                <a:lnTo>
                  <a:pt x="0" y="35244"/>
                </a:lnTo>
              </a:path>
            </a:pathLst>
          </a:custGeom>
          <a:solidFill>
            <a:srgbClr val="81CCB2"/>
          </a:solidFill>
          <a:ln>
            <a:noFill/>
          </a:ln>
        </p:spPr>
        <p:txBody>
          <a:bodyPr rtlCol="0" anchor="ctr"/>
          <a:lstStyle/>
          <a:p>
            <a:pPr algn="ctr"/>
            <a:endParaRPr/>
          </a:p>
        </p:txBody>
      </p:sp>
      <p:sp>
        <p:nvSpPr>
          <p:cNvPr id="15" name="Rounded Rectangle 14"/>
          <p:cNvSpPr/>
          <p:nvPr/>
        </p:nvSpPr>
        <p:spPr>
          <a:xfrm>
            <a:off x="6941890" y="3322385"/>
            <a:ext cx="845868" cy="845868"/>
          </a:xfrm>
          <a:custGeom>
            <a:avLst/>
            <a:gdLst/>
            <a:ahLst/>
            <a:cxnLst/>
            <a:rect l="0" t="0" r="0" b="0"/>
            <a:pathLst>
              <a:path w="845868" h="845868">
                <a:moveTo>
                  <a:pt x="0" y="35244"/>
                </a:moveTo>
                <a:cubicBezTo>
                  <a:pt x="0" y="15779"/>
                  <a:pt x="15779" y="0"/>
                  <a:pt x="35244" y="0"/>
                </a:cubicBezTo>
                <a:lnTo>
                  <a:pt x="810624" y="0"/>
                </a:lnTo>
                <a:cubicBezTo>
                  <a:pt x="830089" y="0"/>
                  <a:pt x="845868" y="15779"/>
                  <a:pt x="845868" y="35244"/>
                </a:cubicBezTo>
                <a:lnTo>
                  <a:pt x="845868" y="810624"/>
                </a:lnTo>
                <a:cubicBezTo>
                  <a:pt x="845868" y="830089"/>
                  <a:pt x="830089" y="845868"/>
                  <a:pt x="810624" y="845868"/>
                </a:cubicBezTo>
                <a:lnTo>
                  <a:pt x="35244" y="845868"/>
                </a:lnTo>
                <a:cubicBezTo>
                  <a:pt x="15779" y="845868"/>
                  <a:pt x="0" y="830089"/>
                  <a:pt x="0" y="810624"/>
                </a:cubicBezTo>
                <a:lnTo>
                  <a:pt x="0" y="35244"/>
                </a:lnTo>
                <a:close/>
              </a:path>
            </a:pathLst>
          </a:custGeom>
          <a:noFill/>
          <a:ln w="13216">
            <a:solidFill>
              <a:srgbClr val="FFFFFF"/>
            </a:solidFill>
          </a:ln>
        </p:spPr>
        <p:txBody>
          <a:bodyPr rtlCol="0" anchor="ctr"/>
          <a:lstStyle/>
          <a:p>
            <a:pPr algn="ctr"/>
            <a:endParaRPr/>
          </a:p>
        </p:txBody>
      </p:sp>
      <p:grpSp>
        <p:nvGrpSpPr>
          <p:cNvPr id="18" name="Group 17"/>
          <p:cNvGrpSpPr/>
          <p:nvPr/>
        </p:nvGrpSpPr>
        <p:grpSpPr>
          <a:xfrm>
            <a:off x="7787759" y="3095808"/>
            <a:ext cx="1384370" cy="1292963"/>
            <a:chOff x="5806537" y="2311028"/>
            <a:chExt cx="1384370" cy="1292963"/>
          </a:xfrm>
          <a:solidFill>
            <a:srgbClr val="10B1A2"/>
          </a:solidFill>
        </p:grpSpPr>
        <p:sp>
          <p:nvSpPr>
            <p:cNvPr id="16" name="Rounded Rectangle 15"/>
            <p:cNvSpPr/>
            <p:nvPr/>
          </p:nvSpPr>
          <p:spPr>
            <a:xfrm>
              <a:off x="5806537" y="2537606"/>
              <a:ext cx="845868" cy="845868"/>
            </a:xfrm>
            <a:custGeom>
              <a:avLst/>
              <a:gdLst/>
              <a:ahLst/>
              <a:cxnLst/>
              <a:rect l="0" t="0" r="0" b="0"/>
              <a:pathLst>
                <a:path w="845868" h="845868">
                  <a:moveTo>
                    <a:pt x="0" y="35244"/>
                  </a:moveTo>
                  <a:cubicBezTo>
                    <a:pt x="0" y="15780"/>
                    <a:pt x="15780" y="0"/>
                    <a:pt x="35244" y="0"/>
                  </a:cubicBezTo>
                  <a:lnTo>
                    <a:pt x="845868" y="0"/>
                  </a:lnTo>
                  <a:lnTo>
                    <a:pt x="845868" y="845868"/>
                  </a:lnTo>
                  <a:lnTo>
                    <a:pt x="35244" y="845868"/>
                  </a:lnTo>
                  <a:cubicBezTo>
                    <a:pt x="15780" y="845868"/>
                    <a:pt x="0" y="830088"/>
                    <a:pt x="0" y="810624"/>
                  </a:cubicBezTo>
                  <a:lnTo>
                    <a:pt x="0" y="35244"/>
                  </a:lnTo>
                </a:path>
              </a:pathLst>
            </a:custGeom>
            <a:grpFill/>
            <a:ln>
              <a:noFill/>
            </a:ln>
          </p:spPr>
          <p:txBody>
            <a:bodyPr rtlCol="0" anchor="ctr"/>
            <a:lstStyle/>
            <a:p>
              <a:pPr algn="ctr"/>
              <a:endParaRPr/>
            </a:p>
          </p:txBody>
        </p:sp>
        <p:sp>
          <p:nvSpPr>
            <p:cNvPr id="17" name="Rounded Rectangle 16"/>
            <p:cNvSpPr/>
            <p:nvPr/>
          </p:nvSpPr>
          <p:spPr>
            <a:xfrm>
              <a:off x="6643595" y="2311028"/>
              <a:ext cx="547312" cy="1292963"/>
            </a:xfrm>
            <a:custGeom>
              <a:avLst/>
              <a:gdLst/>
              <a:ahLst/>
              <a:cxnLst/>
              <a:rect l="0" t="0" r="0" b="0"/>
              <a:pathLst>
                <a:path w="547312" h="1292963">
                  <a:moveTo>
                    <a:pt x="536536" y="668932"/>
                  </a:moveTo>
                  <a:cubicBezTo>
                    <a:pt x="547312" y="655900"/>
                    <a:pt x="547312" y="637053"/>
                    <a:pt x="536536" y="624022"/>
                  </a:cubicBezTo>
                  <a:lnTo>
                    <a:pt x="31200" y="12732"/>
                  </a:lnTo>
                  <a:cubicBezTo>
                    <a:pt x="20679" y="0"/>
                    <a:pt x="0" y="7445"/>
                    <a:pt x="0" y="23957"/>
                  </a:cubicBezTo>
                  <a:lnTo>
                    <a:pt x="0" y="1269006"/>
                  </a:lnTo>
                  <a:cubicBezTo>
                    <a:pt x="0" y="1285518"/>
                    <a:pt x="20679" y="1292963"/>
                    <a:pt x="31200" y="1280231"/>
                  </a:cubicBezTo>
                  <a:lnTo>
                    <a:pt x="536536" y="668932"/>
                  </a:lnTo>
                </a:path>
              </a:pathLst>
            </a:custGeom>
            <a:grpFill/>
            <a:ln>
              <a:noFill/>
            </a:ln>
          </p:spPr>
          <p:txBody>
            <a:bodyPr rtlCol="0" anchor="ctr"/>
            <a:lstStyle/>
            <a:p>
              <a:pPr algn="ctr"/>
              <a:endParaRPr/>
            </a:p>
          </p:txBody>
        </p:sp>
      </p:grpSp>
      <p:grpSp>
        <p:nvGrpSpPr>
          <p:cNvPr id="21" name="Group 20"/>
          <p:cNvGrpSpPr/>
          <p:nvPr/>
        </p:nvGrpSpPr>
        <p:grpSpPr>
          <a:xfrm>
            <a:off x="7787760" y="3095806"/>
            <a:ext cx="1384369" cy="1292962"/>
            <a:chOff x="5806537" y="2311027"/>
            <a:chExt cx="1384369" cy="1292962"/>
          </a:xfrm>
        </p:grpSpPr>
        <p:sp>
          <p:nvSpPr>
            <p:cNvPr id="19" name="Rounded Rectangle 18"/>
            <p:cNvSpPr/>
            <p:nvPr/>
          </p:nvSpPr>
          <p:spPr>
            <a:xfrm>
              <a:off x="5806537" y="2537606"/>
              <a:ext cx="845868" cy="845868"/>
            </a:xfrm>
            <a:custGeom>
              <a:avLst/>
              <a:gdLst/>
              <a:ahLst/>
              <a:cxnLst/>
              <a:rect l="0" t="0" r="0" b="0"/>
              <a:pathLst>
                <a:path w="845868" h="845868">
                  <a:moveTo>
                    <a:pt x="0" y="35244"/>
                  </a:moveTo>
                  <a:cubicBezTo>
                    <a:pt x="0" y="15779"/>
                    <a:pt x="15779" y="0"/>
                    <a:pt x="35244" y="0"/>
                  </a:cubicBezTo>
                  <a:lnTo>
                    <a:pt x="845868" y="0"/>
                  </a:lnTo>
                  <a:lnTo>
                    <a:pt x="845868" y="845868"/>
                  </a:lnTo>
                  <a:lnTo>
                    <a:pt x="35244" y="845868"/>
                  </a:lnTo>
                  <a:cubicBezTo>
                    <a:pt x="15779" y="845868"/>
                    <a:pt x="0" y="830089"/>
                    <a:pt x="0" y="810624"/>
                  </a:cubicBezTo>
                  <a:lnTo>
                    <a:pt x="0" y="35244"/>
                  </a:lnTo>
                  <a:close/>
                </a:path>
              </a:pathLst>
            </a:custGeom>
            <a:noFill/>
            <a:ln w="13216">
              <a:solidFill>
                <a:srgbClr val="FFFFFF"/>
              </a:solidFill>
            </a:ln>
          </p:spPr>
          <p:txBody>
            <a:bodyPr rtlCol="0" anchor="ctr"/>
            <a:lstStyle/>
            <a:p>
              <a:pPr algn="ctr"/>
              <a:endParaRPr/>
            </a:p>
          </p:txBody>
        </p:sp>
        <p:sp>
          <p:nvSpPr>
            <p:cNvPr id="20" name="Rounded Rectangle 19"/>
            <p:cNvSpPr/>
            <p:nvPr/>
          </p:nvSpPr>
          <p:spPr>
            <a:xfrm>
              <a:off x="6643595" y="2311027"/>
              <a:ext cx="547311" cy="1292962"/>
            </a:xfrm>
            <a:custGeom>
              <a:avLst/>
              <a:gdLst/>
              <a:ahLst/>
              <a:cxnLst/>
              <a:rect l="0" t="0" r="0" b="0"/>
              <a:pathLst>
                <a:path w="547311" h="1292962">
                  <a:moveTo>
                    <a:pt x="0" y="226579"/>
                  </a:moveTo>
                  <a:lnTo>
                    <a:pt x="0" y="23958"/>
                  </a:lnTo>
                  <a:cubicBezTo>
                    <a:pt x="0" y="7441"/>
                    <a:pt x="20681" y="0"/>
                    <a:pt x="31204" y="12730"/>
                  </a:cubicBezTo>
                  <a:lnTo>
                    <a:pt x="536538" y="624025"/>
                  </a:lnTo>
                  <a:cubicBezTo>
                    <a:pt x="547311" y="637057"/>
                    <a:pt x="547311" y="655904"/>
                    <a:pt x="536538" y="668936"/>
                  </a:cubicBezTo>
                  <a:lnTo>
                    <a:pt x="31204" y="1280232"/>
                  </a:lnTo>
                  <a:cubicBezTo>
                    <a:pt x="20680" y="1292962"/>
                    <a:pt x="0" y="1285520"/>
                    <a:pt x="0" y="1269004"/>
                  </a:cubicBezTo>
                  <a:lnTo>
                    <a:pt x="0" y="1072448"/>
                  </a:lnTo>
                </a:path>
              </a:pathLst>
            </a:custGeom>
            <a:noFill/>
            <a:ln w="13216">
              <a:solidFill>
                <a:srgbClr val="FFFFFF"/>
              </a:solidFill>
            </a:ln>
          </p:spPr>
          <p:txBody>
            <a:bodyPr rtlCol="0" anchor="ctr"/>
            <a:lstStyle/>
            <a:p>
              <a:pPr algn="ctr"/>
              <a:endParaRPr/>
            </a:p>
          </p:txBody>
        </p:sp>
      </p:grpSp>
      <p:sp>
        <p:nvSpPr>
          <p:cNvPr id="22" name="Rounded Rectangle 21"/>
          <p:cNvSpPr/>
          <p:nvPr/>
        </p:nvSpPr>
        <p:spPr>
          <a:xfrm>
            <a:off x="7998910" y="3532619"/>
            <a:ext cx="423181" cy="424194"/>
          </a:xfrm>
          <a:custGeom>
            <a:avLst/>
            <a:gdLst/>
            <a:ahLst/>
            <a:cxnLst/>
            <a:rect l="0" t="0" r="0" b="0"/>
            <a:pathLst>
              <a:path w="423181" h="424194">
                <a:moveTo>
                  <a:pt x="110808" y="361785"/>
                </a:moveTo>
                <a:cubicBezTo>
                  <a:pt x="111874" y="359432"/>
                  <a:pt x="111874" y="356736"/>
                  <a:pt x="110808" y="354383"/>
                </a:cubicBezTo>
                <a:cubicBezTo>
                  <a:pt x="109821" y="352031"/>
                  <a:pt x="107909" y="350180"/>
                  <a:pt x="105522" y="349273"/>
                </a:cubicBezTo>
                <a:cubicBezTo>
                  <a:pt x="97125" y="346383"/>
                  <a:pt x="88314" y="344894"/>
                  <a:pt x="79441" y="344867"/>
                </a:cubicBezTo>
                <a:cubicBezTo>
                  <a:pt x="39658" y="345167"/>
                  <a:pt x="6229" y="374834"/>
                  <a:pt x="1198" y="414299"/>
                </a:cubicBezTo>
                <a:cubicBezTo>
                  <a:pt x="916" y="416784"/>
                  <a:pt x="1682" y="419277"/>
                  <a:pt x="3312" y="421172"/>
                </a:cubicBezTo>
                <a:cubicBezTo>
                  <a:pt x="5004" y="423093"/>
                  <a:pt x="7445" y="424194"/>
                  <a:pt x="10009" y="424168"/>
                </a:cubicBezTo>
                <a:lnTo>
                  <a:pt x="88428" y="424168"/>
                </a:lnTo>
                <a:cubicBezTo>
                  <a:pt x="93292" y="424168"/>
                  <a:pt x="97239" y="420220"/>
                  <a:pt x="97239" y="415356"/>
                </a:cubicBezTo>
                <a:cubicBezTo>
                  <a:pt x="97363" y="396668"/>
                  <a:pt x="102024" y="378279"/>
                  <a:pt x="110808" y="361785"/>
                </a:cubicBezTo>
                <a:moveTo>
                  <a:pt x="282273" y="186267"/>
                </a:moveTo>
                <a:cubicBezTo>
                  <a:pt x="276458" y="186214"/>
                  <a:pt x="271048" y="183298"/>
                  <a:pt x="267805" y="178469"/>
                </a:cubicBezTo>
                <a:cubicBezTo>
                  <a:pt x="264563" y="173641"/>
                  <a:pt x="263911" y="167526"/>
                  <a:pt x="266061" y="162124"/>
                </a:cubicBezTo>
                <a:cubicBezTo>
                  <a:pt x="275947" y="137400"/>
                  <a:pt x="291384" y="115267"/>
                  <a:pt x="311174" y="97451"/>
                </a:cubicBezTo>
                <a:cubicBezTo>
                  <a:pt x="318672" y="90833"/>
                  <a:pt x="330109" y="91547"/>
                  <a:pt x="336726" y="99037"/>
                </a:cubicBezTo>
                <a:cubicBezTo>
                  <a:pt x="343343" y="106535"/>
                  <a:pt x="342629" y="117972"/>
                  <a:pt x="335140" y="124589"/>
                </a:cubicBezTo>
                <a:cubicBezTo>
                  <a:pt x="319694" y="138898"/>
                  <a:pt x="307658" y="156476"/>
                  <a:pt x="299895" y="176046"/>
                </a:cubicBezTo>
                <a:cubicBezTo>
                  <a:pt x="296785" y="182848"/>
                  <a:pt x="289718" y="186945"/>
                  <a:pt x="282273" y="186267"/>
                </a:cubicBezTo>
                <a:moveTo>
                  <a:pt x="141295" y="186267"/>
                </a:moveTo>
                <a:cubicBezTo>
                  <a:pt x="134070" y="186276"/>
                  <a:pt x="127576" y="181870"/>
                  <a:pt x="124906" y="175165"/>
                </a:cubicBezTo>
                <a:cubicBezTo>
                  <a:pt x="116932" y="155877"/>
                  <a:pt x="104773" y="138607"/>
                  <a:pt x="89309" y="124589"/>
                </a:cubicBezTo>
                <a:cubicBezTo>
                  <a:pt x="81811" y="118113"/>
                  <a:pt x="80983" y="106799"/>
                  <a:pt x="87459" y="99301"/>
                </a:cubicBezTo>
                <a:cubicBezTo>
                  <a:pt x="93935" y="91803"/>
                  <a:pt x="105249" y="90974"/>
                  <a:pt x="112747" y="97451"/>
                </a:cubicBezTo>
                <a:cubicBezTo>
                  <a:pt x="132537" y="115267"/>
                  <a:pt x="147974" y="137400"/>
                  <a:pt x="157860" y="162124"/>
                </a:cubicBezTo>
                <a:cubicBezTo>
                  <a:pt x="160036" y="167587"/>
                  <a:pt x="159349" y="173773"/>
                  <a:pt x="156018" y="178619"/>
                </a:cubicBezTo>
                <a:cubicBezTo>
                  <a:pt x="152696" y="183465"/>
                  <a:pt x="147172" y="186329"/>
                  <a:pt x="141295" y="186267"/>
                </a:cubicBezTo>
                <a:moveTo>
                  <a:pt x="300248" y="283189"/>
                </a:moveTo>
                <a:cubicBezTo>
                  <a:pt x="300248" y="307517"/>
                  <a:pt x="319976" y="327245"/>
                  <a:pt x="344303" y="327245"/>
                </a:cubicBezTo>
                <a:cubicBezTo>
                  <a:pt x="368631" y="327245"/>
                  <a:pt x="388359" y="307517"/>
                  <a:pt x="388359" y="283189"/>
                </a:cubicBezTo>
                <a:cubicBezTo>
                  <a:pt x="388359" y="258862"/>
                  <a:pt x="368631" y="239134"/>
                  <a:pt x="344303" y="239134"/>
                </a:cubicBezTo>
                <a:cubicBezTo>
                  <a:pt x="319976" y="239134"/>
                  <a:pt x="300248" y="258862"/>
                  <a:pt x="300248" y="283189"/>
                </a:cubicBezTo>
                <a:moveTo>
                  <a:pt x="326681" y="415356"/>
                </a:moveTo>
                <a:cubicBezTo>
                  <a:pt x="326681" y="420220"/>
                  <a:pt x="330629" y="424168"/>
                  <a:pt x="335492" y="424168"/>
                </a:cubicBezTo>
                <a:lnTo>
                  <a:pt x="414088" y="424168"/>
                </a:lnTo>
                <a:cubicBezTo>
                  <a:pt x="416652" y="424194"/>
                  <a:pt x="419092" y="423093"/>
                  <a:pt x="420784" y="421172"/>
                </a:cubicBezTo>
                <a:cubicBezTo>
                  <a:pt x="422414" y="419277"/>
                  <a:pt x="423181" y="416784"/>
                  <a:pt x="422899" y="414299"/>
                </a:cubicBezTo>
                <a:cubicBezTo>
                  <a:pt x="419965" y="390394"/>
                  <a:pt x="406325" y="369116"/>
                  <a:pt x="385830" y="356472"/>
                </a:cubicBezTo>
                <a:cubicBezTo>
                  <a:pt x="365336" y="343819"/>
                  <a:pt x="340197" y="341175"/>
                  <a:pt x="317518" y="349273"/>
                </a:cubicBezTo>
                <a:cubicBezTo>
                  <a:pt x="315050" y="350119"/>
                  <a:pt x="313068" y="351978"/>
                  <a:pt x="312055" y="354383"/>
                </a:cubicBezTo>
                <a:cubicBezTo>
                  <a:pt x="310989" y="356736"/>
                  <a:pt x="310989" y="359432"/>
                  <a:pt x="312055" y="361785"/>
                </a:cubicBezTo>
                <a:cubicBezTo>
                  <a:pt x="321227" y="378182"/>
                  <a:pt x="326249" y="396571"/>
                  <a:pt x="326681" y="415356"/>
                </a:cubicBezTo>
                <a:moveTo>
                  <a:pt x="35914" y="283189"/>
                </a:moveTo>
                <a:cubicBezTo>
                  <a:pt x="35914" y="307517"/>
                  <a:pt x="55642" y="327245"/>
                  <a:pt x="79969" y="327245"/>
                </a:cubicBezTo>
                <a:cubicBezTo>
                  <a:pt x="104297" y="327245"/>
                  <a:pt x="124025" y="307517"/>
                  <a:pt x="124025" y="283189"/>
                </a:cubicBezTo>
                <a:cubicBezTo>
                  <a:pt x="124025" y="258862"/>
                  <a:pt x="104297" y="239134"/>
                  <a:pt x="79969" y="239134"/>
                </a:cubicBezTo>
                <a:cubicBezTo>
                  <a:pt x="55642" y="239134"/>
                  <a:pt x="35914" y="258862"/>
                  <a:pt x="35914" y="283189"/>
                </a:cubicBezTo>
                <a:moveTo>
                  <a:pt x="247028" y="334294"/>
                </a:moveTo>
                <a:cubicBezTo>
                  <a:pt x="245557" y="333616"/>
                  <a:pt x="244553" y="332206"/>
                  <a:pt x="244385" y="330593"/>
                </a:cubicBezTo>
                <a:cubicBezTo>
                  <a:pt x="244350" y="328972"/>
                  <a:pt x="245152" y="327439"/>
                  <a:pt x="246500" y="326540"/>
                </a:cubicBezTo>
                <a:cubicBezTo>
                  <a:pt x="271929" y="311226"/>
                  <a:pt x="284018" y="280837"/>
                  <a:pt x="276070" y="252236"/>
                </a:cubicBezTo>
                <a:cubicBezTo>
                  <a:pt x="268122" y="223644"/>
                  <a:pt x="242085" y="203854"/>
                  <a:pt x="212401" y="203854"/>
                </a:cubicBezTo>
                <a:cubicBezTo>
                  <a:pt x="182716" y="203854"/>
                  <a:pt x="156679" y="223644"/>
                  <a:pt x="148731" y="252236"/>
                </a:cubicBezTo>
                <a:cubicBezTo>
                  <a:pt x="140784" y="280837"/>
                  <a:pt x="152873" y="311226"/>
                  <a:pt x="178302" y="326540"/>
                </a:cubicBezTo>
                <a:cubicBezTo>
                  <a:pt x="179711" y="327395"/>
                  <a:pt x="180522" y="328954"/>
                  <a:pt x="180416" y="330593"/>
                </a:cubicBezTo>
                <a:cubicBezTo>
                  <a:pt x="180249" y="332206"/>
                  <a:pt x="179244" y="333616"/>
                  <a:pt x="177773" y="334294"/>
                </a:cubicBezTo>
                <a:cubicBezTo>
                  <a:pt x="145674" y="348304"/>
                  <a:pt x="124924" y="379989"/>
                  <a:pt x="124906" y="415004"/>
                </a:cubicBezTo>
                <a:cubicBezTo>
                  <a:pt x="124730" y="417436"/>
                  <a:pt x="125629" y="419824"/>
                  <a:pt x="127373" y="421524"/>
                </a:cubicBezTo>
                <a:cubicBezTo>
                  <a:pt x="129056" y="423207"/>
                  <a:pt x="131338" y="424159"/>
                  <a:pt x="133717" y="424168"/>
                </a:cubicBezTo>
                <a:lnTo>
                  <a:pt x="292318" y="424168"/>
                </a:lnTo>
                <a:cubicBezTo>
                  <a:pt x="294697" y="424159"/>
                  <a:pt x="296979" y="423207"/>
                  <a:pt x="298662" y="421524"/>
                </a:cubicBezTo>
                <a:cubicBezTo>
                  <a:pt x="300406" y="419824"/>
                  <a:pt x="301305" y="417436"/>
                  <a:pt x="301129" y="415004"/>
                </a:cubicBezTo>
                <a:cubicBezTo>
                  <a:pt x="301182" y="379601"/>
                  <a:pt x="279797" y="347696"/>
                  <a:pt x="247028" y="334294"/>
                </a:cubicBezTo>
                <a:moveTo>
                  <a:pt x="211784" y="309623"/>
                </a:moveTo>
                <a:cubicBezTo>
                  <a:pt x="189888" y="309623"/>
                  <a:pt x="172134" y="291868"/>
                  <a:pt x="172134" y="269973"/>
                </a:cubicBezTo>
                <a:cubicBezTo>
                  <a:pt x="172151" y="265726"/>
                  <a:pt x="172803" y="261514"/>
                  <a:pt x="174072" y="257461"/>
                </a:cubicBezTo>
                <a:cubicBezTo>
                  <a:pt x="174478" y="256139"/>
                  <a:pt x="175553" y="255135"/>
                  <a:pt x="176892" y="254818"/>
                </a:cubicBezTo>
                <a:cubicBezTo>
                  <a:pt x="178117" y="254218"/>
                  <a:pt x="179544" y="254218"/>
                  <a:pt x="180769" y="254818"/>
                </a:cubicBezTo>
                <a:cubicBezTo>
                  <a:pt x="195140" y="264501"/>
                  <a:pt x="212075" y="269655"/>
                  <a:pt x="229406" y="269620"/>
                </a:cubicBezTo>
                <a:cubicBezTo>
                  <a:pt x="234966" y="269638"/>
                  <a:pt x="240517" y="269100"/>
                  <a:pt x="245971" y="268034"/>
                </a:cubicBezTo>
                <a:cubicBezTo>
                  <a:pt x="247354" y="267743"/>
                  <a:pt x="248800" y="268140"/>
                  <a:pt x="249848" y="269092"/>
                </a:cubicBezTo>
                <a:cubicBezTo>
                  <a:pt x="250738" y="270052"/>
                  <a:pt x="251240" y="271303"/>
                  <a:pt x="251258" y="272616"/>
                </a:cubicBezTo>
                <a:cubicBezTo>
                  <a:pt x="249866" y="293410"/>
                  <a:pt x="232622" y="309579"/>
                  <a:pt x="211784" y="309623"/>
                </a:cubicBezTo>
                <a:moveTo>
                  <a:pt x="98825" y="45289"/>
                </a:moveTo>
                <a:lnTo>
                  <a:pt x="92834" y="45289"/>
                </a:lnTo>
                <a:cubicBezTo>
                  <a:pt x="77132" y="42945"/>
                  <a:pt x="64938" y="30389"/>
                  <a:pt x="63052" y="14626"/>
                </a:cubicBezTo>
                <a:lnTo>
                  <a:pt x="62171" y="8811"/>
                </a:lnTo>
                <a:cubicBezTo>
                  <a:pt x="61545" y="4361"/>
                  <a:pt x="57668" y="1101"/>
                  <a:pt x="53184" y="1233"/>
                </a:cubicBezTo>
                <a:cubicBezTo>
                  <a:pt x="48787" y="1268"/>
                  <a:pt x="45060" y="4467"/>
                  <a:pt x="44372" y="8811"/>
                </a:cubicBezTo>
                <a:lnTo>
                  <a:pt x="44372" y="14626"/>
                </a:lnTo>
                <a:cubicBezTo>
                  <a:pt x="42134" y="30283"/>
                  <a:pt x="29746" y="42531"/>
                  <a:pt x="14062" y="44584"/>
                </a:cubicBezTo>
                <a:lnTo>
                  <a:pt x="8247" y="44584"/>
                </a:lnTo>
                <a:cubicBezTo>
                  <a:pt x="3489" y="45139"/>
                  <a:pt x="0" y="49324"/>
                  <a:pt x="317" y="54100"/>
                </a:cubicBezTo>
                <a:cubicBezTo>
                  <a:pt x="264" y="58461"/>
                  <a:pt x="3409" y="62215"/>
                  <a:pt x="7718" y="62911"/>
                </a:cubicBezTo>
                <a:lnTo>
                  <a:pt x="13710" y="62911"/>
                </a:lnTo>
                <a:cubicBezTo>
                  <a:pt x="29182" y="65184"/>
                  <a:pt x="41315" y="77379"/>
                  <a:pt x="43491" y="92869"/>
                </a:cubicBezTo>
                <a:lnTo>
                  <a:pt x="43491" y="98684"/>
                </a:lnTo>
                <a:cubicBezTo>
                  <a:pt x="43667" y="101072"/>
                  <a:pt x="44795" y="103284"/>
                  <a:pt x="46610" y="104843"/>
                </a:cubicBezTo>
                <a:cubicBezTo>
                  <a:pt x="48434" y="106394"/>
                  <a:pt x="50796" y="107161"/>
                  <a:pt x="53184" y="106967"/>
                </a:cubicBezTo>
                <a:cubicBezTo>
                  <a:pt x="57536" y="106923"/>
                  <a:pt x="61210" y="103698"/>
                  <a:pt x="61818" y="99389"/>
                </a:cubicBezTo>
                <a:lnTo>
                  <a:pt x="62700" y="93574"/>
                </a:lnTo>
                <a:cubicBezTo>
                  <a:pt x="64902" y="78031"/>
                  <a:pt x="77115" y="65819"/>
                  <a:pt x="92657" y="63616"/>
                </a:cubicBezTo>
                <a:lnTo>
                  <a:pt x="98473" y="63616"/>
                </a:lnTo>
                <a:cubicBezTo>
                  <a:pt x="103090" y="62893"/>
                  <a:pt x="106385" y="58761"/>
                  <a:pt x="106050" y="54100"/>
                </a:cubicBezTo>
                <a:cubicBezTo>
                  <a:pt x="105980" y="49844"/>
                  <a:pt x="102993" y="46187"/>
                  <a:pt x="98825" y="45289"/>
                </a:cubicBezTo>
                <a:moveTo>
                  <a:pt x="248614" y="36478"/>
                </a:moveTo>
                <a:lnTo>
                  <a:pt x="243856" y="36478"/>
                </a:lnTo>
                <a:cubicBezTo>
                  <a:pt x="232094" y="34610"/>
                  <a:pt x="222974" y="25208"/>
                  <a:pt x="221476" y="13392"/>
                </a:cubicBezTo>
                <a:lnTo>
                  <a:pt x="221476" y="8811"/>
                </a:lnTo>
                <a:cubicBezTo>
                  <a:pt x="221476" y="3947"/>
                  <a:pt x="217529" y="0"/>
                  <a:pt x="212665" y="0"/>
                </a:cubicBezTo>
                <a:cubicBezTo>
                  <a:pt x="207801" y="0"/>
                  <a:pt x="203854" y="3947"/>
                  <a:pt x="203854" y="8811"/>
                </a:cubicBezTo>
                <a:lnTo>
                  <a:pt x="203854" y="13569"/>
                </a:lnTo>
                <a:cubicBezTo>
                  <a:pt x="202215" y="25737"/>
                  <a:pt x="192452" y="35209"/>
                  <a:pt x="180240" y="36478"/>
                </a:cubicBezTo>
                <a:lnTo>
                  <a:pt x="175482" y="36478"/>
                </a:lnTo>
                <a:cubicBezTo>
                  <a:pt x="171288" y="37323"/>
                  <a:pt x="168266" y="41007"/>
                  <a:pt x="168266" y="45289"/>
                </a:cubicBezTo>
                <a:cubicBezTo>
                  <a:pt x="168266" y="49571"/>
                  <a:pt x="171288" y="53254"/>
                  <a:pt x="175482" y="54100"/>
                </a:cubicBezTo>
                <a:lnTo>
                  <a:pt x="180240" y="54100"/>
                </a:lnTo>
                <a:cubicBezTo>
                  <a:pt x="191862" y="55853"/>
                  <a:pt x="200964" y="65017"/>
                  <a:pt x="202620" y="76656"/>
                </a:cubicBezTo>
                <a:lnTo>
                  <a:pt x="202620" y="81238"/>
                </a:lnTo>
                <a:cubicBezTo>
                  <a:pt x="202620" y="86102"/>
                  <a:pt x="206568" y="90049"/>
                  <a:pt x="211431" y="90049"/>
                </a:cubicBezTo>
                <a:cubicBezTo>
                  <a:pt x="216295" y="90049"/>
                  <a:pt x="220243" y="86102"/>
                  <a:pt x="220243" y="81238"/>
                </a:cubicBezTo>
                <a:lnTo>
                  <a:pt x="220243" y="76656"/>
                </a:lnTo>
                <a:cubicBezTo>
                  <a:pt x="222093" y="64656"/>
                  <a:pt x="231785" y="55395"/>
                  <a:pt x="243856" y="54100"/>
                </a:cubicBezTo>
                <a:lnTo>
                  <a:pt x="248614" y="54100"/>
                </a:lnTo>
                <a:cubicBezTo>
                  <a:pt x="252809" y="53254"/>
                  <a:pt x="255831" y="49571"/>
                  <a:pt x="255831" y="45289"/>
                </a:cubicBezTo>
                <a:cubicBezTo>
                  <a:pt x="255831" y="41007"/>
                  <a:pt x="252809" y="37323"/>
                  <a:pt x="248614" y="36478"/>
                </a:cubicBezTo>
                <a:moveTo>
                  <a:pt x="211784" y="177456"/>
                </a:moveTo>
                <a:cubicBezTo>
                  <a:pt x="202048" y="177456"/>
                  <a:pt x="194162" y="169570"/>
                  <a:pt x="194162" y="159833"/>
                </a:cubicBezTo>
                <a:lnTo>
                  <a:pt x="194162" y="124589"/>
                </a:lnTo>
                <a:cubicBezTo>
                  <a:pt x="194162" y="114853"/>
                  <a:pt x="202048" y="106967"/>
                  <a:pt x="211784" y="106967"/>
                </a:cubicBezTo>
                <a:cubicBezTo>
                  <a:pt x="221520" y="106967"/>
                  <a:pt x="229406" y="114853"/>
                  <a:pt x="229406" y="124589"/>
                </a:cubicBezTo>
                <a:lnTo>
                  <a:pt x="229406" y="159833"/>
                </a:lnTo>
                <a:cubicBezTo>
                  <a:pt x="229406" y="169570"/>
                  <a:pt x="221520" y="177456"/>
                  <a:pt x="211784" y="177456"/>
                </a:cubicBezTo>
              </a:path>
            </a:pathLst>
          </a:custGeom>
          <a:solidFill>
            <a:srgbClr val="FFFFFF"/>
          </a:solidFill>
          <a:ln>
            <a:noFill/>
          </a:ln>
        </p:spPr>
        <p:txBody>
          <a:bodyPr rtlCol="0" anchor="ctr"/>
          <a:lstStyle/>
          <a:p>
            <a:pPr algn="ctr"/>
            <a:endParaRPr/>
          </a:p>
        </p:txBody>
      </p:sp>
      <p:sp>
        <p:nvSpPr>
          <p:cNvPr id="23" name="Rounded Rectangle 22"/>
          <p:cNvSpPr/>
          <p:nvPr/>
        </p:nvSpPr>
        <p:spPr>
          <a:xfrm>
            <a:off x="7153358" y="3536055"/>
            <a:ext cx="422934" cy="417436"/>
          </a:xfrm>
          <a:custGeom>
            <a:avLst/>
            <a:gdLst/>
            <a:ahLst/>
            <a:cxnLst/>
            <a:rect l="0" t="0" r="0" b="0"/>
            <a:pathLst>
              <a:path w="422934" h="417436">
                <a:moveTo>
                  <a:pt x="226886" y="15419"/>
                </a:moveTo>
                <a:cubicBezTo>
                  <a:pt x="226886" y="6907"/>
                  <a:pt x="219978" y="0"/>
                  <a:pt x="211467" y="0"/>
                </a:cubicBezTo>
                <a:cubicBezTo>
                  <a:pt x="202955" y="0"/>
                  <a:pt x="196047" y="6907"/>
                  <a:pt x="196047" y="15419"/>
                </a:cubicBezTo>
                <a:lnTo>
                  <a:pt x="196047" y="41852"/>
                </a:lnTo>
                <a:cubicBezTo>
                  <a:pt x="196047" y="50364"/>
                  <a:pt x="202955" y="57272"/>
                  <a:pt x="211467" y="57272"/>
                </a:cubicBezTo>
                <a:cubicBezTo>
                  <a:pt x="219978" y="57272"/>
                  <a:pt x="226886" y="50364"/>
                  <a:pt x="226886" y="41852"/>
                </a:cubicBezTo>
                <a:lnTo>
                  <a:pt x="226886" y="15419"/>
                </a:lnTo>
                <a:moveTo>
                  <a:pt x="165103" y="22133"/>
                </a:moveTo>
                <a:cubicBezTo>
                  <a:pt x="159076" y="16106"/>
                  <a:pt x="149295" y="16106"/>
                  <a:pt x="143269" y="22133"/>
                </a:cubicBezTo>
                <a:cubicBezTo>
                  <a:pt x="137242" y="28160"/>
                  <a:pt x="137242" y="37940"/>
                  <a:pt x="143269" y="43967"/>
                </a:cubicBezTo>
                <a:lnTo>
                  <a:pt x="160891" y="61589"/>
                </a:lnTo>
                <a:cubicBezTo>
                  <a:pt x="166926" y="67625"/>
                  <a:pt x="176707" y="67625"/>
                  <a:pt x="182742" y="61589"/>
                </a:cubicBezTo>
                <a:cubicBezTo>
                  <a:pt x="188778" y="55554"/>
                  <a:pt x="188778" y="45773"/>
                  <a:pt x="182742" y="39738"/>
                </a:cubicBezTo>
                <a:lnTo>
                  <a:pt x="165120" y="22115"/>
                </a:lnTo>
                <a:moveTo>
                  <a:pt x="17622" y="77097"/>
                </a:moveTo>
                <a:cubicBezTo>
                  <a:pt x="7885" y="77097"/>
                  <a:pt x="0" y="84983"/>
                  <a:pt x="0" y="94719"/>
                </a:cubicBezTo>
                <a:cubicBezTo>
                  <a:pt x="0" y="104456"/>
                  <a:pt x="7885" y="112341"/>
                  <a:pt x="17622" y="112341"/>
                </a:cubicBezTo>
                <a:lnTo>
                  <a:pt x="168521" y="112341"/>
                </a:lnTo>
                <a:lnTo>
                  <a:pt x="168521" y="165561"/>
                </a:lnTo>
                <a:cubicBezTo>
                  <a:pt x="168521" y="167640"/>
                  <a:pt x="166847" y="170037"/>
                  <a:pt x="163798" y="170530"/>
                </a:cubicBezTo>
                <a:cubicBezTo>
                  <a:pt x="142758" y="173914"/>
                  <a:pt x="124043" y="179606"/>
                  <a:pt x="110174" y="187271"/>
                </a:cubicBezTo>
                <a:cubicBezTo>
                  <a:pt x="97186" y="194496"/>
                  <a:pt x="84269" y="205916"/>
                  <a:pt x="84269" y="222199"/>
                </a:cubicBezTo>
                <a:cubicBezTo>
                  <a:pt x="84269" y="238499"/>
                  <a:pt x="97186" y="249936"/>
                  <a:pt x="110174" y="257126"/>
                </a:cubicBezTo>
                <a:cubicBezTo>
                  <a:pt x="124043" y="264809"/>
                  <a:pt x="142775" y="270484"/>
                  <a:pt x="163798" y="273867"/>
                </a:cubicBezTo>
                <a:cubicBezTo>
                  <a:pt x="166847" y="274378"/>
                  <a:pt x="168521" y="276775"/>
                  <a:pt x="168521" y="278837"/>
                </a:cubicBezTo>
                <a:lnTo>
                  <a:pt x="168521" y="303984"/>
                </a:lnTo>
                <a:cubicBezTo>
                  <a:pt x="168433" y="306504"/>
                  <a:pt x="166442" y="308539"/>
                  <a:pt x="163922" y="308671"/>
                </a:cubicBezTo>
                <a:cubicBezTo>
                  <a:pt x="131409" y="311385"/>
                  <a:pt x="102684" y="316883"/>
                  <a:pt x="81679" y="324443"/>
                </a:cubicBezTo>
                <a:cubicBezTo>
                  <a:pt x="71246" y="328179"/>
                  <a:pt x="61977" y="332726"/>
                  <a:pt x="55069" y="338224"/>
                </a:cubicBezTo>
                <a:cubicBezTo>
                  <a:pt x="48302" y="343599"/>
                  <a:pt x="41852" y="351546"/>
                  <a:pt x="41852" y="362084"/>
                </a:cubicBezTo>
                <a:cubicBezTo>
                  <a:pt x="41852" y="374984"/>
                  <a:pt x="51368" y="383971"/>
                  <a:pt x="60268" y="389628"/>
                </a:cubicBezTo>
                <a:cubicBezTo>
                  <a:pt x="69784" y="395690"/>
                  <a:pt x="82683" y="400659"/>
                  <a:pt x="97451" y="404642"/>
                </a:cubicBezTo>
                <a:cubicBezTo>
                  <a:pt x="127144" y="412643"/>
                  <a:pt x="167464" y="417436"/>
                  <a:pt x="211467" y="417436"/>
                </a:cubicBezTo>
                <a:cubicBezTo>
                  <a:pt x="255470" y="417436"/>
                  <a:pt x="295789" y="412643"/>
                  <a:pt x="325483" y="404642"/>
                </a:cubicBezTo>
                <a:cubicBezTo>
                  <a:pt x="340250" y="400659"/>
                  <a:pt x="353150" y="395690"/>
                  <a:pt x="362666" y="389628"/>
                </a:cubicBezTo>
                <a:cubicBezTo>
                  <a:pt x="371565" y="383971"/>
                  <a:pt x="381081" y="374984"/>
                  <a:pt x="381081" y="362084"/>
                </a:cubicBezTo>
                <a:cubicBezTo>
                  <a:pt x="381081" y="351546"/>
                  <a:pt x="374631" y="343599"/>
                  <a:pt x="367864" y="338224"/>
                </a:cubicBezTo>
                <a:cubicBezTo>
                  <a:pt x="360956" y="332726"/>
                  <a:pt x="351687" y="328179"/>
                  <a:pt x="341255" y="324425"/>
                </a:cubicBezTo>
                <a:cubicBezTo>
                  <a:pt x="320249" y="316883"/>
                  <a:pt x="291525" y="311385"/>
                  <a:pt x="259012" y="308671"/>
                </a:cubicBezTo>
                <a:cubicBezTo>
                  <a:pt x="256500" y="308530"/>
                  <a:pt x="254518" y="306495"/>
                  <a:pt x="254430" y="303984"/>
                </a:cubicBezTo>
                <a:lnTo>
                  <a:pt x="254430" y="278837"/>
                </a:lnTo>
                <a:cubicBezTo>
                  <a:pt x="254430" y="276775"/>
                  <a:pt x="256086" y="274378"/>
                  <a:pt x="259135" y="273885"/>
                </a:cubicBezTo>
                <a:cubicBezTo>
                  <a:pt x="280176" y="270484"/>
                  <a:pt x="298891" y="264809"/>
                  <a:pt x="312760" y="257126"/>
                </a:cubicBezTo>
                <a:cubicBezTo>
                  <a:pt x="325747" y="249936"/>
                  <a:pt x="338664" y="238499"/>
                  <a:pt x="338664" y="222199"/>
                </a:cubicBezTo>
                <a:cubicBezTo>
                  <a:pt x="338664" y="205916"/>
                  <a:pt x="325747" y="194479"/>
                  <a:pt x="312760" y="187289"/>
                </a:cubicBezTo>
                <a:cubicBezTo>
                  <a:pt x="298891" y="179606"/>
                  <a:pt x="280158" y="173914"/>
                  <a:pt x="259135" y="170530"/>
                </a:cubicBezTo>
                <a:cubicBezTo>
                  <a:pt x="256086" y="170037"/>
                  <a:pt x="254412" y="167640"/>
                  <a:pt x="254412" y="165578"/>
                </a:cubicBezTo>
                <a:lnTo>
                  <a:pt x="254412" y="112341"/>
                </a:lnTo>
                <a:lnTo>
                  <a:pt x="405312" y="112341"/>
                </a:lnTo>
                <a:cubicBezTo>
                  <a:pt x="415048" y="112341"/>
                  <a:pt x="422934" y="104456"/>
                  <a:pt x="422934" y="94719"/>
                </a:cubicBezTo>
                <a:cubicBezTo>
                  <a:pt x="422934" y="84983"/>
                  <a:pt x="415048" y="77097"/>
                  <a:pt x="405312" y="77097"/>
                </a:cubicBezTo>
                <a:lnTo>
                  <a:pt x="17622" y="77097"/>
                </a:lnTo>
                <a:moveTo>
                  <a:pt x="279647" y="22133"/>
                </a:moveTo>
                <a:cubicBezTo>
                  <a:pt x="273620" y="16106"/>
                  <a:pt x="263858" y="16106"/>
                  <a:pt x="257831" y="22133"/>
                </a:cubicBezTo>
                <a:lnTo>
                  <a:pt x="240209" y="39755"/>
                </a:lnTo>
                <a:cubicBezTo>
                  <a:pt x="234182" y="45782"/>
                  <a:pt x="234182" y="55563"/>
                  <a:pt x="240209" y="61589"/>
                </a:cubicBezTo>
                <a:cubicBezTo>
                  <a:pt x="246235" y="67616"/>
                  <a:pt x="256016" y="67616"/>
                  <a:pt x="262043" y="61589"/>
                </a:cubicBezTo>
                <a:lnTo>
                  <a:pt x="279665" y="43967"/>
                </a:lnTo>
                <a:cubicBezTo>
                  <a:pt x="285692" y="37940"/>
                  <a:pt x="285692" y="28178"/>
                  <a:pt x="279665" y="22151"/>
                </a:cubicBezTo>
              </a:path>
            </a:pathLst>
          </a:custGeom>
          <a:solidFill>
            <a:srgbClr val="FFFFFF"/>
          </a:solidFill>
          <a:ln>
            <a:noFill/>
          </a:ln>
        </p:spPr>
        <p:txBody>
          <a:bodyPr rtlCol="0" anchor="ctr"/>
          <a:lstStyle/>
          <a:p>
            <a:pPr algn="ctr"/>
            <a:endParaRPr/>
          </a:p>
        </p:txBody>
      </p:sp>
      <p:sp>
        <p:nvSpPr>
          <p:cNvPr id="24" name="Rounded Rectangle 23"/>
          <p:cNvSpPr/>
          <p:nvPr/>
        </p:nvSpPr>
        <p:spPr>
          <a:xfrm>
            <a:off x="6307489" y="3538434"/>
            <a:ext cx="424212" cy="413418"/>
          </a:xfrm>
          <a:custGeom>
            <a:avLst/>
            <a:gdLst/>
            <a:ahLst/>
            <a:cxnLst/>
            <a:rect l="0" t="0" r="0" b="0"/>
            <a:pathLst>
              <a:path w="424212" h="413418">
                <a:moveTo>
                  <a:pt x="419057" y="197545"/>
                </a:moveTo>
                <a:lnTo>
                  <a:pt x="382579" y="161419"/>
                </a:lnTo>
                <a:cubicBezTo>
                  <a:pt x="378711" y="157763"/>
                  <a:pt x="373089" y="156661"/>
                  <a:pt x="368129" y="158600"/>
                </a:cubicBezTo>
                <a:cubicBezTo>
                  <a:pt x="363230" y="160653"/>
                  <a:pt x="360031" y="165446"/>
                  <a:pt x="360022" y="170759"/>
                </a:cubicBezTo>
                <a:lnTo>
                  <a:pt x="360022" y="193668"/>
                </a:lnTo>
                <a:lnTo>
                  <a:pt x="281956" y="193668"/>
                </a:lnTo>
                <a:cubicBezTo>
                  <a:pt x="278185" y="184161"/>
                  <a:pt x="270466" y="176768"/>
                  <a:pt x="260809" y="173403"/>
                </a:cubicBezTo>
                <a:lnTo>
                  <a:pt x="260809" y="107672"/>
                </a:lnTo>
                <a:lnTo>
                  <a:pt x="301693" y="107672"/>
                </a:lnTo>
                <a:cubicBezTo>
                  <a:pt x="311429" y="107672"/>
                  <a:pt x="319315" y="99786"/>
                  <a:pt x="319315" y="90049"/>
                </a:cubicBezTo>
                <a:lnTo>
                  <a:pt x="319315" y="17622"/>
                </a:lnTo>
                <a:cubicBezTo>
                  <a:pt x="319315" y="7885"/>
                  <a:pt x="311429" y="0"/>
                  <a:pt x="301693" y="0"/>
                </a:cubicBezTo>
                <a:lnTo>
                  <a:pt x="193844" y="0"/>
                </a:lnTo>
                <a:cubicBezTo>
                  <a:pt x="184108" y="0"/>
                  <a:pt x="176222" y="7885"/>
                  <a:pt x="176222" y="17622"/>
                </a:cubicBezTo>
                <a:lnTo>
                  <a:pt x="176222" y="89697"/>
                </a:lnTo>
                <a:cubicBezTo>
                  <a:pt x="176222" y="99433"/>
                  <a:pt x="184108" y="107319"/>
                  <a:pt x="193844" y="107319"/>
                </a:cubicBezTo>
                <a:lnTo>
                  <a:pt x="234376" y="107319"/>
                </a:lnTo>
                <a:lnTo>
                  <a:pt x="234376" y="173403"/>
                </a:lnTo>
                <a:cubicBezTo>
                  <a:pt x="224992" y="176945"/>
                  <a:pt x="217555" y="184311"/>
                  <a:pt x="213934" y="193668"/>
                </a:cubicBezTo>
                <a:lnTo>
                  <a:pt x="118774" y="193668"/>
                </a:lnTo>
                <a:cubicBezTo>
                  <a:pt x="114104" y="179068"/>
                  <a:pt x="100535" y="169156"/>
                  <a:pt x="85203" y="169156"/>
                </a:cubicBezTo>
                <a:cubicBezTo>
                  <a:pt x="69872" y="169156"/>
                  <a:pt x="56303" y="179068"/>
                  <a:pt x="51633" y="193668"/>
                </a:cubicBezTo>
                <a:lnTo>
                  <a:pt x="13216" y="193668"/>
                </a:lnTo>
                <a:cubicBezTo>
                  <a:pt x="5921" y="193668"/>
                  <a:pt x="0" y="199589"/>
                  <a:pt x="0" y="206885"/>
                </a:cubicBezTo>
                <a:cubicBezTo>
                  <a:pt x="0" y="214181"/>
                  <a:pt x="5921" y="220102"/>
                  <a:pt x="13216" y="220102"/>
                </a:cubicBezTo>
                <a:lnTo>
                  <a:pt x="51633" y="220102"/>
                </a:lnTo>
                <a:cubicBezTo>
                  <a:pt x="55254" y="229459"/>
                  <a:pt x="62691" y="236825"/>
                  <a:pt x="72075" y="240367"/>
                </a:cubicBezTo>
                <a:lnTo>
                  <a:pt x="72075" y="306098"/>
                </a:lnTo>
                <a:lnTo>
                  <a:pt x="31191" y="306098"/>
                </a:lnTo>
                <a:cubicBezTo>
                  <a:pt x="21455" y="306098"/>
                  <a:pt x="13569" y="313984"/>
                  <a:pt x="13569" y="323721"/>
                </a:cubicBezTo>
                <a:lnTo>
                  <a:pt x="13569" y="395796"/>
                </a:lnTo>
                <a:cubicBezTo>
                  <a:pt x="13569" y="405532"/>
                  <a:pt x="21455" y="413418"/>
                  <a:pt x="31191" y="413418"/>
                </a:cubicBezTo>
                <a:lnTo>
                  <a:pt x="139392" y="413418"/>
                </a:lnTo>
                <a:cubicBezTo>
                  <a:pt x="149128" y="413418"/>
                  <a:pt x="157014" y="405532"/>
                  <a:pt x="157014" y="395796"/>
                </a:cubicBezTo>
                <a:lnTo>
                  <a:pt x="157014" y="324073"/>
                </a:lnTo>
                <a:cubicBezTo>
                  <a:pt x="157014" y="314337"/>
                  <a:pt x="149128" y="306451"/>
                  <a:pt x="139392" y="306451"/>
                </a:cubicBezTo>
                <a:lnTo>
                  <a:pt x="98508" y="306451"/>
                </a:lnTo>
                <a:lnTo>
                  <a:pt x="98508" y="240367"/>
                </a:lnTo>
                <a:cubicBezTo>
                  <a:pt x="107830" y="236790"/>
                  <a:pt x="115196" y="229424"/>
                  <a:pt x="118774" y="220102"/>
                </a:cubicBezTo>
                <a:lnTo>
                  <a:pt x="213934" y="220102"/>
                </a:lnTo>
                <a:cubicBezTo>
                  <a:pt x="218604" y="234702"/>
                  <a:pt x="232173" y="244614"/>
                  <a:pt x="247504" y="244614"/>
                </a:cubicBezTo>
                <a:cubicBezTo>
                  <a:pt x="262836" y="244614"/>
                  <a:pt x="276405" y="234702"/>
                  <a:pt x="281075" y="220102"/>
                </a:cubicBezTo>
                <a:lnTo>
                  <a:pt x="360022" y="220102"/>
                </a:lnTo>
                <a:lnTo>
                  <a:pt x="360022" y="243011"/>
                </a:lnTo>
                <a:cubicBezTo>
                  <a:pt x="360031" y="248324"/>
                  <a:pt x="363230" y="253117"/>
                  <a:pt x="368129" y="255170"/>
                </a:cubicBezTo>
                <a:cubicBezTo>
                  <a:pt x="369741" y="255875"/>
                  <a:pt x="371477" y="256236"/>
                  <a:pt x="373239" y="256227"/>
                </a:cubicBezTo>
                <a:cubicBezTo>
                  <a:pt x="376728" y="256148"/>
                  <a:pt x="380059" y="254765"/>
                  <a:pt x="382579" y="252350"/>
                </a:cubicBezTo>
                <a:lnTo>
                  <a:pt x="419057" y="216225"/>
                </a:lnTo>
                <a:cubicBezTo>
                  <a:pt x="424212" y="211061"/>
                  <a:pt x="424212" y="202708"/>
                  <a:pt x="419057" y="197545"/>
                </a:cubicBezTo>
              </a:path>
            </a:pathLst>
          </a:custGeom>
          <a:solidFill>
            <a:srgbClr val="FFFFFF"/>
          </a:solidFill>
          <a:ln>
            <a:noFill/>
          </a:ln>
        </p:spPr>
        <p:txBody>
          <a:bodyPr rtlCol="0" anchor="ctr"/>
          <a:lstStyle/>
          <a:p>
            <a:pPr algn="ctr"/>
            <a:endParaRPr/>
          </a:p>
        </p:txBody>
      </p:sp>
      <p:sp>
        <p:nvSpPr>
          <p:cNvPr id="25" name="Rounded Rectangle 24"/>
          <p:cNvSpPr/>
          <p:nvPr/>
        </p:nvSpPr>
        <p:spPr>
          <a:xfrm>
            <a:off x="5461831" y="3533651"/>
            <a:ext cx="422908" cy="422925"/>
          </a:xfrm>
          <a:custGeom>
            <a:avLst/>
            <a:gdLst/>
            <a:ahLst/>
            <a:cxnLst/>
            <a:rect l="0" t="0" r="0" b="0"/>
            <a:pathLst>
              <a:path w="422908" h="422925">
                <a:moveTo>
                  <a:pt x="297604" y="185"/>
                </a:moveTo>
                <a:cubicBezTo>
                  <a:pt x="287868" y="185"/>
                  <a:pt x="279982" y="8070"/>
                  <a:pt x="279982" y="17807"/>
                </a:cubicBezTo>
                <a:cubicBezTo>
                  <a:pt x="279982" y="27543"/>
                  <a:pt x="287868" y="35429"/>
                  <a:pt x="297604" y="35429"/>
                </a:cubicBezTo>
                <a:cubicBezTo>
                  <a:pt x="321500" y="35235"/>
                  <a:pt x="344471" y="44646"/>
                  <a:pt x="361362" y="61545"/>
                </a:cubicBezTo>
                <a:cubicBezTo>
                  <a:pt x="378262" y="78436"/>
                  <a:pt x="387672" y="101407"/>
                  <a:pt x="387478" y="125303"/>
                </a:cubicBezTo>
                <a:cubicBezTo>
                  <a:pt x="387478" y="135039"/>
                  <a:pt x="395364" y="142925"/>
                  <a:pt x="405100" y="142925"/>
                </a:cubicBezTo>
                <a:cubicBezTo>
                  <a:pt x="414837" y="142925"/>
                  <a:pt x="422723" y="135039"/>
                  <a:pt x="422723" y="125303"/>
                </a:cubicBezTo>
                <a:cubicBezTo>
                  <a:pt x="422908" y="92058"/>
                  <a:pt x="409788" y="60127"/>
                  <a:pt x="386288" y="36619"/>
                </a:cubicBezTo>
                <a:cubicBezTo>
                  <a:pt x="362780" y="13119"/>
                  <a:pt x="330849" y="0"/>
                  <a:pt x="297604" y="185"/>
                </a:cubicBezTo>
                <a:moveTo>
                  <a:pt x="246500" y="73335"/>
                </a:moveTo>
                <a:cubicBezTo>
                  <a:pt x="246500" y="67167"/>
                  <a:pt x="247910" y="61299"/>
                  <a:pt x="250430" y="56100"/>
                </a:cubicBezTo>
                <a:cubicBezTo>
                  <a:pt x="230516" y="49254"/>
                  <a:pt x="209608" y="45773"/>
                  <a:pt x="188558" y="45809"/>
                </a:cubicBezTo>
                <a:cubicBezTo>
                  <a:pt x="83177" y="45809"/>
                  <a:pt x="0" y="130871"/>
                  <a:pt x="0" y="234367"/>
                </a:cubicBezTo>
                <a:cubicBezTo>
                  <a:pt x="0" y="337862"/>
                  <a:pt x="83177" y="422925"/>
                  <a:pt x="188558" y="422925"/>
                </a:cubicBezTo>
                <a:cubicBezTo>
                  <a:pt x="293939" y="422925"/>
                  <a:pt x="377116" y="337862"/>
                  <a:pt x="377116" y="234367"/>
                </a:cubicBezTo>
                <a:cubicBezTo>
                  <a:pt x="377116" y="211053"/>
                  <a:pt x="372887" y="188690"/>
                  <a:pt x="365151" y="168019"/>
                </a:cubicBezTo>
                <a:cubicBezTo>
                  <a:pt x="352868" y="174768"/>
                  <a:pt x="337933" y="174522"/>
                  <a:pt x="325871" y="167385"/>
                </a:cubicBezTo>
                <a:cubicBezTo>
                  <a:pt x="313808" y="160248"/>
                  <a:pt x="306407" y="147269"/>
                  <a:pt x="306416" y="133250"/>
                </a:cubicBezTo>
                <a:cubicBezTo>
                  <a:pt x="306416" y="121655"/>
                  <a:pt x="297728" y="112967"/>
                  <a:pt x="286150" y="112967"/>
                </a:cubicBezTo>
                <a:cubicBezTo>
                  <a:pt x="264254" y="112967"/>
                  <a:pt x="246509" y="95230"/>
                  <a:pt x="246500" y="73335"/>
                </a:cubicBezTo>
                <a:moveTo>
                  <a:pt x="54946" y="207264"/>
                </a:moveTo>
                <a:cubicBezTo>
                  <a:pt x="68339" y="145515"/>
                  <a:pt x="122756" y="98675"/>
                  <a:pt x="188558" y="98675"/>
                </a:cubicBezTo>
                <a:cubicBezTo>
                  <a:pt x="254359" y="98675"/>
                  <a:pt x="308795" y="145515"/>
                  <a:pt x="322170" y="207281"/>
                </a:cubicBezTo>
                <a:cubicBezTo>
                  <a:pt x="322831" y="210330"/>
                  <a:pt x="321826" y="213511"/>
                  <a:pt x="319526" y="215626"/>
                </a:cubicBezTo>
                <a:cubicBezTo>
                  <a:pt x="317227" y="217740"/>
                  <a:pt x="313984" y="218480"/>
                  <a:pt x="310997" y="217573"/>
                </a:cubicBezTo>
                <a:lnTo>
                  <a:pt x="307649" y="216533"/>
                </a:lnTo>
                <a:cubicBezTo>
                  <a:pt x="289833" y="211035"/>
                  <a:pt x="245548" y="197360"/>
                  <a:pt x="190320" y="197360"/>
                </a:cubicBezTo>
                <a:lnTo>
                  <a:pt x="186796" y="197360"/>
                </a:lnTo>
                <a:cubicBezTo>
                  <a:pt x="131567" y="197360"/>
                  <a:pt x="87300" y="211035"/>
                  <a:pt x="69484" y="216533"/>
                </a:cubicBezTo>
                <a:cubicBezTo>
                  <a:pt x="68365" y="216886"/>
                  <a:pt x="67237" y="217229"/>
                  <a:pt x="66118" y="217573"/>
                </a:cubicBezTo>
                <a:cubicBezTo>
                  <a:pt x="63122" y="218480"/>
                  <a:pt x="59880" y="217740"/>
                  <a:pt x="57580" y="215617"/>
                </a:cubicBezTo>
                <a:cubicBezTo>
                  <a:pt x="55281" y="213502"/>
                  <a:pt x="54276" y="210321"/>
                  <a:pt x="54946" y="207264"/>
                </a:cubicBezTo>
                <a:moveTo>
                  <a:pt x="231873" y="269365"/>
                </a:moveTo>
                <a:cubicBezTo>
                  <a:pt x="251293" y="249804"/>
                  <a:pt x="281251" y="244870"/>
                  <a:pt x="316777" y="250333"/>
                </a:cubicBezTo>
                <a:cubicBezTo>
                  <a:pt x="319121" y="250694"/>
                  <a:pt x="321218" y="251980"/>
                  <a:pt x="322593" y="253910"/>
                </a:cubicBezTo>
                <a:cubicBezTo>
                  <a:pt x="323976" y="255840"/>
                  <a:pt x="324522" y="258236"/>
                  <a:pt x="324108" y="260571"/>
                </a:cubicBezTo>
                <a:cubicBezTo>
                  <a:pt x="314768" y="313614"/>
                  <a:pt x="274449" y="356260"/>
                  <a:pt x="222428" y="369389"/>
                </a:cubicBezTo>
                <a:cubicBezTo>
                  <a:pt x="200180" y="374993"/>
                  <a:pt x="176936" y="374993"/>
                  <a:pt x="154741" y="369389"/>
                </a:cubicBezTo>
                <a:cubicBezTo>
                  <a:pt x="102667" y="356260"/>
                  <a:pt x="62347" y="313632"/>
                  <a:pt x="53007" y="260571"/>
                </a:cubicBezTo>
                <a:cubicBezTo>
                  <a:pt x="52593" y="258236"/>
                  <a:pt x="53139" y="255840"/>
                  <a:pt x="54523" y="253910"/>
                </a:cubicBezTo>
                <a:cubicBezTo>
                  <a:pt x="55897" y="251980"/>
                  <a:pt x="57994" y="250694"/>
                  <a:pt x="60338" y="250333"/>
                </a:cubicBezTo>
                <a:cubicBezTo>
                  <a:pt x="95882" y="244870"/>
                  <a:pt x="125823" y="249804"/>
                  <a:pt x="145242" y="269365"/>
                </a:cubicBezTo>
                <a:cubicBezTo>
                  <a:pt x="163340" y="287604"/>
                  <a:pt x="170107" y="316310"/>
                  <a:pt x="166495" y="353952"/>
                </a:cubicBezTo>
                <a:cubicBezTo>
                  <a:pt x="181077" y="356657"/>
                  <a:pt x="196038" y="356657"/>
                  <a:pt x="210621" y="353952"/>
                </a:cubicBezTo>
                <a:cubicBezTo>
                  <a:pt x="207008" y="316310"/>
                  <a:pt x="213775" y="287604"/>
                  <a:pt x="231873" y="269365"/>
                </a:cubicBezTo>
                <a:moveTo>
                  <a:pt x="268528" y="73335"/>
                </a:moveTo>
                <a:cubicBezTo>
                  <a:pt x="268528" y="63598"/>
                  <a:pt x="276414" y="55712"/>
                  <a:pt x="286150" y="55712"/>
                </a:cubicBezTo>
                <a:cubicBezTo>
                  <a:pt x="329360" y="55712"/>
                  <a:pt x="363688" y="90040"/>
                  <a:pt x="363688" y="133250"/>
                </a:cubicBezTo>
                <a:cubicBezTo>
                  <a:pt x="363688" y="142987"/>
                  <a:pt x="355802" y="150873"/>
                  <a:pt x="346066" y="150873"/>
                </a:cubicBezTo>
                <a:cubicBezTo>
                  <a:pt x="336329" y="150873"/>
                  <a:pt x="328443" y="142987"/>
                  <a:pt x="328443" y="133250"/>
                </a:cubicBezTo>
                <a:cubicBezTo>
                  <a:pt x="328443" y="109495"/>
                  <a:pt x="309905" y="90957"/>
                  <a:pt x="286150" y="90957"/>
                </a:cubicBezTo>
                <a:cubicBezTo>
                  <a:pt x="276414" y="90957"/>
                  <a:pt x="268528" y="83071"/>
                  <a:pt x="268528" y="73335"/>
                </a:cubicBezTo>
              </a:path>
            </a:pathLst>
          </a:custGeom>
          <a:solidFill>
            <a:srgbClr val="FFFFFF"/>
          </a:solidFill>
          <a:ln>
            <a:noFill/>
          </a:ln>
        </p:spPr>
        <p:txBody>
          <a:bodyPr rtlCol="0" anchor="ctr"/>
          <a:lstStyle/>
          <a:p>
            <a:pPr algn="ctr"/>
            <a:endParaRPr/>
          </a:p>
        </p:txBody>
      </p:sp>
      <p:sp>
        <p:nvSpPr>
          <p:cNvPr id="26" name="Rounded Rectangle 25"/>
          <p:cNvSpPr/>
          <p:nvPr/>
        </p:nvSpPr>
        <p:spPr>
          <a:xfrm>
            <a:off x="4615751" y="3540100"/>
            <a:ext cx="422934" cy="407876"/>
          </a:xfrm>
          <a:custGeom>
            <a:avLst/>
            <a:gdLst/>
            <a:ahLst/>
            <a:cxnLst/>
            <a:rect l="0" t="0" r="0" b="0"/>
            <a:pathLst>
              <a:path w="422934" h="407876">
                <a:moveTo>
                  <a:pt x="422934" y="176319"/>
                </a:moveTo>
                <a:cubicBezTo>
                  <a:pt x="422934" y="173940"/>
                  <a:pt x="422388" y="171588"/>
                  <a:pt x="421348" y="169446"/>
                </a:cubicBezTo>
                <a:lnTo>
                  <a:pt x="367071" y="46619"/>
                </a:lnTo>
                <a:cubicBezTo>
                  <a:pt x="366631" y="45544"/>
                  <a:pt x="366631" y="44346"/>
                  <a:pt x="367071" y="43271"/>
                </a:cubicBezTo>
                <a:cubicBezTo>
                  <a:pt x="367697" y="42143"/>
                  <a:pt x="368798" y="41368"/>
                  <a:pt x="370067" y="41156"/>
                </a:cubicBezTo>
                <a:lnTo>
                  <a:pt x="381698" y="36575"/>
                </a:lnTo>
                <a:cubicBezTo>
                  <a:pt x="390747" y="32777"/>
                  <a:pt x="395011" y="22362"/>
                  <a:pt x="391214" y="13313"/>
                </a:cubicBezTo>
                <a:cubicBezTo>
                  <a:pt x="387416" y="4264"/>
                  <a:pt x="377002" y="0"/>
                  <a:pt x="367952" y="3797"/>
                </a:cubicBezTo>
                <a:lnTo>
                  <a:pt x="235081" y="56664"/>
                </a:lnTo>
                <a:cubicBezTo>
                  <a:pt x="233821" y="57351"/>
                  <a:pt x="232287" y="57351"/>
                  <a:pt x="231027" y="56664"/>
                </a:cubicBezTo>
                <a:cubicBezTo>
                  <a:pt x="229494" y="55686"/>
                  <a:pt x="228728" y="53862"/>
                  <a:pt x="229089" y="52082"/>
                </a:cubicBezTo>
                <a:lnTo>
                  <a:pt x="229089" y="28997"/>
                </a:lnTo>
                <a:cubicBezTo>
                  <a:pt x="229089" y="19261"/>
                  <a:pt x="221203" y="11375"/>
                  <a:pt x="211467" y="11375"/>
                </a:cubicBezTo>
                <a:cubicBezTo>
                  <a:pt x="201730" y="11375"/>
                  <a:pt x="193844" y="19261"/>
                  <a:pt x="193844" y="28997"/>
                </a:cubicBezTo>
                <a:lnTo>
                  <a:pt x="193844" y="69528"/>
                </a:lnTo>
                <a:cubicBezTo>
                  <a:pt x="193818" y="71326"/>
                  <a:pt x="192708" y="72929"/>
                  <a:pt x="191025" y="73581"/>
                </a:cubicBezTo>
                <a:lnTo>
                  <a:pt x="32424" y="135964"/>
                </a:lnTo>
                <a:cubicBezTo>
                  <a:pt x="24398" y="139110"/>
                  <a:pt x="19825" y="147604"/>
                  <a:pt x="21622" y="156036"/>
                </a:cubicBezTo>
                <a:cubicBezTo>
                  <a:pt x="23411" y="164468"/>
                  <a:pt x="31041" y="170363"/>
                  <a:pt x="39650" y="169975"/>
                </a:cubicBezTo>
                <a:cubicBezTo>
                  <a:pt x="41174" y="169957"/>
                  <a:pt x="42619" y="170680"/>
                  <a:pt x="43527" y="171914"/>
                </a:cubicBezTo>
                <a:cubicBezTo>
                  <a:pt x="44134" y="173253"/>
                  <a:pt x="44134" y="174804"/>
                  <a:pt x="43527" y="176143"/>
                </a:cubicBezTo>
                <a:lnTo>
                  <a:pt x="1586" y="272889"/>
                </a:lnTo>
                <a:cubicBezTo>
                  <a:pt x="555" y="275039"/>
                  <a:pt x="17" y="277383"/>
                  <a:pt x="0" y="279762"/>
                </a:cubicBezTo>
                <a:cubicBezTo>
                  <a:pt x="0" y="323562"/>
                  <a:pt x="35500" y="359062"/>
                  <a:pt x="79300" y="359062"/>
                </a:cubicBezTo>
                <a:cubicBezTo>
                  <a:pt x="123100" y="359062"/>
                  <a:pt x="158600" y="323562"/>
                  <a:pt x="158600" y="279762"/>
                </a:cubicBezTo>
                <a:cubicBezTo>
                  <a:pt x="158468" y="277268"/>
                  <a:pt x="157869" y="274819"/>
                  <a:pt x="156838" y="272537"/>
                </a:cubicBezTo>
                <a:lnTo>
                  <a:pt x="102914" y="151295"/>
                </a:lnTo>
                <a:cubicBezTo>
                  <a:pt x="102376" y="150185"/>
                  <a:pt x="102376" y="148881"/>
                  <a:pt x="102914" y="147771"/>
                </a:cubicBezTo>
                <a:cubicBezTo>
                  <a:pt x="103548" y="146652"/>
                  <a:pt x="104544" y="145780"/>
                  <a:pt x="105733" y="145304"/>
                </a:cubicBezTo>
                <a:lnTo>
                  <a:pt x="188205" y="112879"/>
                </a:lnTo>
                <a:cubicBezTo>
                  <a:pt x="189465" y="112192"/>
                  <a:pt x="190998" y="112192"/>
                  <a:pt x="192258" y="112879"/>
                </a:cubicBezTo>
                <a:cubicBezTo>
                  <a:pt x="193492" y="113910"/>
                  <a:pt x="194100" y="115513"/>
                  <a:pt x="193844" y="117108"/>
                </a:cubicBezTo>
                <a:lnTo>
                  <a:pt x="193844" y="368226"/>
                </a:lnTo>
                <a:cubicBezTo>
                  <a:pt x="193844" y="370658"/>
                  <a:pt x="191871" y="372631"/>
                  <a:pt x="189439" y="372631"/>
                </a:cubicBezTo>
                <a:lnTo>
                  <a:pt x="133576" y="372631"/>
                </a:lnTo>
                <a:cubicBezTo>
                  <a:pt x="123840" y="372631"/>
                  <a:pt x="115954" y="380517"/>
                  <a:pt x="115954" y="390253"/>
                </a:cubicBezTo>
                <a:cubicBezTo>
                  <a:pt x="115954" y="399990"/>
                  <a:pt x="123840" y="407876"/>
                  <a:pt x="133576" y="407876"/>
                </a:cubicBezTo>
                <a:lnTo>
                  <a:pt x="288829" y="407876"/>
                </a:lnTo>
                <a:cubicBezTo>
                  <a:pt x="298565" y="407876"/>
                  <a:pt x="306451" y="399990"/>
                  <a:pt x="306451" y="390253"/>
                </a:cubicBezTo>
                <a:cubicBezTo>
                  <a:pt x="306451" y="380517"/>
                  <a:pt x="298565" y="372631"/>
                  <a:pt x="288829" y="372631"/>
                </a:cubicBezTo>
                <a:lnTo>
                  <a:pt x="233495" y="372631"/>
                </a:lnTo>
                <a:cubicBezTo>
                  <a:pt x="231063" y="372631"/>
                  <a:pt x="229089" y="370658"/>
                  <a:pt x="229089" y="368226"/>
                </a:cubicBezTo>
                <a:lnTo>
                  <a:pt x="229089" y="99486"/>
                </a:lnTo>
                <a:cubicBezTo>
                  <a:pt x="229115" y="97689"/>
                  <a:pt x="230226" y="96085"/>
                  <a:pt x="231909" y="95433"/>
                </a:cubicBezTo>
                <a:lnTo>
                  <a:pt x="302398" y="67237"/>
                </a:lnTo>
                <a:cubicBezTo>
                  <a:pt x="304054" y="66691"/>
                  <a:pt x="305887" y="67096"/>
                  <a:pt x="307156" y="68295"/>
                </a:cubicBezTo>
                <a:cubicBezTo>
                  <a:pt x="308363" y="69643"/>
                  <a:pt x="308706" y="71546"/>
                  <a:pt x="308037" y="73229"/>
                </a:cubicBezTo>
                <a:lnTo>
                  <a:pt x="266096" y="169975"/>
                </a:lnTo>
                <a:cubicBezTo>
                  <a:pt x="265056" y="172187"/>
                  <a:pt x="264457" y="174583"/>
                  <a:pt x="264334" y="177024"/>
                </a:cubicBezTo>
                <a:cubicBezTo>
                  <a:pt x="264334" y="220824"/>
                  <a:pt x="299834" y="256324"/>
                  <a:pt x="343634" y="256324"/>
                </a:cubicBezTo>
                <a:cubicBezTo>
                  <a:pt x="387434" y="256324"/>
                  <a:pt x="422934" y="220824"/>
                  <a:pt x="422934" y="177024"/>
                </a:cubicBezTo>
                <a:lnTo>
                  <a:pt x="422934" y="176319"/>
                </a:lnTo>
                <a:moveTo>
                  <a:pt x="49518" y="266898"/>
                </a:moveTo>
                <a:cubicBezTo>
                  <a:pt x="48047" y="266880"/>
                  <a:pt x="46663" y="266166"/>
                  <a:pt x="45817" y="264959"/>
                </a:cubicBezTo>
                <a:cubicBezTo>
                  <a:pt x="45209" y="263620"/>
                  <a:pt x="45209" y="262069"/>
                  <a:pt x="45817" y="260730"/>
                </a:cubicBezTo>
                <a:lnTo>
                  <a:pt x="75599" y="193941"/>
                </a:lnTo>
                <a:cubicBezTo>
                  <a:pt x="76295" y="192320"/>
                  <a:pt x="77890" y="191263"/>
                  <a:pt x="79652" y="191263"/>
                </a:cubicBezTo>
                <a:cubicBezTo>
                  <a:pt x="81414" y="191263"/>
                  <a:pt x="83009" y="192320"/>
                  <a:pt x="83705" y="193941"/>
                </a:cubicBezTo>
                <a:lnTo>
                  <a:pt x="113311" y="260730"/>
                </a:lnTo>
                <a:cubicBezTo>
                  <a:pt x="113919" y="262069"/>
                  <a:pt x="113919" y="263620"/>
                  <a:pt x="113311" y="264959"/>
                </a:cubicBezTo>
                <a:cubicBezTo>
                  <a:pt x="112465" y="266166"/>
                  <a:pt x="111081" y="266880"/>
                  <a:pt x="109610" y="266898"/>
                </a:cubicBezTo>
                <a:lnTo>
                  <a:pt x="49518" y="266898"/>
                </a:lnTo>
                <a:moveTo>
                  <a:pt x="313852" y="163279"/>
                </a:moveTo>
                <a:cubicBezTo>
                  <a:pt x="312381" y="163261"/>
                  <a:pt x="310997" y="162547"/>
                  <a:pt x="310151" y="161340"/>
                </a:cubicBezTo>
                <a:cubicBezTo>
                  <a:pt x="309543" y="160001"/>
                  <a:pt x="309543" y="158450"/>
                  <a:pt x="310151" y="157111"/>
                </a:cubicBezTo>
                <a:lnTo>
                  <a:pt x="339757" y="90322"/>
                </a:lnTo>
                <a:cubicBezTo>
                  <a:pt x="340453" y="88701"/>
                  <a:pt x="342048" y="87644"/>
                  <a:pt x="343810" y="87644"/>
                </a:cubicBezTo>
                <a:cubicBezTo>
                  <a:pt x="345572" y="87644"/>
                  <a:pt x="347167" y="88701"/>
                  <a:pt x="347863" y="90322"/>
                </a:cubicBezTo>
                <a:lnTo>
                  <a:pt x="377645" y="157111"/>
                </a:lnTo>
                <a:cubicBezTo>
                  <a:pt x="378253" y="158450"/>
                  <a:pt x="378253" y="160001"/>
                  <a:pt x="377645" y="161340"/>
                </a:cubicBezTo>
                <a:cubicBezTo>
                  <a:pt x="376799" y="162547"/>
                  <a:pt x="375416" y="163261"/>
                  <a:pt x="373944" y="163279"/>
                </a:cubicBezTo>
                <a:lnTo>
                  <a:pt x="313852" y="163279"/>
                </a:lnTo>
              </a:path>
            </a:pathLst>
          </a:custGeom>
          <a:solidFill>
            <a:srgbClr val="FFFFFF"/>
          </a:solidFill>
          <a:ln>
            <a:noFill/>
          </a:ln>
        </p:spPr>
        <p:txBody>
          <a:bodyPr rtlCol="0" anchor="ctr"/>
          <a:lstStyle/>
          <a:p>
            <a:pPr algn="ctr"/>
            <a:endParaRPr/>
          </a:p>
        </p:txBody>
      </p:sp>
      <p:sp>
        <p:nvSpPr>
          <p:cNvPr id="27" name="Rounded Rectangle 26"/>
          <p:cNvSpPr/>
          <p:nvPr/>
        </p:nvSpPr>
        <p:spPr>
          <a:xfrm>
            <a:off x="3806906" y="3527774"/>
            <a:ext cx="348330" cy="426265"/>
          </a:xfrm>
          <a:custGeom>
            <a:avLst/>
            <a:gdLst/>
            <a:ahLst/>
            <a:cxnLst/>
            <a:rect l="0" t="0" r="0" b="0"/>
            <a:pathLst>
              <a:path w="348330" h="426265">
                <a:moveTo>
                  <a:pt x="156714" y="93063"/>
                </a:moveTo>
                <a:cubicBezTo>
                  <a:pt x="156714" y="112853"/>
                  <a:pt x="144802" y="130695"/>
                  <a:pt x="126519" y="138290"/>
                </a:cubicBezTo>
                <a:cubicBezTo>
                  <a:pt x="108244" y="145885"/>
                  <a:pt x="87194" y="141735"/>
                  <a:pt x="73167" y="127779"/>
                </a:cubicBezTo>
                <a:cubicBezTo>
                  <a:pt x="72533" y="126968"/>
                  <a:pt x="71819" y="126210"/>
                  <a:pt x="71052" y="125523"/>
                </a:cubicBezTo>
                <a:cubicBezTo>
                  <a:pt x="56576" y="109205"/>
                  <a:pt x="54637" y="85274"/>
                  <a:pt x="66303" y="66841"/>
                </a:cubicBezTo>
                <a:cubicBezTo>
                  <a:pt x="77960" y="48399"/>
                  <a:pt x="100402" y="39888"/>
                  <a:pt x="121355" y="45967"/>
                </a:cubicBezTo>
                <a:cubicBezTo>
                  <a:pt x="142308" y="52047"/>
                  <a:pt x="156714" y="71246"/>
                  <a:pt x="156697" y="93063"/>
                </a:cubicBezTo>
                <a:moveTo>
                  <a:pt x="60127" y="162565"/>
                </a:moveTo>
                <a:cubicBezTo>
                  <a:pt x="95680" y="186910"/>
                  <a:pt x="143877" y="180504"/>
                  <a:pt x="171834" y="147709"/>
                </a:cubicBezTo>
                <a:cubicBezTo>
                  <a:pt x="199783" y="114914"/>
                  <a:pt x="198479" y="66312"/>
                  <a:pt x="168803" y="35059"/>
                </a:cubicBezTo>
                <a:cubicBezTo>
                  <a:pt x="139127" y="3815"/>
                  <a:pt x="90657" y="0"/>
                  <a:pt x="56461" y="26221"/>
                </a:cubicBezTo>
                <a:cubicBezTo>
                  <a:pt x="22265" y="52443"/>
                  <a:pt x="13375" y="100253"/>
                  <a:pt x="35861" y="137013"/>
                </a:cubicBezTo>
                <a:lnTo>
                  <a:pt x="6855" y="165332"/>
                </a:lnTo>
                <a:cubicBezTo>
                  <a:pt x="52" y="172160"/>
                  <a:pt x="0" y="183192"/>
                  <a:pt x="6740" y="190091"/>
                </a:cubicBezTo>
                <a:cubicBezTo>
                  <a:pt x="13481" y="196981"/>
                  <a:pt x="24503" y="197184"/>
                  <a:pt x="31490" y="190531"/>
                </a:cubicBezTo>
                <a:lnTo>
                  <a:pt x="60127" y="162565"/>
                </a:lnTo>
                <a:moveTo>
                  <a:pt x="64180" y="194831"/>
                </a:moveTo>
                <a:cubicBezTo>
                  <a:pt x="45033" y="244438"/>
                  <a:pt x="57201" y="300688"/>
                  <a:pt x="95142" y="337942"/>
                </a:cubicBezTo>
                <a:lnTo>
                  <a:pt x="95142" y="417453"/>
                </a:lnTo>
                <a:cubicBezTo>
                  <a:pt x="95142" y="422317"/>
                  <a:pt x="99090" y="426265"/>
                  <a:pt x="103953" y="426265"/>
                </a:cubicBezTo>
                <a:lnTo>
                  <a:pt x="243522" y="426265"/>
                </a:lnTo>
                <a:cubicBezTo>
                  <a:pt x="248385" y="426265"/>
                  <a:pt x="252333" y="422317"/>
                  <a:pt x="252333" y="417453"/>
                </a:cubicBezTo>
                <a:lnTo>
                  <a:pt x="252333" y="386368"/>
                </a:lnTo>
                <a:lnTo>
                  <a:pt x="263435" y="386368"/>
                </a:lnTo>
                <a:cubicBezTo>
                  <a:pt x="290326" y="386368"/>
                  <a:pt x="312125" y="364569"/>
                  <a:pt x="312125" y="337677"/>
                </a:cubicBezTo>
                <a:lnTo>
                  <a:pt x="312125" y="306627"/>
                </a:lnTo>
                <a:lnTo>
                  <a:pt x="328584" y="306627"/>
                </a:lnTo>
                <a:cubicBezTo>
                  <a:pt x="334779" y="306627"/>
                  <a:pt x="340567" y="303570"/>
                  <a:pt x="344074" y="298459"/>
                </a:cubicBezTo>
                <a:cubicBezTo>
                  <a:pt x="347572" y="293357"/>
                  <a:pt x="348330" y="286855"/>
                  <a:pt x="346101" y="281075"/>
                </a:cubicBezTo>
                <a:cubicBezTo>
                  <a:pt x="343281" y="273744"/>
                  <a:pt x="340515" y="266413"/>
                  <a:pt x="337783" y="259153"/>
                </a:cubicBezTo>
                <a:cubicBezTo>
                  <a:pt x="329060" y="235944"/>
                  <a:pt x="320584" y="213388"/>
                  <a:pt x="310821" y="193474"/>
                </a:cubicBezTo>
                <a:cubicBezTo>
                  <a:pt x="310301" y="192435"/>
                  <a:pt x="309588" y="191501"/>
                  <a:pt x="308706" y="190743"/>
                </a:cubicBezTo>
                <a:cubicBezTo>
                  <a:pt x="305843" y="186099"/>
                  <a:pt x="301975" y="182143"/>
                  <a:pt x="297393" y="179183"/>
                </a:cubicBezTo>
                <a:cubicBezTo>
                  <a:pt x="290133" y="174284"/>
                  <a:pt x="280493" y="170372"/>
                  <a:pt x="269796" y="167323"/>
                </a:cubicBezTo>
                <a:cubicBezTo>
                  <a:pt x="250500" y="161807"/>
                  <a:pt x="225265" y="158318"/>
                  <a:pt x="197598" y="157631"/>
                </a:cubicBezTo>
                <a:cubicBezTo>
                  <a:pt x="190214" y="167887"/>
                  <a:pt x="181139" y="176804"/>
                  <a:pt x="170759" y="184011"/>
                </a:cubicBezTo>
                <a:cubicBezTo>
                  <a:pt x="176152" y="183923"/>
                  <a:pt x="181368" y="183941"/>
                  <a:pt x="186337" y="183941"/>
                </a:cubicBezTo>
                <a:cubicBezTo>
                  <a:pt x="210462" y="183941"/>
                  <a:pt x="222234" y="185562"/>
                  <a:pt x="235680" y="187412"/>
                </a:cubicBezTo>
                <a:cubicBezTo>
                  <a:pt x="238358" y="187765"/>
                  <a:pt x="241125" y="188170"/>
                  <a:pt x="244068" y="188540"/>
                </a:cubicBezTo>
                <a:cubicBezTo>
                  <a:pt x="256967" y="190831"/>
                  <a:pt x="271559" y="193651"/>
                  <a:pt x="282573" y="201087"/>
                </a:cubicBezTo>
                <a:cubicBezTo>
                  <a:pt x="283401" y="201634"/>
                  <a:pt x="284018" y="202109"/>
                  <a:pt x="284476" y="202497"/>
                </a:cubicBezTo>
                <a:cubicBezTo>
                  <a:pt x="283877" y="203017"/>
                  <a:pt x="283242" y="203493"/>
                  <a:pt x="282573" y="203924"/>
                </a:cubicBezTo>
                <a:cubicBezTo>
                  <a:pt x="278572" y="206621"/>
                  <a:pt x="271929" y="209581"/>
                  <a:pt x="262518" y="212277"/>
                </a:cubicBezTo>
                <a:cubicBezTo>
                  <a:pt x="243892" y="217599"/>
                  <a:pt x="217370" y="221088"/>
                  <a:pt x="187536" y="221088"/>
                </a:cubicBezTo>
                <a:cubicBezTo>
                  <a:pt x="157719" y="221088"/>
                  <a:pt x="131197" y="217599"/>
                  <a:pt x="112571" y="212277"/>
                </a:cubicBezTo>
                <a:cubicBezTo>
                  <a:pt x="103160" y="209581"/>
                  <a:pt x="96499" y="206638"/>
                  <a:pt x="92499" y="203924"/>
                </a:cubicBezTo>
                <a:cubicBezTo>
                  <a:pt x="91847" y="203493"/>
                  <a:pt x="91212" y="203017"/>
                  <a:pt x="90613" y="202515"/>
                </a:cubicBezTo>
                <a:cubicBezTo>
                  <a:pt x="81617" y="201008"/>
                  <a:pt x="72700" y="198462"/>
                  <a:pt x="64215" y="194831"/>
                </a:cubicBezTo>
              </a:path>
            </a:pathLst>
          </a:custGeom>
          <a:solidFill>
            <a:srgbClr val="FFFFFF"/>
          </a:solidFill>
          <a:ln>
            <a:noFill/>
          </a:ln>
        </p:spPr>
        <p:txBody>
          <a:bodyPr rtlCol="0" anchor="ctr"/>
          <a:lstStyle/>
          <a:p>
            <a:pPr algn="ctr"/>
            <a:endParaRPr/>
          </a:p>
        </p:txBody>
      </p:sp>
      <p:sp>
        <p:nvSpPr>
          <p:cNvPr id="28" name="TextBox 27"/>
          <p:cNvSpPr txBox="1"/>
          <p:nvPr/>
        </p:nvSpPr>
        <p:spPr>
          <a:xfrm>
            <a:off x="8670635" y="2829844"/>
            <a:ext cx="560346" cy="246221"/>
          </a:xfrm>
          <a:prstGeom prst="rect">
            <a:avLst/>
          </a:prstGeom>
          <a:noFill/>
          <a:ln>
            <a:noFill/>
          </a:ln>
        </p:spPr>
        <p:txBody>
          <a:bodyPr wrap="none" lIns="0" tIns="0" rIns="0" bIns="0" anchor="t">
            <a:spAutoFit/>
          </a:bodyPr>
          <a:lstStyle/>
          <a:p>
            <a:pPr algn="ctr"/>
            <a:r>
              <a:rPr sz="1600" b="1">
                <a:solidFill>
                  <a:srgbClr val="484848"/>
                </a:solidFill>
              </a:rPr>
              <a:t>Future</a:t>
            </a:r>
          </a:p>
        </p:txBody>
      </p:sp>
      <p:sp>
        <p:nvSpPr>
          <p:cNvPr id="29" name="TextBox 28"/>
          <p:cNvSpPr txBox="1"/>
          <p:nvPr/>
        </p:nvSpPr>
        <p:spPr>
          <a:xfrm>
            <a:off x="2917965" y="2829844"/>
            <a:ext cx="646587" cy="246221"/>
          </a:xfrm>
          <a:prstGeom prst="rect">
            <a:avLst/>
          </a:prstGeom>
          <a:noFill/>
          <a:ln>
            <a:noFill/>
          </a:ln>
        </p:spPr>
        <p:txBody>
          <a:bodyPr wrap="none" lIns="0" tIns="0" rIns="0" bIns="0" anchor="t">
            <a:spAutoFit/>
          </a:bodyPr>
          <a:lstStyle/>
          <a:p>
            <a:pPr algn="ctr"/>
            <a:r>
              <a:rPr sz="1600" b="1">
                <a:solidFill>
                  <a:srgbClr val="484848"/>
                </a:solidFill>
                <a:latin typeface="Calibri" panose="020F0502020204030204" pitchFamily="34" charset="0"/>
                <a:ea typeface="Calibri" panose="020F0502020204030204" pitchFamily="34" charset="0"/>
                <a:cs typeface="Calibri" panose="020F0502020204030204" pitchFamily="34" charset="0"/>
              </a:rPr>
              <a:t>Present</a:t>
            </a:r>
          </a:p>
        </p:txBody>
      </p:sp>
      <p:sp>
        <p:nvSpPr>
          <p:cNvPr id="30" name="TextBox 29"/>
          <p:cNvSpPr txBox="1"/>
          <p:nvPr/>
        </p:nvSpPr>
        <p:spPr>
          <a:xfrm>
            <a:off x="6971955" y="2501588"/>
            <a:ext cx="1584087" cy="738664"/>
          </a:xfrm>
          <a:prstGeom prst="rect">
            <a:avLst/>
          </a:prstGeom>
          <a:noFill/>
          <a:ln>
            <a:noFill/>
          </a:ln>
        </p:spPr>
        <p:txBody>
          <a:bodyPr wrap="none" lIns="0" tIns="0" rIns="0" bIns="0" anchor="t">
            <a:spAutoFit/>
          </a:bodyPr>
          <a:lstStyle/>
          <a:p>
            <a:pPr algn="ctr"/>
            <a:r>
              <a:rPr sz="1600">
                <a:solidFill>
                  <a:srgbClr val="484848"/>
                </a:solidFill>
              </a:rPr>
              <a:t>Involves diverse
stakeholders in
envisioning futures</a:t>
            </a:r>
          </a:p>
        </p:txBody>
      </p:sp>
      <p:sp>
        <p:nvSpPr>
          <p:cNvPr id="31" name="TextBox 30"/>
          <p:cNvSpPr txBox="1"/>
          <p:nvPr/>
        </p:nvSpPr>
        <p:spPr>
          <a:xfrm>
            <a:off x="5413144" y="2512642"/>
            <a:ext cx="1471557" cy="738664"/>
          </a:xfrm>
          <a:prstGeom prst="rect">
            <a:avLst/>
          </a:prstGeom>
          <a:noFill/>
          <a:ln>
            <a:noFill/>
          </a:ln>
        </p:spPr>
        <p:txBody>
          <a:bodyPr wrap="none" lIns="0" tIns="0" rIns="0" bIns="0" anchor="t">
            <a:spAutoFit/>
          </a:bodyPr>
          <a:lstStyle/>
          <a:p>
            <a:pPr algn="ctr"/>
            <a:r>
              <a:rPr sz="1600">
                <a:solidFill>
                  <a:srgbClr val="484848"/>
                </a:solidFill>
              </a:rPr>
              <a:t>Explores different
plausible future
scenarios</a:t>
            </a:r>
          </a:p>
        </p:txBody>
      </p:sp>
      <p:sp>
        <p:nvSpPr>
          <p:cNvPr id="32" name="TextBox 31"/>
          <p:cNvSpPr txBox="1"/>
          <p:nvPr/>
        </p:nvSpPr>
        <p:spPr>
          <a:xfrm>
            <a:off x="3619322" y="2534862"/>
            <a:ext cx="1591974" cy="738664"/>
          </a:xfrm>
          <a:prstGeom prst="rect">
            <a:avLst/>
          </a:prstGeom>
          <a:noFill/>
          <a:ln>
            <a:noFill/>
          </a:ln>
        </p:spPr>
        <p:txBody>
          <a:bodyPr wrap="none" lIns="0" tIns="0" rIns="0" bIns="0" anchor="t">
            <a:spAutoFit/>
          </a:bodyPr>
          <a:lstStyle/>
          <a:p>
            <a:pPr algn="ctr"/>
            <a:r>
              <a:rPr sz="1600">
                <a:solidFill>
                  <a:srgbClr val="484848"/>
                </a:solidFill>
              </a:rPr>
              <a:t>Embeds values and
ethical
considerations</a:t>
            </a:r>
          </a:p>
        </p:txBody>
      </p:sp>
      <p:sp>
        <p:nvSpPr>
          <p:cNvPr id="33" name="TextBox 32"/>
          <p:cNvSpPr txBox="1"/>
          <p:nvPr/>
        </p:nvSpPr>
        <p:spPr>
          <a:xfrm>
            <a:off x="3920984" y="1817471"/>
            <a:ext cx="1099981" cy="738664"/>
          </a:xfrm>
          <a:prstGeom prst="rect">
            <a:avLst/>
          </a:prstGeom>
          <a:noFill/>
          <a:ln>
            <a:noFill/>
          </a:ln>
        </p:spPr>
        <p:txBody>
          <a:bodyPr wrap="none" lIns="0" tIns="0" rIns="0" bIns="0" anchor="t">
            <a:spAutoFit/>
          </a:bodyPr>
          <a:lstStyle/>
          <a:p>
            <a:pPr algn="ctr"/>
            <a:r>
              <a:rPr sz="2400" b="1">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Ethics &amp; </a:t>
            </a:r>
            <a:endParaRPr lang="en-IE" sz="2400" b="1">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endParaRPr>
          </a:p>
          <a:p>
            <a:pPr algn="ctr"/>
            <a:r>
              <a:rPr sz="2400" b="1">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Values</a:t>
            </a:r>
          </a:p>
        </p:txBody>
      </p:sp>
      <p:sp>
        <p:nvSpPr>
          <p:cNvPr id="34" name="TextBox 33"/>
          <p:cNvSpPr txBox="1"/>
          <p:nvPr/>
        </p:nvSpPr>
        <p:spPr>
          <a:xfrm>
            <a:off x="6962493" y="1773978"/>
            <a:ext cx="1632563" cy="738664"/>
          </a:xfrm>
          <a:prstGeom prst="rect">
            <a:avLst/>
          </a:prstGeom>
          <a:noFill/>
          <a:ln>
            <a:noFill/>
          </a:ln>
        </p:spPr>
        <p:txBody>
          <a:bodyPr wrap="none" lIns="0" tIns="0" rIns="0" bIns="0" anchor="t">
            <a:spAutoFit/>
          </a:bodyPr>
          <a:lstStyle/>
          <a:p>
            <a:pPr algn="ctr"/>
            <a:r>
              <a:rPr sz="2400" b="1">
                <a:solidFill>
                  <a:srgbClr val="10B1A2"/>
                </a:solidFill>
              </a:rPr>
              <a:t>Inclusivity &amp;
Participation</a:t>
            </a:r>
          </a:p>
        </p:txBody>
      </p:sp>
      <p:sp>
        <p:nvSpPr>
          <p:cNvPr id="35" name="TextBox 34"/>
          <p:cNvSpPr txBox="1"/>
          <p:nvPr/>
        </p:nvSpPr>
        <p:spPr>
          <a:xfrm>
            <a:off x="5614350" y="1817471"/>
            <a:ext cx="1088439" cy="738664"/>
          </a:xfrm>
          <a:prstGeom prst="rect">
            <a:avLst/>
          </a:prstGeom>
          <a:noFill/>
          <a:ln>
            <a:noFill/>
          </a:ln>
        </p:spPr>
        <p:txBody>
          <a:bodyPr wrap="none" lIns="0" tIns="0" rIns="0" bIns="0" anchor="t">
            <a:spAutoFit/>
          </a:bodyPr>
          <a:lstStyle/>
          <a:p>
            <a:pPr algn="ctr"/>
            <a:r>
              <a:rPr sz="2400" b="1">
                <a:solidFill>
                  <a:srgbClr val="2C6756"/>
                </a:solidFill>
              </a:rPr>
              <a:t>Multiple
Futures</a:t>
            </a:r>
          </a:p>
        </p:txBody>
      </p:sp>
      <p:sp>
        <p:nvSpPr>
          <p:cNvPr id="36" name="TextBox 35"/>
          <p:cNvSpPr txBox="1"/>
          <p:nvPr/>
        </p:nvSpPr>
        <p:spPr>
          <a:xfrm>
            <a:off x="3373229" y="386152"/>
            <a:ext cx="5551392" cy="1107996"/>
          </a:xfrm>
          <a:prstGeom prst="rect">
            <a:avLst/>
          </a:prstGeom>
          <a:noFill/>
          <a:ln>
            <a:noFill/>
          </a:ln>
        </p:spPr>
        <p:txBody>
          <a:bodyPr wrap="none" lIns="0" tIns="0" rIns="0" bIns="0" anchor="t">
            <a:spAutoFit/>
          </a:bodyPr>
          <a:lstStyle/>
          <a:p>
            <a:pPr algn="ctr"/>
            <a:r>
              <a:rPr sz="3600" b="1">
                <a:solidFill>
                  <a:srgbClr val="2C6756"/>
                </a:solidFill>
              </a:rPr>
              <a:t>Futures</a:t>
            </a:r>
            <a:r>
              <a:rPr lang="en-IE" sz="3600" b="1">
                <a:solidFill>
                  <a:srgbClr val="2C6756"/>
                </a:solidFill>
              </a:rPr>
              <a:t> T</a:t>
            </a:r>
            <a:r>
              <a:rPr sz="3600" b="1" err="1">
                <a:solidFill>
                  <a:srgbClr val="2C6756"/>
                </a:solidFill>
              </a:rPr>
              <a:t>hinking</a:t>
            </a:r>
            <a:r>
              <a:rPr sz="3600" b="1">
                <a:solidFill>
                  <a:srgbClr val="2C6756"/>
                </a:solidFill>
              </a:rPr>
              <a:t> </a:t>
            </a:r>
            <a:r>
              <a:rPr lang="en-IE" sz="3600" b="1">
                <a:solidFill>
                  <a:srgbClr val="2C6756"/>
                </a:solidFill>
              </a:rPr>
              <a:t>and </a:t>
            </a:r>
          </a:p>
          <a:p>
            <a:pPr algn="ctr"/>
            <a:r>
              <a:rPr lang="en-IE" sz="3600" b="1">
                <a:solidFill>
                  <a:srgbClr val="2C6756"/>
                </a:solidFill>
              </a:rPr>
              <a:t>Speculative Design A</a:t>
            </a:r>
            <a:r>
              <a:rPr sz="3600" b="1" err="1">
                <a:solidFill>
                  <a:srgbClr val="2C6756"/>
                </a:solidFill>
              </a:rPr>
              <a:t>pproach</a:t>
            </a:r>
            <a:endParaRPr lang="en-IE" sz="3600" b="1">
              <a:solidFill>
                <a:srgbClr val="2C6756"/>
              </a:solidFill>
            </a:endParaRPr>
          </a:p>
        </p:txBody>
      </p:sp>
      <p:sp>
        <p:nvSpPr>
          <p:cNvPr id="37" name="TextBox 36"/>
          <p:cNvSpPr txBox="1"/>
          <p:nvPr/>
        </p:nvSpPr>
        <p:spPr>
          <a:xfrm>
            <a:off x="3769459" y="4460637"/>
            <a:ext cx="1291700" cy="738664"/>
          </a:xfrm>
          <a:prstGeom prst="rect">
            <a:avLst/>
          </a:prstGeom>
          <a:noFill/>
          <a:ln>
            <a:noFill/>
          </a:ln>
        </p:spPr>
        <p:txBody>
          <a:bodyPr wrap="none" lIns="0" tIns="0" rIns="0" bIns="0" anchor="t">
            <a:spAutoFit/>
          </a:bodyPr>
          <a:lstStyle/>
          <a:p>
            <a:pPr algn="ctr"/>
            <a:r>
              <a:rPr sz="2400" b="1">
                <a:solidFill>
                  <a:srgbClr val="75B543"/>
                </a:solidFill>
                <a:latin typeface="Calibri "/>
              </a:rPr>
              <a:t>Critical
Reflection</a:t>
            </a:r>
          </a:p>
        </p:txBody>
      </p:sp>
      <p:sp>
        <p:nvSpPr>
          <p:cNvPr id="38" name="TextBox 37"/>
          <p:cNvSpPr txBox="1"/>
          <p:nvPr/>
        </p:nvSpPr>
        <p:spPr>
          <a:xfrm>
            <a:off x="5284131" y="4503078"/>
            <a:ext cx="1623842" cy="369332"/>
          </a:xfrm>
          <a:prstGeom prst="rect">
            <a:avLst/>
          </a:prstGeom>
          <a:noFill/>
          <a:ln>
            <a:noFill/>
          </a:ln>
        </p:spPr>
        <p:txBody>
          <a:bodyPr wrap="none" lIns="0" tIns="0" rIns="0" bIns="0" anchor="t">
            <a:spAutoFit/>
          </a:bodyPr>
          <a:lstStyle/>
          <a:p>
            <a:pPr algn="ctr"/>
            <a:r>
              <a:rPr sz="2400" b="1">
                <a:solidFill>
                  <a:srgbClr val="CEDA29"/>
                </a:solidFill>
              </a:rPr>
              <a:t>Actionability</a:t>
            </a:r>
          </a:p>
        </p:txBody>
      </p:sp>
      <p:sp>
        <p:nvSpPr>
          <p:cNvPr id="39" name="TextBox 38"/>
          <p:cNvSpPr txBox="1"/>
          <p:nvPr/>
        </p:nvSpPr>
        <p:spPr>
          <a:xfrm>
            <a:off x="7119943" y="4474463"/>
            <a:ext cx="1465787" cy="738664"/>
          </a:xfrm>
          <a:prstGeom prst="rect">
            <a:avLst/>
          </a:prstGeom>
          <a:noFill/>
          <a:ln>
            <a:noFill/>
          </a:ln>
        </p:spPr>
        <p:txBody>
          <a:bodyPr wrap="none" lIns="0" tIns="0" rIns="0" bIns="0" anchor="t">
            <a:spAutoFit/>
          </a:bodyPr>
          <a:lstStyle/>
          <a:p>
            <a:pPr algn="ctr"/>
            <a:r>
              <a:rPr sz="2400" b="1">
                <a:solidFill>
                  <a:srgbClr val="81CCB2"/>
                </a:solidFill>
              </a:rPr>
              <a:t>Speculative
Artefacts</a:t>
            </a:r>
          </a:p>
        </p:txBody>
      </p:sp>
      <p:sp>
        <p:nvSpPr>
          <p:cNvPr id="40" name="TextBox 39"/>
          <p:cNvSpPr txBox="1"/>
          <p:nvPr/>
        </p:nvSpPr>
        <p:spPr>
          <a:xfrm>
            <a:off x="5276106" y="4969142"/>
            <a:ext cx="1695849" cy="738664"/>
          </a:xfrm>
          <a:prstGeom prst="rect">
            <a:avLst/>
          </a:prstGeom>
          <a:noFill/>
          <a:ln>
            <a:noFill/>
          </a:ln>
        </p:spPr>
        <p:txBody>
          <a:bodyPr wrap="none" lIns="0" tIns="0" rIns="0" bIns="0" anchor="t">
            <a:spAutoFit/>
          </a:bodyPr>
          <a:lstStyle/>
          <a:p>
            <a:pPr algn="ctr"/>
            <a:r>
              <a:rPr sz="1600">
                <a:solidFill>
                  <a:srgbClr val="484848"/>
                </a:solidFill>
              </a:rPr>
              <a:t>Steers futures
through policies and
shifts</a:t>
            </a:r>
          </a:p>
        </p:txBody>
      </p:sp>
      <p:sp>
        <p:nvSpPr>
          <p:cNvPr id="41" name="TextBox 40"/>
          <p:cNvSpPr txBox="1"/>
          <p:nvPr/>
        </p:nvSpPr>
        <p:spPr>
          <a:xfrm>
            <a:off x="3730804" y="5160016"/>
            <a:ext cx="1442382" cy="738664"/>
          </a:xfrm>
          <a:prstGeom prst="rect">
            <a:avLst/>
          </a:prstGeom>
          <a:noFill/>
          <a:ln>
            <a:noFill/>
          </a:ln>
        </p:spPr>
        <p:txBody>
          <a:bodyPr wrap="none" lIns="0" tIns="0" rIns="0" bIns="0" anchor="t">
            <a:spAutoFit/>
          </a:bodyPr>
          <a:lstStyle/>
          <a:p>
            <a:pPr algn="ctr"/>
            <a:r>
              <a:rPr sz="1600">
                <a:solidFill>
                  <a:srgbClr val="484848"/>
                </a:solidFill>
              </a:rPr>
              <a:t>Examines current
trends and
weaknesses</a:t>
            </a:r>
          </a:p>
        </p:txBody>
      </p:sp>
      <p:sp>
        <p:nvSpPr>
          <p:cNvPr id="42" name="TextBox 41"/>
          <p:cNvSpPr txBox="1"/>
          <p:nvPr/>
        </p:nvSpPr>
        <p:spPr>
          <a:xfrm>
            <a:off x="7164797" y="5195454"/>
            <a:ext cx="1461682" cy="738664"/>
          </a:xfrm>
          <a:prstGeom prst="rect">
            <a:avLst/>
          </a:prstGeom>
          <a:noFill/>
          <a:ln>
            <a:noFill/>
          </a:ln>
        </p:spPr>
        <p:txBody>
          <a:bodyPr wrap="none" lIns="0" tIns="0" rIns="0" bIns="0" anchor="t">
            <a:spAutoFit/>
          </a:bodyPr>
          <a:lstStyle/>
          <a:p>
            <a:pPr algn="ctr"/>
            <a:r>
              <a:rPr sz="1600">
                <a:solidFill>
                  <a:srgbClr val="484848"/>
                </a:solidFill>
              </a:rPr>
              <a:t>Provokes thought
with tangible
prototypes</a:t>
            </a:r>
          </a:p>
        </p:txBody>
      </p:sp>
      <p:pic>
        <p:nvPicPr>
          <p:cNvPr id="43" name="Picture 42">
            <a:extLst>
              <a:ext uri="{FF2B5EF4-FFF2-40B4-BE49-F238E27FC236}">
                <a16:creationId xmlns:a16="http://schemas.microsoft.com/office/drawing/2014/main" id="{A275E21A-56D1-7CB1-06B4-5BB9EB6DFF3D}"/>
              </a:ext>
            </a:extLst>
          </p:cNvPr>
          <p:cNvPicPr>
            <a:picLocks noChangeAspect="1"/>
          </p:cNvPicPr>
          <p:nvPr/>
        </p:nvPicPr>
        <p:blipFill>
          <a:blip r:embed="rId3"/>
          <a:stretch>
            <a:fillRect/>
          </a:stretch>
        </p:blipFill>
        <p:spPr>
          <a:xfrm>
            <a:off x="10593700" y="5788913"/>
            <a:ext cx="1091279" cy="646232"/>
          </a:xfrm>
          <a:prstGeom prst="rect">
            <a:avLst/>
          </a:prstGeom>
        </p:spPr>
      </p:pic>
    </p:spTree>
    <p:extLst>
      <p:ext uri="{BB962C8B-B14F-4D97-AF65-F5344CB8AC3E}">
        <p14:creationId xmlns:p14="http://schemas.microsoft.com/office/powerpoint/2010/main" val="27386173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695E9-EBCC-ADEB-A1E2-D03DDA919F10}"/>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401CCDB-5380-6711-903D-971422F6AFB6}"/>
              </a:ext>
            </a:extLst>
          </p:cNvPr>
          <p:cNvSpPr>
            <a:spLocks noGrp="1"/>
          </p:cNvSpPr>
          <p:nvPr>
            <p:ph type="body" sz="quarter" idx="18"/>
          </p:nvPr>
        </p:nvSpPr>
        <p:spPr>
          <a:xfrm>
            <a:off x="525723" y="1850291"/>
            <a:ext cx="5012714" cy="3728630"/>
          </a:xfrm>
        </p:spPr>
        <p:txBody>
          <a:bodyPr/>
          <a:lstStyle/>
          <a:p>
            <a:r>
              <a:rPr lang="en-GB" b="1"/>
              <a:t>   </a:t>
            </a:r>
            <a:r>
              <a:rPr lang="en-GB"/>
              <a:t>Founded in 2020, this is a vertical farm that uses renewable energy, robotic technology, and various resource‑efficient systems. It’s the largest one in Europe.</a:t>
            </a:r>
          </a:p>
          <a:p>
            <a:r>
              <a:rPr lang="en-GB"/>
              <a:t>    What they do:</a:t>
            </a:r>
          </a:p>
          <a:p>
            <a:pPr marL="342900" indent="-342900">
              <a:buFont typeface="Wingdings" panose="05000000000000000000" pitchFamily="2" charset="2"/>
              <a:buChar char="Ø"/>
            </a:pPr>
            <a:r>
              <a:rPr lang="en-GB"/>
              <a:t> Their farm structure allows them to produce 200× more greens per square meter compared to conventional farming.</a:t>
            </a:r>
          </a:p>
          <a:p>
            <a:pPr marL="342900" indent="-342900">
              <a:buFont typeface="Wingdings" panose="05000000000000000000" pitchFamily="2" charset="2"/>
              <a:buChar char="Ø"/>
            </a:pPr>
            <a:r>
              <a:rPr lang="en-GB"/>
              <a:t>They use less water, nutrients, fertilizers, and recycle many of them. </a:t>
            </a:r>
          </a:p>
        </p:txBody>
      </p:sp>
      <p:sp>
        <p:nvSpPr>
          <p:cNvPr id="5" name="Text Placeholder 4">
            <a:extLst>
              <a:ext uri="{FF2B5EF4-FFF2-40B4-BE49-F238E27FC236}">
                <a16:creationId xmlns:a16="http://schemas.microsoft.com/office/drawing/2014/main" id="{28390CD7-70B7-1A67-530A-F39B4E3CB996}"/>
              </a:ext>
            </a:extLst>
          </p:cNvPr>
          <p:cNvSpPr>
            <a:spLocks noGrp="1"/>
          </p:cNvSpPr>
          <p:nvPr>
            <p:ph type="body" sz="quarter" idx="16"/>
          </p:nvPr>
        </p:nvSpPr>
        <p:spPr>
          <a:xfrm>
            <a:off x="898358" y="656238"/>
            <a:ext cx="4990998" cy="591376"/>
          </a:xfrm>
        </p:spPr>
        <p:txBody>
          <a:bodyPr/>
          <a:lstStyle/>
          <a:p>
            <a:r>
              <a:rPr lang="en-US"/>
              <a:t>Best Practice: Nordic Harvest (Denmark)</a:t>
            </a:r>
          </a:p>
        </p:txBody>
      </p:sp>
      <p:pic>
        <p:nvPicPr>
          <p:cNvPr id="4" name="Picture Placeholder 21">
            <a:hlinkClick r:id="rId3"/>
            <a:extLst>
              <a:ext uri="{FF2B5EF4-FFF2-40B4-BE49-F238E27FC236}">
                <a16:creationId xmlns:a16="http://schemas.microsoft.com/office/drawing/2014/main" id="{4DBA55DC-064C-65BA-7657-233CA0FF968C}"/>
              </a:ext>
            </a:extLst>
          </p:cNvPr>
          <p:cNvPicPr>
            <a:picLocks noGrp="1" noChangeAspect="1"/>
          </p:cNvPicPr>
          <p:nvPr>
            <p:ph type="pic" sz="quarter" idx="42"/>
          </p:nvPr>
        </p:nvPicPr>
        <p:blipFill>
          <a:blip r:embed="rId4"/>
          <a:srcRect t="5107" b="5107"/>
          <a:stretch/>
        </p:blipFill>
        <p:spPr/>
      </p:pic>
      <p:grpSp>
        <p:nvGrpSpPr>
          <p:cNvPr id="8" name="Group 7">
            <a:extLst>
              <a:ext uri="{FF2B5EF4-FFF2-40B4-BE49-F238E27FC236}">
                <a16:creationId xmlns:a16="http://schemas.microsoft.com/office/drawing/2014/main" id="{96960BC8-C72F-9F6E-F7A1-62121915782F}"/>
              </a:ext>
            </a:extLst>
          </p:cNvPr>
          <p:cNvGrpSpPr/>
          <p:nvPr/>
        </p:nvGrpSpPr>
        <p:grpSpPr>
          <a:xfrm>
            <a:off x="5075258" y="4037785"/>
            <a:ext cx="2166789" cy="5029486"/>
            <a:chOff x="4413794" y="4725223"/>
            <a:chExt cx="421607" cy="978622"/>
          </a:xfrm>
          <a:solidFill>
            <a:schemeClr val="bg1">
              <a:alpha val="17834"/>
            </a:schemeClr>
          </a:solidFill>
        </p:grpSpPr>
        <p:grpSp>
          <p:nvGrpSpPr>
            <p:cNvPr id="10" name="Graphic 2">
              <a:extLst>
                <a:ext uri="{FF2B5EF4-FFF2-40B4-BE49-F238E27FC236}">
                  <a16:creationId xmlns:a16="http://schemas.microsoft.com/office/drawing/2014/main" id="{BAEE9F09-39D2-C818-3787-C250F69EE478}"/>
                </a:ext>
              </a:extLst>
            </p:cNvPr>
            <p:cNvGrpSpPr/>
            <p:nvPr/>
          </p:nvGrpSpPr>
          <p:grpSpPr>
            <a:xfrm>
              <a:off x="4413794" y="4757590"/>
              <a:ext cx="421607" cy="535957"/>
              <a:chOff x="4413794" y="4757590"/>
              <a:chExt cx="421607" cy="535957"/>
            </a:xfrm>
            <a:grpFill/>
          </p:grpSpPr>
          <p:sp>
            <p:nvSpPr>
              <p:cNvPr id="18" name="Freeform 17">
                <a:extLst>
                  <a:ext uri="{FF2B5EF4-FFF2-40B4-BE49-F238E27FC236}">
                    <a16:creationId xmlns:a16="http://schemas.microsoft.com/office/drawing/2014/main" id="{27347F76-F243-160B-A290-CD93201CD539}"/>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BEBDCCC-7623-B12B-CB43-2C845D9C739F}"/>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0DB9374E-4A7D-914C-B59D-7815AD8E9AAA}"/>
                </a:ext>
              </a:extLst>
            </p:cNvPr>
            <p:cNvGrpSpPr/>
            <p:nvPr/>
          </p:nvGrpSpPr>
          <p:grpSpPr>
            <a:xfrm>
              <a:off x="4539076" y="4725223"/>
              <a:ext cx="126381" cy="222760"/>
              <a:chOff x="4539076" y="4725223"/>
              <a:chExt cx="126381" cy="222760"/>
            </a:xfrm>
            <a:grpFill/>
          </p:grpSpPr>
          <p:sp>
            <p:nvSpPr>
              <p:cNvPr id="14" name="Freeform 13">
                <a:extLst>
                  <a:ext uri="{FF2B5EF4-FFF2-40B4-BE49-F238E27FC236}">
                    <a16:creationId xmlns:a16="http://schemas.microsoft.com/office/drawing/2014/main" id="{1161BB65-91D0-F603-4684-996C30236179}"/>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45513D2-9C04-5DB0-41B5-7786324F9B05}"/>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3D589E2-6A34-38C0-B2A1-417CE2574FC1}"/>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9C5960D-E934-5DB6-5BDE-91306CBEB80A}"/>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2" name="Freeform 11">
              <a:extLst>
                <a:ext uri="{FF2B5EF4-FFF2-40B4-BE49-F238E27FC236}">
                  <a16:creationId xmlns:a16="http://schemas.microsoft.com/office/drawing/2014/main" id="{C6F79108-1E30-C317-FE53-8AFDB103415A}"/>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81ED43D-75B7-E594-372F-C0B005855042}"/>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36638749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D2023-25B9-63B7-12F7-EFBA6FD756D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79D908A-674D-E2E7-BED3-E8E796943E0C}"/>
              </a:ext>
            </a:extLst>
          </p:cNvPr>
          <p:cNvSpPr>
            <a:spLocks noGrp="1"/>
          </p:cNvSpPr>
          <p:nvPr>
            <p:ph type="body" sz="quarter" idx="18"/>
          </p:nvPr>
        </p:nvSpPr>
        <p:spPr>
          <a:xfrm>
            <a:off x="525723" y="1881757"/>
            <a:ext cx="5012714" cy="3728630"/>
          </a:xfrm>
        </p:spPr>
        <p:txBody>
          <a:bodyPr/>
          <a:lstStyle/>
          <a:p>
            <a:pPr marL="342900" indent="-342900">
              <a:buFont typeface="Wingdings" panose="05000000000000000000" pitchFamily="2" charset="2"/>
              <a:buChar char="Ø"/>
            </a:pPr>
            <a:r>
              <a:rPr lang="en-GB"/>
              <a:t>The farm is powered in part by renewable energy and is designed to reduce its dependency on “weather conditions” so production can be steady all year.</a:t>
            </a:r>
          </a:p>
          <a:p>
            <a:pPr marL="342900" indent="-342900">
              <a:buFont typeface="Wingdings" panose="05000000000000000000" pitchFamily="2" charset="2"/>
              <a:buChar char="Ø"/>
            </a:pPr>
            <a:r>
              <a:rPr lang="en-GB"/>
              <a:t>Being located in or near urban areas helps cut down transportation emissions, ensures fresher produce, and reduces spoilage or logistic waste.</a:t>
            </a:r>
          </a:p>
        </p:txBody>
      </p:sp>
      <p:sp>
        <p:nvSpPr>
          <p:cNvPr id="5" name="Text Placeholder 4">
            <a:extLst>
              <a:ext uri="{FF2B5EF4-FFF2-40B4-BE49-F238E27FC236}">
                <a16:creationId xmlns:a16="http://schemas.microsoft.com/office/drawing/2014/main" id="{4AC458CF-8189-4032-4C8C-8025B7E8729C}"/>
              </a:ext>
            </a:extLst>
          </p:cNvPr>
          <p:cNvSpPr>
            <a:spLocks noGrp="1"/>
          </p:cNvSpPr>
          <p:nvPr>
            <p:ph type="body" sz="quarter" idx="16"/>
          </p:nvPr>
        </p:nvSpPr>
        <p:spPr>
          <a:xfrm>
            <a:off x="898358" y="656238"/>
            <a:ext cx="4990998" cy="591376"/>
          </a:xfrm>
        </p:spPr>
        <p:txBody>
          <a:bodyPr/>
          <a:lstStyle/>
          <a:p>
            <a:r>
              <a:rPr lang="en-US"/>
              <a:t>Best Practice: Nordic Harvest (Denmark)</a:t>
            </a:r>
          </a:p>
        </p:txBody>
      </p:sp>
      <p:pic>
        <p:nvPicPr>
          <p:cNvPr id="4" name="Picture Placeholder 21">
            <a:extLst>
              <a:ext uri="{FF2B5EF4-FFF2-40B4-BE49-F238E27FC236}">
                <a16:creationId xmlns:a16="http://schemas.microsoft.com/office/drawing/2014/main" id="{2857EC19-0623-CDFF-31AF-D63CB1CF3464}"/>
              </a:ext>
            </a:extLst>
          </p:cNvPr>
          <p:cNvPicPr>
            <a:picLocks noGrp="1" noChangeAspect="1"/>
          </p:cNvPicPr>
          <p:nvPr>
            <p:ph type="pic" sz="quarter" idx="42"/>
          </p:nvPr>
        </p:nvPicPr>
        <p:blipFill>
          <a:blip r:embed="rId2"/>
          <a:srcRect l="13122" r="13122"/>
          <a:stretch/>
        </p:blipFill>
        <p:spPr/>
      </p:pic>
      <p:grpSp>
        <p:nvGrpSpPr>
          <p:cNvPr id="8" name="Group 7">
            <a:extLst>
              <a:ext uri="{FF2B5EF4-FFF2-40B4-BE49-F238E27FC236}">
                <a16:creationId xmlns:a16="http://schemas.microsoft.com/office/drawing/2014/main" id="{5DC67C9A-D5DC-03DD-DA48-0F687F7446B5}"/>
              </a:ext>
            </a:extLst>
          </p:cNvPr>
          <p:cNvGrpSpPr/>
          <p:nvPr/>
        </p:nvGrpSpPr>
        <p:grpSpPr>
          <a:xfrm>
            <a:off x="5075258" y="4037785"/>
            <a:ext cx="2166789" cy="5029486"/>
            <a:chOff x="4413794" y="4725223"/>
            <a:chExt cx="421607" cy="978622"/>
          </a:xfrm>
          <a:solidFill>
            <a:schemeClr val="bg1">
              <a:alpha val="17834"/>
            </a:schemeClr>
          </a:solidFill>
        </p:grpSpPr>
        <p:grpSp>
          <p:nvGrpSpPr>
            <p:cNvPr id="10" name="Graphic 2">
              <a:extLst>
                <a:ext uri="{FF2B5EF4-FFF2-40B4-BE49-F238E27FC236}">
                  <a16:creationId xmlns:a16="http://schemas.microsoft.com/office/drawing/2014/main" id="{3462289C-9A30-A7BA-684C-DA1D216E6EB2}"/>
                </a:ext>
              </a:extLst>
            </p:cNvPr>
            <p:cNvGrpSpPr/>
            <p:nvPr/>
          </p:nvGrpSpPr>
          <p:grpSpPr>
            <a:xfrm>
              <a:off x="4413794" y="4757590"/>
              <a:ext cx="421607" cy="535957"/>
              <a:chOff x="4413794" y="4757590"/>
              <a:chExt cx="421607" cy="535957"/>
            </a:xfrm>
            <a:grpFill/>
          </p:grpSpPr>
          <p:sp>
            <p:nvSpPr>
              <p:cNvPr id="18" name="Freeform 17">
                <a:extLst>
                  <a:ext uri="{FF2B5EF4-FFF2-40B4-BE49-F238E27FC236}">
                    <a16:creationId xmlns:a16="http://schemas.microsoft.com/office/drawing/2014/main" id="{3AAD5335-CCD4-950F-3EA3-757896E8DC6A}"/>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5011B6D-7D26-51F6-DF6C-F79FB99E6E43}"/>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E849BAA4-8CCD-0E5E-1668-3C0A67190585}"/>
                </a:ext>
              </a:extLst>
            </p:cNvPr>
            <p:cNvGrpSpPr/>
            <p:nvPr/>
          </p:nvGrpSpPr>
          <p:grpSpPr>
            <a:xfrm>
              <a:off x="4539076" y="4725223"/>
              <a:ext cx="126381" cy="222760"/>
              <a:chOff x="4539076" y="4725223"/>
              <a:chExt cx="126381" cy="222760"/>
            </a:xfrm>
            <a:grpFill/>
          </p:grpSpPr>
          <p:sp>
            <p:nvSpPr>
              <p:cNvPr id="14" name="Freeform 13">
                <a:extLst>
                  <a:ext uri="{FF2B5EF4-FFF2-40B4-BE49-F238E27FC236}">
                    <a16:creationId xmlns:a16="http://schemas.microsoft.com/office/drawing/2014/main" id="{FF0F076F-8959-1A9F-32FC-959F1EECC8D1}"/>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D373EACC-7F38-56AA-2630-3F867FA7FC49}"/>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39C0288-4FE6-FEE8-A4DF-EDBC48E77DD3}"/>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FB5ACA7-E813-FEF7-CDA5-A944122FAC20}"/>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2" name="Freeform 11">
              <a:extLst>
                <a:ext uri="{FF2B5EF4-FFF2-40B4-BE49-F238E27FC236}">
                  <a16:creationId xmlns:a16="http://schemas.microsoft.com/office/drawing/2014/main" id="{F20D22A5-B141-EF2A-4644-7582CAB0EE3F}"/>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1B89AD9-E1B1-3E83-FE4E-1681B7ABED11}"/>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3431365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xfrm>
            <a:off x="798381" y="1504041"/>
            <a:ext cx="10595237" cy="3849918"/>
          </a:xfrm>
          <a:prstGeom prst="rect">
            <a:avLst/>
          </a:prstGeom>
        </p:spPr>
        <p:txBody>
          <a:bodyPr/>
          <a:lstStyle/>
          <a:p>
            <a:r>
              <a:rPr lang="en-GB"/>
              <a:t>   This module empowers learners to understand the critical role plant-based food systems play in shaping a sustainable, and resilient future. Learners are encouraged through exploration of the interconnections between food, environment, health, and equity to reflect on current global challenges and imagine transformative solutions rooted in plant-based innovation. </a:t>
            </a:r>
          </a:p>
          <a:p>
            <a:r>
              <a:rPr lang="en-GB"/>
              <a:t>   This module serves as a foundational introduction to a plant-based food future, encouraging participants to critically examine traditional food systems and envision alternatives that align with the Sustainable Development Goals (SDGs).</a:t>
            </a:r>
          </a:p>
          <a:p>
            <a:r>
              <a:rPr lang="en-GB"/>
              <a:t>   We blend theory, multimedia content, and practical activities so learners will develop the awareness, values, and motivation to become agents of change in the transition to sustainable food systems.</a:t>
            </a:r>
            <a:endParaRPr lang="en-US"/>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prstGeom prst="rect">
            <a:avLst/>
          </a:prstGeom>
        </p:spPr>
        <p:txBody>
          <a:bodyPr/>
          <a:lstStyle/>
          <a:p>
            <a:r>
              <a:rPr lang="en-US"/>
              <a:t>Purpose</a:t>
            </a:r>
          </a:p>
          <a:p>
            <a:r>
              <a:rPr lang="en-US"/>
              <a:t>	  </a:t>
            </a:r>
          </a:p>
        </p:txBody>
      </p:sp>
    </p:spTree>
    <p:extLst>
      <p:ext uri="{BB962C8B-B14F-4D97-AF65-F5344CB8AC3E}">
        <p14:creationId xmlns:p14="http://schemas.microsoft.com/office/powerpoint/2010/main" val="39335636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37E3D-9B13-9D99-337E-38E2AA3A42C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094BC23-6C58-5284-DC88-D8D931B87B0E}"/>
              </a:ext>
            </a:extLst>
          </p:cNvPr>
          <p:cNvSpPr>
            <a:spLocks noGrp="1"/>
          </p:cNvSpPr>
          <p:nvPr>
            <p:ph type="body" sz="quarter" idx="18"/>
          </p:nvPr>
        </p:nvSpPr>
        <p:spPr/>
        <p:txBody>
          <a:bodyPr/>
          <a:lstStyle/>
          <a:p>
            <a:r>
              <a:rPr lang="en-GB"/>
              <a:t>   </a:t>
            </a:r>
            <a:r>
              <a:rPr lang="en-GB">
                <a:solidFill>
                  <a:srgbClr val="75B543"/>
                </a:solidFill>
              </a:rPr>
              <a:t>Listen to this podcast by the United Nations Economic Commission for Europe (UNECE) to understand this concept. </a:t>
            </a:r>
          </a:p>
          <a:p>
            <a:r>
              <a:rPr lang="en-GB">
                <a:solidFill>
                  <a:srgbClr val="75B543"/>
                </a:solidFill>
              </a:rPr>
              <a:t>   It explores what a circular economy means in practice while touching on waste, innovation, and natural capital with expert guests.</a:t>
            </a:r>
            <a:endParaRPr lang="en-US">
              <a:solidFill>
                <a:srgbClr val="75B543"/>
              </a:solidFill>
            </a:endParaRPr>
          </a:p>
        </p:txBody>
      </p:sp>
      <p:sp>
        <p:nvSpPr>
          <p:cNvPr id="2" name="Text Placeholder 1">
            <a:extLst>
              <a:ext uri="{FF2B5EF4-FFF2-40B4-BE49-F238E27FC236}">
                <a16:creationId xmlns:a16="http://schemas.microsoft.com/office/drawing/2014/main" id="{3B00E629-64AE-48B5-4E07-445675900494}"/>
              </a:ext>
            </a:extLst>
          </p:cNvPr>
          <p:cNvSpPr>
            <a:spLocks noGrp="1"/>
          </p:cNvSpPr>
          <p:nvPr>
            <p:ph type="body" sz="quarter" idx="16"/>
          </p:nvPr>
        </p:nvSpPr>
        <p:spPr/>
        <p:txBody>
          <a:bodyPr/>
          <a:lstStyle/>
          <a:p>
            <a:r>
              <a:rPr lang="en-US">
                <a:solidFill>
                  <a:srgbClr val="2C6756"/>
                </a:solidFill>
              </a:rPr>
              <a:t>Understand the Circular Economy</a:t>
            </a:r>
          </a:p>
          <a:p>
            <a:endParaRPr lang="en-US"/>
          </a:p>
        </p:txBody>
      </p:sp>
      <p:pic>
        <p:nvPicPr>
          <p:cNvPr id="6" name="Picture Placeholder 5">
            <a:hlinkClick r:id="rId3"/>
            <a:extLst>
              <a:ext uri="{FF2B5EF4-FFF2-40B4-BE49-F238E27FC236}">
                <a16:creationId xmlns:a16="http://schemas.microsoft.com/office/drawing/2014/main" id="{FDCAD465-A655-BEAA-AD89-EF9EDCFFBD14}"/>
              </a:ext>
            </a:extLst>
          </p:cNvPr>
          <p:cNvPicPr>
            <a:picLocks noGrp="1" noChangeAspect="1"/>
          </p:cNvPicPr>
          <p:nvPr>
            <p:ph type="pic" sz="quarter" idx="10"/>
          </p:nvPr>
        </p:nvPicPr>
        <p:blipFill>
          <a:blip r:embed="rId4"/>
          <a:srcRect l="21822" r="21822"/>
          <a:stretch/>
        </p:blipFill>
        <p:spPr/>
      </p:pic>
      <p:sp>
        <p:nvSpPr>
          <p:cNvPr id="3" name="TextBox 2">
            <a:extLst>
              <a:ext uri="{FF2B5EF4-FFF2-40B4-BE49-F238E27FC236}">
                <a16:creationId xmlns:a16="http://schemas.microsoft.com/office/drawing/2014/main" id="{2B95C9DD-6A5A-5E85-4AD9-8AC07BFF5C0B}"/>
              </a:ext>
            </a:extLst>
          </p:cNvPr>
          <p:cNvSpPr txBox="1"/>
          <p:nvPr/>
        </p:nvSpPr>
        <p:spPr>
          <a:xfrm>
            <a:off x="5652562" y="5525640"/>
            <a:ext cx="2284429" cy="369332"/>
          </a:xfrm>
          <a:prstGeom prst="rect">
            <a:avLst/>
          </a:prstGeom>
          <a:noFill/>
        </p:spPr>
        <p:txBody>
          <a:bodyPr wrap="square" rtlCol="0">
            <a:spAutoFit/>
          </a:bodyPr>
          <a:lstStyle/>
          <a:p>
            <a:r>
              <a:rPr lang="en-IE" b="1">
                <a:solidFill>
                  <a:srgbClr val="2C6756"/>
                </a:solidFill>
              </a:rPr>
              <a:t>CLICK ON THE IMAGE</a:t>
            </a:r>
          </a:p>
        </p:txBody>
      </p:sp>
      <p:pic>
        <p:nvPicPr>
          <p:cNvPr id="7" name="Graphic 6" descr="Back with solid fill">
            <a:extLst>
              <a:ext uri="{FF2B5EF4-FFF2-40B4-BE49-F238E27FC236}">
                <a16:creationId xmlns:a16="http://schemas.microsoft.com/office/drawing/2014/main" id="{389B2B8B-6B76-5C50-C20D-936FF40822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94123" y="4795906"/>
            <a:ext cx="914400" cy="914400"/>
          </a:xfrm>
          <a:prstGeom prst="rect">
            <a:avLst/>
          </a:prstGeom>
        </p:spPr>
      </p:pic>
    </p:spTree>
    <p:extLst>
      <p:ext uri="{BB962C8B-B14F-4D97-AF65-F5344CB8AC3E}">
        <p14:creationId xmlns:p14="http://schemas.microsoft.com/office/powerpoint/2010/main" val="7432605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B1061-3F83-88B5-7F3F-CFA59DCC7A3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8EEAA2D-B0FA-6243-CFEF-6996B25F73DB}"/>
              </a:ext>
            </a:extLst>
          </p:cNvPr>
          <p:cNvSpPr>
            <a:spLocks noGrp="1"/>
          </p:cNvSpPr>
          <p:nvPr>
            <p:ph type="body" sz="quarter" idx="18"/>
          </p:nvPr>
        </p:nvSpPr>
        <p:spPr>
          <a:xfrm>
            <a:off x="968915" y="1473438"/>
            <a:ext cx="9812028" cy="3440624"/>
          </a:xfrm>
        </p:spPr>
        <p:txBody>
          <a:bodyPr/>
          <a:lstStyle/>
          <a:p>
            <a:pPr marL="0" indent="0"/>
            <a:r>
              <a:rPr lang="en-GB"/>
              <a:t>Zero Waste is a design and management approach that aims to eliminate waste entirely by ensuring that all products, packaging, and materials are reused, repaired, recycled, or composted. It seeks to eliminate burning or sending waste to landfills.</a:t>
            </a:r>
          </a:p>
          <a:p>
            <a:pPr marL="0" indent="0"/>
            <a:endParaRPr lang="en-GB"/>
          </a:p>
          <a:p>
            <a:pPr marL="0" indent="0"/>
            <a:r>
              <a:rPr lang="en-US" b="1"/>
              <a:t>Key Principles:</a:t>
            </a:r>
          </a:p>
          <a:p>
            <a:pPr marL="0" indent="0"/>
            <a:r>
              <a:rPr lang="en-US"/>
              <a:t>1. Design </a:t>
            </a:r>
            <a:r>
              <a:rPr lang="en-GB"/>
              <a:t>Out Waste</a:t>
            </a:r>
          </a:p>
          <a:p>
            <a:pPr marL="0" indent="0"/>
            <a:r>
              <a:rPr lang="en-GB"/>
              <a:t>Products are designed to be long-lasting, repairable, and recyclable with no unnecessary packaging.</a:t>
            </a:r>
          </a:p>
        </p:txBody>
      </p:sp>
      <p:sp>
        <p:nvSpPr>
          <p:cNvPr id="4" name="Text Placeholder 3">
            <a:extLst>
              <a:ext uri="{FF2B5EF4-FFF2-40B4-BE49-F238E27FC236}">
                <a16:creationId xmlns:a16="http://schemas.microsoft.com/office/drawing/2014/main" id="{5C646001-D53A-309E-38BD-5247B0A1E14D}"/>
              </a:ext>
            </a:extLst>
          </p:cNvPr>
          <p:cNvSpPr>
            <a:spLocks noGrp="1"/>
          </p:cNvSpPr>
          <p:nvPr>
            <p:ph type="body" sz="quarter" idx="16"/>
          </p:nvPr>
        </p:nvSpPr>
        <p:spPr/>
        <p:txBody>
          <a:bodyPr/>
          <a:lstStyle/>
          <a:p>
            <a:r>
              <a:rPr lang="en-GB"/>
              <a:t>A Zero-Waste System</a:t>
            </a:r>
            <a:endParaRPr lang="en-US"/>
          </a:p>
        </p:txBody>
      </p:sp>
      <p:grpSp>
        <p:nvGrpSpPr>
          <p:cNvPr id="2" name="Group 1">
            <a:extLst>
              <a:ext uri="{FF2B5EF4-FFF2-40B4-BE49-F238E27FC236}">
                <a16:creationId xmlns:a16="http://schemas.microsoft.com/office/drawing/2014/main" id="{50B58E7D-3235-F85D-AA33-AB14DD39805E}"/>
              </a:ext>
            </a:extLst>
          </p:cNvPr>
          <p:cNvGrpSpPr/>
          <p:nvPr/>
        </p:nvGrpSpPr>
        <p:grpSpPr>
          <a:xfrm>
            <a:off x="10195899" y="3865927"/>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5A659C15-1A00-EF37-62F1-2A40023E190A}"/>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C0FD58C1-9F9C-1BE4-273E-C881EC59F8C1}"/>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33F3D59-7256-4B72-4E39-4669BCC4BAEC}"/>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47B48753-53F8-B457-AD2A-BD634EB1AD18}"/>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6563B527-B550-4090-DC51-934985BF589D}"/>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400F332-F505-59BC-B244-0FFEA33C6A8C}"/>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27D1036-3AE5-1D66-6558-0FFBE3D0E00D}"/>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4AE5F54-C855-CD03-7886-DF0FBF169CBB}"/>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BD6509C3-4A65-A757-0F63-E15CA78FF6DB}"/>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43D3B9B-8223-CCBB-AFA7-D8418C8E47E0}"/>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12302308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9DF6A-B4B9-A0AE-DEE7-0C05F16285E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200D058-A963-E869-0D13-72576E5FD532}"/>
              </a:ext>
            </a:extLst>
          </p:cNvPr>
          <p:cNvSpPr>
            <a:spLocks noGrp="1"/>
          </p:cNvSpPr>
          <p:nvPr>
            <p:ph type="body" sz="quarter" idx="18"/>
          </p:nvPr>
        </p:nvSpPr>
        <p:spPr>
          <a:xfrm>
            <a:off x="1090905" y="1342289"/>
            <a:ext cx="9755967" cy="3440624"/>
          </a:xfrm>
        </p:spPr>
        <p:txBody>
          <a:bodyPr/>
          <a:lstStyle/>
          <a:p>
            <a:pPr marL="0" indent="0"/>
            <a:r>
              <a:rPr lang="en-GB"/>
              <a:t>2. Refuse and Reduce</a:t>
            </a:r>
          </a:p>
          <a:p>
            <a:pPr marL="0" indent="0"/>
            <a:r>
              <a:rPr lang="en-GB"/>
              <a:t>Avoid creating waste so rejects single-use plastic, thus reducing consumption.</a:t>
            </a:r>
            <a:endParaRPr lang="en-US"/>
          </a:p>
          <a:p>
            <a:pPr marL="0" indent="0"/>
            <a:r>
              <a:rPr lang="en-US"/>
              <a:t>3. </a:t>
            </a:r>
            <a:r>
              <a:rPr lang="en-GB"/>
              <a:t>Reuse and Repair</a:t>
            </a:r>
          </a:p>
          <a:p>
            <a:pPr marL="0" indent="0"/>
            <a:r>
              <a:rPr lang="en-GB"/>
              <a:t>Promotes second-hand use, repairability, and systems like refill stations.</a:t>
            </a:r>
          </a:p>
          <a:p>
            <a:pPr marL="0" indent="0"/>
            <a:r>
              <a:rPr lang="en-GB"/>
              <a:t>4. Recycle and Compost </a:t>
            </a:r>
          </a:p>
          <a:p>
            <a:pPr marL="0" indent="0"/>
            <a:r>
              <a:rPr lang="en-GB"/>
              <a:t>Ensures any remaining waste is either recycled or composted not incinerated or send to a landfill. </a:t>
            </a:r>
          </a:p>
          <a:p>
            <a:pPr marL="0" indent="0"/>
            <a:r>
              <a:rPr lang="en-GB"/>
              <a:t>5. Systems Thinking </a:t>
            </a:r>
          </a:p>
          <a:p>
            <a:pPr marL="0" indent="0"/>
            <a:r>
              <a:rPr lang="en-GB"/>
              <a:t>Focuses on closed-loop systems where “waste” becomes a resource for another process.</a:t>
            </a:r>
            <a:endParaRPr lang="en-US"/>
          </a:p>
        </p:txBody>
      </p:sp>
      <p:sp>
        <p:nvSpPr>
          <p:cNvPr id="4" name="Text Placeholder 3">
            <a:extLst>
              <a:ext uri="{FF2B5EF4-FFF2-40B4-BE49-F238E27FC236}">
                <a16:creationId xmlns:a16="http://schemas.microsoft.com/office/drawing/2014/main" id="{0B14547B-2DE1-2BB8-E8EF-B08A80347E61}"/>
              </a:ext>
            </a:extLst>
          </p:cNvPr>
          <p:cNvSpPr>
            <a:spLocks noGrp="1"/>
          </p:cNvSpPr>
          <p:nvPr>
            <p:ph type="body" sz="quarter" idx="16"/>
          </p:nvPr>
        </p:nvSpPr>
        <p:spPr/>
        <p:txBody>
          <a:bodyPr/>
          <a:lstStyle/>
          <a:p>
            <a:r>
              <a:rPr lang="en-GB"/>
              <a:t>A Zero-Waste System</a:t>
            </a:r>
            <a:endParaRPr lang="en-US"/>
          </a:p>
        </p:txBody>
      </p:sp>
      <p:grpSp>
        <p:nvGrpSpPr>
          <p:cNvPr id="2" name="Group 1">
            <a:extLst>
              <a:ext uri="{FF2B5EF4-FFF2-40B4-BE49-F238E27FC236}">
                <a16:creationId xmlns:a16="http://schemas.microsoft.com/office/drawing/2014/main" id="{24E5B367-AD89-EAF3-96AE-21D3A2CC37DF}"/>
              </a:ext>
            </a:extLst>
          </p:cNvPr>
          <p:cNvGrpSpPr/>
          <p:nvPr/>
        </p:nvGrpSpPr>
        <p:grpSpPr>
          <a:xfrm>
            <a:off x="10195899" y="3865927"/>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746B3EB4-8453-7277-670E-4DD237FF6EB0}"/>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D84ADFA4-16F4-3181-E1BC-7022D900CB4D}"/>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D8DB19D-35D4-C56B-E423-F3ABB0A3142F}"/>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BCF59F58-010F-4D8D-D80E-17F8DEBE2792}"/>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6CA48007-FD19-5ACC-BEF3-1B64FF0DEA5E}"/>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AE02AC8-BA18-84C3-1EE1-441EF54C0800}"/>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A475368-B8A7-C569-B4F5-B2426969BB19}"/>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5CA0C86-34F2-1996-DF8D-A2753EC5794E}"/>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AAB4F361-4E59-5E5A-C512-7077DD0D1363}"/>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8ADACDD-7E67-DC58-3194-82956A557D72}"/>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5250179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654E8-47B8-EC50-A896-4A68A32BC09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3855FBD-4E57-B77D-E193-0CB8B8F769C6}"/>
              </a:ext>
            </a:extLst>
          </p:cNvPr>
          <p:cNvSpPr>
            <a:spLocks noGrp="1"/>
          </p:cNvSpPr>
          <p:nvPr>
            <p:ph type="body" sz="quarter" idx="18"/>
          </p:nvPr>
        </p:nvSpPr>
        <p:spPr>
          <a:xfrm>
            <a:off x="343760" y="1647752"/>
            <a:ext cx="5830796" cy="4517378"/>
          </a:xfrm>
        </p:spPr>
        <p:txBody>
          <a:bodyPr/>
          <a:lstStyle/>
          <a:p>
            <a:pPr marL="342900" indent="-342900">
              <a:buFont typeface="Arial" panose="020B0604020202020204" pitchFamily="34" charset="0"/>
              <a:buChar char="•"/>
            </a:pPr>
            <a:r>
              <a:rPr lang="en-GB" b="1">
                <a:solidFill>
                  <a:srgbClr val="10B1A2"/>
                </a:solidFill>
              </a:rPr>
              <a:t>Reflect:</a:t>
            </a:r>
            <a:r>
              <a:rPr lang="en-GB"/>
              <a:t> Think about what you have learned and your current food habits. What you eat, where your food comes from, how much you waste, and how your choices might affect the environment or others.</a:t>
            </a:r>
          </a:p>
          <a:p>
            <a:pPr marL="342900" indent="-342900">
              <a:buFont typeface="Arial" panose="020B0604020202020204" pitchFamily="34" charset="0"/>
              <a:buChar char="•"/>
            </a:pPr>
            <a:r>
              <a:rPr lang="en-GB" b="1">
                <a:solidFill>
                  <a:srgbClr val="2C6756"/>
                </a:solidFill>
              </a:rPr>
              <a:t>Write Your Sustainable Food Pledge: </a:t>
            </a:r>
            <a:r>
              <a:rPr lang="en-GB"/>
              <a:t>Create a short pledge and action plan to improve the sustainability of your food habits. Use the worksheet or template provided.</a:t>
            </a:r>
            <a:endParaRPr lang="en-US"/>
          </a:p>
        </p:txBody>
      </p:sp>
      <p:sp>
        <p:nvSpPr>
          <p:cNvPr id="6" name="Text Placeholder 5">
            <a:extLst>
              <a:ext uri="{FF2B5EF4-FFF2-40B4-BE49-F238E27FC236}">
                <a16:creationId xmlns:a16="http://schemas.microsoft.com/office/drawing/2014/main" id="{232229E8-1B80-774B-4F7E-EDB6B9BB6CBB}"/>
              </a:ext>
            </a:extLst>
          </p:cNvPr>
          <p:cNvSpPr>
            <a:spLocks noGrp="1"/>
          </p:cNvSpPr>
          <p:nvPr>
            <p:ph type="body" sz="quarter" idx="16"/>
          </p:nvPr>
        </p:nvSpPr>
        <p:spPr>
          <a:xfrm>
            <a:off x="856357" y="310942"/>
            <a:ext cx="5550284" cy="992652"/>
          </a:xfrm>
        </p:spPr>
        <p:txBody>
          <a:bodyPr/>
          <a:lstStyle/>
          <a:p>
            <a:r>
              <a:rPr lang="en-GB"/>
              <a:t>Action: Sustainable </a:t>
            </a:r>
          </a:p>
          <a:p>
            <a:r>
              <a:rPr lang="en-GB"/>
              <a:t>Food Pledge</a:t>
            </a:r>
            <a:endParaRPr lang="en-US"/>
          </a:p>
        </p:txBody>
      </p:sp>
      <p:pic>
        <p:nvPicPr>
          <p:cNvPr id="5" name="Picture Placeholder 5">
            <a:extLst>
              <a:ext uri="{FF2B5EF4-FFF2-40B4-BE49-F238E27FC236}">
                <a16:creationId xmlns:a16="http://schemas.microsoft.com/office/drawing/2014/main" id="{50FCA87D-451C-18C3-2949-9DDBE20549DD}"/>
              </a:ext>
            </a:extLst>
          </p:cNvPr>
          <p:cNvPicPr>
            <a:picLocks noGrp="1" noChangeAspect="1"/>
          </p:cNvPicPr>
          <p:nvPr>
            <p:ph type="pic" sz="quarter" idx="42"/>
          </p:nvPr>
        </p:nvPicPr>
        <p:blipFill>
          <a:blip r:embed="rId3"/>
          <a:srcRect l="12874" r="12874"/>
          <a:stretch/>
        </p:blipFill>
        <p:spPr/>
      </p:pic>
    </p:spTree>
    <p:extLst>
      <p:ext uri="{BB962C8B-B14F-4D97-AF65-F5344CB8AC3E}">
        <p14:creationId xmlns:p14="http://schemas.microsoft.com/office/powerpoint/2010/main" val="26074219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1FA1F-2BA6-6779-30ED-CDD487EC5F3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D7B8962-0AF2-199B-CF6B-37842ED5E91E}"/>
              </a:ext>
            </a:extLst>
          </p:cNvPr>
          <p:cNvSpPr>
            <a:spLocks noGrp="1"/>
          </p:cNvSpPr>
          <p:nvPr>
            <p:ph type="body" sz="quarter" idx="18"/>
          </p:nvPr>
        </p:nvSpPr>
        <p:spPr>
          <a:xfrm>
            <a:off x="343760" y="1647752"/>
            <a:ext cx="5830796" cy="4517378"/>
          </a:xfrm>
        </p:spPr>
        <p:txBody>
          <a:bodyPr/>
          <a:lstStyle/>
          <a:p>
            <a:pPr marL="0" indent="0"/>
            <a:r>
              <a:rPr lang="en-GB"/>
              <a:t>This activity encourages you to reflect on your current food habits and commit to small, meaningful actions that support sustainable, ethical, and plant-forward food systems. Use the template below to write your own </a:t>
            </a:r>
            <a:r>
              <a:rPr lang="en-GB" b="1">
                <a:solidFill>
                  <a:srgbClr val="10B1A2"/>
                </a:solidFill>
              </a:rPr>
              <a:t>pledge</a:t>
            </a:r>
            <a:r>
              <a:rPr lang="en-GB">
                <a:solidFill>
                  <a:srgbClr val="10B1A2"/>
                </a:solidFill>
              </a:rPr>
              <a:t> </a:t>
            </a:r>
            <a:r>
              <a:rPr lang="en-GB"/>
              <a:t>and </a:t>
            </a:r>
            <a:r>
              <a:rPr lang="en-GB" b="1">
                <a:solidFill>
                  <a:srgbClr val="2C6756"/>
                </a:solidFill>
              </a:rPr>
              <a:t>action plan</a:t>
            </a:r>
            <a:r>
              <a:rPr lang="en-GB"/>
              <a:t>.</a:t>
            </a:r>
          </a:p>
          <a:p>
            <a:pPr marL="0" indent="0"/>
            <a:endParaRPr lang="en-GB"/>
          </a:p>
          <a:p>
            <a:pPr marL="0" indent="0"/>
            <a:r>
              <a:rPr lang="en-GB"/>
              <a:t>Name: ___________________________</a:t>
            </a:r>
          </a:p>
          <a:p>
            <a:pPr marL="0" indent="0"/>
            <a:r>
              <a:rPr lang="en-GB"/>
              <a:t>Date: ____________________________</a:t>
            </a:r>
          </a:p>
          <a:p>
            <a:pPr marL="0" indent="0"/>
            <a:r>
              <a:rPr lang="en-GB"/>
              <a:t>Pledge:___________________________</a:t>
            </a:r>
          </a:p>
          <a:p>
            <a:pPr marL="0" indent="0"/>
            <a:endParaRPr lang="en-GB"/>
          </a:p>
          <a:p>
            <a:pPr marL="0" indent="0"/>
            <a:endParaRPr lang="en-GB"/>
          </a:p>
        </p:txBody>
      </p:sp>
      <p:sp>
        <p:nvSpPr>
          <p:cNvPr id="6" name="Text Placeholder 5">
            <a:extLst>
              <a:ext uri="{FF2B5EF4-FFF2-40B4-BE49-F238E27FC236}">
                <a16:creationId xmlns:a16="http://schemas.microsoft.com/office/drawing/2014/main" id="{CA92868B-D842-B4AD-B972-0BB755C2F23A}"/>
              </a:ext>
            </a:extLst>
          </p:cNvPr>
          <p:cNvSpPr>
            <a:spLocks noGrp="1"/>
          </p:cNvSpPr>
          <p:nvPr>
            <p:ph type="body" sz="quarter" idx="16"/>
          </p:nvPr>
        </p:nvSpPr>
        <p:spPr>
          <a:xfrm>
            <a:off x="856357" y="310942"/>
            <a:ext cx="5550284" cy="992652"/>
          </a:xfrm>
        </p:spPr>
        <p:txBody>
          <a:bodyPr/>
          <a:lstStyle/>
          <a:p>
            <a:r>
              <a:rPr lang="en-GB"/>
              <a:t>Action: Sustainable </a:t>
            </a:r>
          </a:p>
          <a:p>
            <a:r>
              <a:rPr lang="en-GB"/>
              <a:t>Food Pledge</a:t>
            </a:r>
            <a:endParaRPr lang="en-US"/>
          </a:p>
        </p:txBody>
      </p:sp>
      <p:pic>
        <p:nvPicPr>
          <p:cNvPr id="5" name="Picture Placeholder 5">
            <a:extLst>
              <a:ext uri="{FF2B5EF4-FFF2-40B4-BE49-F238E27FC236}">
                <a16:creationId xmlns:a16="http://schemas.microsoft.com/office/drawing/2014/main" id="{38008E37-4E09-2C97-0607-58BB1392E962}"/>
              </a:ext>
            </a:extLst>
          </p:cNvPr>
          <p:cNvPicPr>
            <a:picLocks noGrp="1" noChangeAspect="1"/>
          </p:cNvPicPr>
          <p:nvPr>
            <p:ph type="pic" sz="quarter" idx="42"/>
          </p:nvPr>
        </p:nvPicPr>
        <p:blipFill>
          <a:blip r:embed="rId3"/>
          <a:srcRect l="12874" r="12874"/>
          <a:stretch/>
        </p:blipFill>
        <p:spPr/>
      </p:pic>
    </p:spTree>
    <p:extLst>
      <p:ext uri="{BB962C8B-B14F-4D97-AF65-F5344CB8AC3E}">
        <p14:creationId xmlns:p14="http://schemas.microsoft.com/office/powerpoint/2010/main" val="38608083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0D058-3DC2-8E1B-AA08-B8B6967411D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AB50631-1075-D16D-A42C-08F21F00C5E1}"/>
              </a:ext>
            </a:extLst>
          </p:cNvPr>
          <p:cNvSpPr>
            <a:spLocks noGrp="1"/>
          </p:cNvSpPr>
          <p:nvPr>
            <p:ph type="body" sz="quarter" idx="16"/>
          </p:nvPr>
        </p:nvSpPr>
        <p:spPr/>
        <p:txBody>
          <a:bodyPr/>
          <a:lstStyle/>
          <a:p>
            <a:pPr algn="ctr"/>
            <a:r>
              <a:rPr lang="en-GB" b="1"/>
              <a:t>Learning Summary</a:t>
            </a:r>
          </a:p>
        </p:txBody>
      </p:sp>
      <p:sp>
        <p:nvSpPr>
          <p:cNvPr id="5" name="Text Placeholder 4">
            <a:extLst>
              <a:ext uri="{FF2B5EF4-FFF2-40B4-BE49-F238E27FC236}">
                <a16:creationId xmlns:a16="http://schemas.microsoft.com/office/drawing/2014/main" id="{93E79676-9D71-A9B6-95B2-49F0AC8E9B7C}"/>
              </a:ext>
            </a:extLst>
          </p:cNvPr>
          <p:cNvSpPr>
            <a:spLocks noGrp="1"/>
          </p:cNvSpPr>
          <p:nvPr>
            <p:ph type="body" sz="quarter" idx="17"/>
          </p:nvPr>
        </p:nvSpPr>
        <p:spPr/>
        <p:txBody>
          <a:bodyPr/>
          <a:lstStyle/>
          <a:p>
            <a:r>
              <a:rPr lang="en-US"/>
              <a:t>06</a:t>
            </a:r>
          </a:p>
        </p:txBody>
      </p:sp>
      <p:pic>
        <p:nvPicPr>
          <p:cNvPr id="3" name="Picture Placeholder 10">
            <a:extLst>
              <a:ext uri="{FF2B5EF4-FFF2-40B4-BE49-F238E27FC236}">
                <a16:creationId xmlns:a16="http://schemas.microsoft.com/office/drawing/2014/main" id="{8B353A74-B04F-EAC7-5348-BAE4000DE3AE}"/>
              </a:ext>
            </a:extLst>
          </p:cNvPr>
          <p:cNvPicPr>
            <a:picLocks noGrp="1" noChangeAspect="1"/>
          </p:cNvPicPr>
          <p:nvPr>
            <p:ph type="pic" sz="quarter" idx="43"/>
          </p:nvPr>
        </p:nvPicPr>
        <p:blipFill>
          <a:blip r:embed="rId3"/>
          <a:srcRect l="10189" r="10189"/>
          <a:stretch/>
        </p:blipFill>
        <p:spPr/>
      </p:pic>
    </p:spTree>
    <p:extLst>
      <p:ext uri="{BB962C8B-B14F-4D97-AF65-F5344CB8AC3E}">
        <p14:creationId xmlns:p14="http://schemas.microsoft.com/office/powerpoint/2010/main" val="31957633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10DA2-3F2C-640A-58F8-46E1F8FE89D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50326B2-1FE2-1CDB-3DD6-31C36CF5DF40}"/>
              </a:ext>
            </a:extLst>
          </p:cNvPr>
          <p:cNvSpPr>
            <a:spLocks noGrp="1"/>
          </p:cNvSpPr>
          <p:nvPr>
            <p:ph type="body" sz="quarter" idx="18"/>
          </p:nvPr>
        </p:nvSpPr>
        <p:spPr>
          <a:xfrm>
            <a:off x="1090905" y="1559106"/>
            <a:ext cx="9755967" cy="3440624"/>
          </a:xfrm>
        </p:spPr>
        <p:txBody>
          <a:bodyPr/>
          <a:lstStyle/>
          <a:p>
            <a:pPr marL="0" indent="0"/>
            <a:r>
              <a:rPr lang="en-US" b="1"/>
              <a:t>Global Sustainability and Food Systems</a:t>
            </a:r>
          </a:p>
          <a:p>
            <a:pPr marL="342900" indent="-342900">
              <a:buFont typeface="Wingdings" panose="05000000000000000000" pitchFamily="2" charset="2"/>
              <a:buChar char="Ø"/>
            </a:pPr>
            <a:r>
              <a:rPr lang="en-GB" b="1"/>
              <a:t>Sustainability in food systems means meeting current food needs without compromising future generations’ ability to do the same.</a:t>
            </a:r>
          </a:p>
          <a:p>
            <a:pPr marL="342900" indent="-342900">
              <a:buFont typeface="Wingdings" panose="05000000000000000000" pitchFamily="2" charset="2"/>
              <a:buChar char="Ø"/>
            </a:pPr>
            <a:r>
              <a:rPr lang="en-GB" b="1"/>
              <a:t>The UN Sustainable Development Goals (SDGs) emphasise food security, climate action, biodiversity, health, and social equity.</a:t>
            </a:r>
          </a:p>
          <a:p>
            <a:pPr marL="342900" indent="-342900">
              <a:buFont typeface="Wingdings" panose="05000000000000000000" pitchFamily="2" charset="2"/>
              <a:buChar char="Ø"/>
            </a:pPr>
            <a:r>
              <a:rPr lang="en-GB" b="1"/>
              <a:t>Food production is deeply interconnected with the environment, economy, and society, requiring us to think about systems and inclusive governance.</a:t>
            </a:r>
          </a:p>
          <a:p>
            <a:pPr marL="342900" indent="-342900">
              <a:buFont typeface="Wingdings" panose="05000000000000000000" pitchFamily="2" charset="2"/>
              <a:buChar char="Ø"/>
            </a:pPr>
            <a:r>
              <a:rPr lang="en-GB" b="1"/>
              <a:t>Inefficiencies like food waste and hunger highlight global inequity. Overproduction and loss coexist with undernourishment</a:t>
            </a:r>
            <a:r>
              <a:rPr lang="en-GB" b="1">
                <a:solidFill>
                  <a:srgbClr val="10B1A2"/>
                </a:solidFill>
              </a:rPr>
              <a:t>.</a:t>
            </a:r>
            <a:endParaRPr lang="en-US" b="1">
              <a:solidFill>
                <a:srgbClr val="10B1A2"/>
              </a:solidFill>
            </a:endParaRPr>
          </a:p>
        </p:txBody>
      </p:sp>
      <p:sp>
        <p:nvSpPr>
          <p:cNvPr id="4" name="Text Placeholder 3">
            <a:extLst>
              <a:ext uri="{FF2B5EF4-FFF2-40B4-BE49-F238E27FC236}">
                <a16:creationId xmlns:a16="http://schemas.microsoft.com/office/drawing/2014/main" id="{392A25ED-EF3C-68A9-847D-0044D82901D1}"/>
              </a:ext>
            </a:extLst>
          </p:cNvPr>
          <p:cNvSpPr>
            <a:spLocks noGrp="1"/>
          </p:cNvSpPr>
          <p:nvPr>
            <p:ph type="body" sz="quarter" idx="16"/>
          </p:nvPr>
        </p:nvSpPr>
        <p:spPr/>
        <p:txBody>
          <a:bodyPr/>
          <a:lstStyle/>
          <a:p>
            <a:r>
              <a:rPr lang="en-GB"/>
              <a:t>What You Learned:</a:t>
            </a:r>
            <a:endParaRPr lang="en-US"/>
          </a:p>
        </p:txBody>
      </p:sp>
      <p:grpSp>
        <p:nvGrpSpPr>
          <p:cNvPr id="2" name="Group 1">
            <a:extLst>
              <a:ext uri="{FF2B5EF4-FFF2-40B4-BE49-F238E27FC236}">
                <a16:creationId xmlns:a16="http://schemas.microsoft.com/office/drawing/2014/main" id="{BAFD992D-96E6-34CE-6389-18F468845608}"/>
              </a:ext>
            </a:extLst>
          </p:cNvPr>
          <p:cNvGrpSpPr/>
          <p:nvPr/>
        </p:nvGrpSpPr>
        <p:grpSpPr>
          <a:xfrm>
            <a:off x="10195899" y="3865927"/>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826E39B4-C6F0-3024-B525-0E13FCB2D253}"/>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95676A9A-17A4-829C-2D95-2454BA64755C}"/>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A920B4F-3780-9BD3-77B8-C63ACF6D9B3C}"/>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9C34B2EF-A73D-6526-2373-15659EB52539}"/>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3E3E4BF7-6ACE-F5E4-DAB9-685C9EC014FC}"/>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8767DDEE-6AE5-826F-A50D-9200DB72B033}"/>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7500902-1749-463E-0F6F-2CD4C629A102}"/>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FF21FDE-D9E1-96B8-FA8A-075827DC89A5}"/>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4956DD46-3528-B0BF-D524-F44FEA98768B}"/>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D34CF46-7A9A-C3CA-EE49-EA33BC59339A}"/>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41527195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DA4A8-846F-B7A6-8504-F6EC63F257D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2A9D575-9C7E-4596-129C-E464DF2351BC}"/>
              </a:ext>
            </a:extLst>
          </p:cNvPr>
          <p:cNvSpPr>
            <a:spLocks noGrp="1"/>
          </p:cNvSpPr>
          <p:nvPr>
            <p:ph type="body" sz="quarter" idx="18"/>
          </p:nvPr>
        </p:nvSpPr>
        <p:spPr>
          <a:xfrm>
            <a:off x="525723" y="1881757"/>
            <a:ext cx="5012714" cy="3728630"/>
          </a:xfrm>
        </p:spPr>
        <p:txBody>
          <a:bodyPr/>
          <a:lstStyle/>
          <a:p>
            <a:pPr marL="342900" indent="-342900">
              <a:buFont typeface="Wingdings" panose="05000000000000000000" pitchFamily="2" charset="2"/>
              <a:buChar char="Ø"/>
            </a:pPr>
            <a:r>
              <a:rPr lang="en-GB"/>
              <a:t>Plant-based diets help reduce greenhouse gas (GHG) emissions, land use, water use, and pollution which hare the key drivers of the EU Green Deal goals.</a:t>
            </a:r>
          </a:p>
          <a:p>
            <a:pPr marL="342900" indent="-342900">
              <a:buFont typeface="Wingdings" panose="05000000000000000000" pitchFamily="2" charset="2"/>
              <a:buChar char="Ø"/>
            </a:pPr>
            <a:r>
              <a:rPr lang="en-GB"/>
              <a:t>Animal-based foods have higher environmental footprints than plant-based alternatives.</a:t>
            </a:r>
          </a:p>
          <a:p>
            <a:pPr marL="342900" indent="-342900">
              <a:buFont typeface="Wingdings" panose="05000000000000000000" pitchFamily="2" charset="2"/>
              <a:buChar char="Ø"/>
            </a:pPr>
            <a:r>
              <a:rPr lang="en-GB"/>
              <a:t>Research shows plant-based diets align with food sovereignty by boosting local production, reducing import dependence, and supporting biodiversity.</a:t>
            </a:r>
          </a:p>
        </p:txBody>
      </p:sp>
      <p:sp>
        <p:nvSpPr>
          <p:cNvPr id="5" name="Text Placeholder 4">
            <a:extLst>
              <a:ext uri="{FF2B5EF4-FFF2-40B4-BE49-F238E27FC236}">
                <a16:creationId xmlns:a16="http://schemas.microsoft.com/office/drawing/2014/main" id="{A926DF37-D391-C22B-0EAA-5D450E316535}"/>
              </a:ext>
            </a:extLst>
          </p:cNvPr>
          <p:cNvSpPr>
            <a:spLocks noGrp="1"/>
          </p:cNvSpPr>
          <p:nvPr>
            <p:ph type="body" sz="quarter" idx="16"/>
          </p:nvPr>
        </p:nvSpPr>
        <p:spPr>
          <a:xfrm>
            <a:off x="898358" y="656238"/>
            <a:ext cx="4990998" cy="591376"/>
          </a:xfrm>
        </p:spPr>
        <p:txBody>
          <a:bodyPr/>
          <a:lstStyle/>
          <a:p>
            <a:r>
              <a:rPr lang="en-US"/>
              <a:t>The Case for Plant-Based Diets</a:t>
            </a:r>
          </a:p>
        </p:txBody>
      </p:sp>
      <p:pic>
        <p:nvPicPr>
          <p:cNvPr id="4" name="Picture Placeholder 21">
            <a:extLst>
              <a:ext uri="{FF2B5EF4-FFF2-40B4-BE49-F238E27FC236}">
                <a16:creationId xmlns:a16="http://schemas.microsoft.com/office/drawing/2014/main" id="{704A2DF4-2FDC-1EAE-BCCF-AC3F9949E6B7}"/>
              </a:ext>
            </a:extLst>
          </p:cNvPr>
          <p:cNvPicPr>
            <a:picLocks noGrp="1" noChangeAspect="1"/>
          </p:cNvPicPr>
          <p:nvPr>
            <p:ph type="pic" sz="quarter" idx="42"/>
          </p:nvPr>
        </p:nvPicPr>
        <p:blipFill>
          <a:blip r:embed="rId2"/>
          <a:srcRect l="12871" r="12871"/>
          <a:stretch/>
        </p:blipFill>
        <p:spPr/>
      </p:pic>
      <p:grpSp>
        <p:nvGrpSpPr>
          <p:cNvPr id="8" name="Group 7">
            <a:extLst>
              <a:ext uri="{FF2B5EF4-FFF2-40B4-BE49-F238E27FC236}">
                <a16:creationId xmlns:a16="http://schemas.microsoft.com/office/drawing/2014/main" id="{3A1F138A-B9F7-E0B6-1030-B419696BEADD}"/>
              </a:ext>
            </a:extLst>
          </p:cNvPr>
          <p:cNvGrpSpPr/>
          <p:nvPr/>
        </p:nvGrpSpPr>
        <p:grpSpPr>
          <a:xfrm>
            <a:off x="5075258" y="4037785"/>
            <a:ext cx="2166789" cy="5029486"/>
            <a:chOff x="4413794" y="4725223"/>
            <a:chExt cx="421607" cy="978622"/>
          </a:xfrm>
          <a:solidFill>
            <a:schemeClr val="bg1">
              <a:alpha val="17834"/>
            </a:schemeClr>
          </a:solidFill>
        </p:grpSpPr>
        <p:grpSp>
          <p:nvGrpSpPr>
            <p:cNvPr id="10" name="Graphic 2">
              <a:extLst>
                <a:ext uri="{FF2B5EF4-FFF2-40B4-BE49-F238E27FC236}">
                  <a16:creationId xmlns:a16="http://schemas.microsoft.com/office/drawing/2014/main" id="{0CDE3D46-0B84-DE54-3947-4BC895D3DC64}"/>
                </a:ext>
              </a:extLst>
            </p:cNvPr>
            <p:cNvGrpSpPr/>
            <p:nvPr/>
          </p:nvGrpSpPr>
          <p:grpSpPr>
            <a:xfrm>
              <a:off x="4413794" y="4757590"/>
              <a:ext cx="421607" cy="535957"/>
              <a:chOff x="4413794" y="4757590"/>
              <a:chExt cx="421607" cy="535957"/>
            </a:xfrm>
            <a:grpFill/>
          </p:grpSpPr>
          <p:sp>
            <p:nvSpPr>
              <p:cNvPr id="18" name="Freeform 17">
                <a:extLst>
                  <a:ext uri="{FF2B5EF4-FFF2-40B4-BE49-F238E27FC236}">
                    <a16:creationId xmlns:a16="http://schemas.microsoft.com/office/drawing/2014/main" id="{AC2F6BB0-C5F7-02E8-43D0-165CE2A0AF4D}"/>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1BB7683B-A325-E940-EE72-68CCBDB8C510}"/>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9D14BEA4-31D9-5146-5138-14E5543CE1DE}"/>
                </a:ext>
              </a:extLst>
            </p:cNvPr>
            <p:cNvGrpSpPr/>
            <p:nvPr/>
          </p:nvGrpSpPr>
          <p:grpSpPr>
            <a:xfrm>
              <a:off x="4539076" y="4725223"/>
              <a:ext cx="126381" cy="222760"/>
              <a:chOff x="4539076" y="4725223"/>
              <a:chExt cx="126381" cy="222760"/>
            </a:xfrm>
            <a:grpFill/>
          </p:grpSpPr>
          <p:sp>
            <p:nvSpPr>
              <p:cNvPr id="14" name="Freeform 13">
                <a:extLst>
                  <a:ext uri="{FF2B5EF4-FFF2-40B4-BE49-F238E27FC236}">
                    <a16:creationId xmlns:a16="http://schemas.microsoft.com/office/drawing/2014/main" id="{293650B5-DB0B-A64B-F78E-C03FB5298DE2}"/>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DDC2A807-7920-2B12-90E6-BACA05A4DA59}"/>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318E3FA-E5AB-7E0B-6C3C-286FF0D14E49}"/>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0B0FB6B-CD9A-AF08-45EA-DAB75614C877}"/>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2" name="Freeform 11">
              <a:extLst>
                <a:ext uri="{FF2B5EF4-FFF2-40B4-BE49-F238E27FC236}">
                  <a16:creationId xmlns:a16="http://schemas.microsoft.com/office/drawing/2014/main" id="{C76800DF-73AB-F209-A38D-6C94E8A5AE43}"/>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0C9B176-5230-31D2-9842-CF068E0B6E30}"/>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35177808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C4114-1606-3034-D49E-215C41D10DC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974E843-C178-F2D9-42C6-AD844AA5C822}"/>
              </a:ext>
            </a:extLst>
          </p:cNvPr>
          <p:cNvSpPr>
            <a:spLocks noGrp="1"/>
          </p:cNvSpPr>
          <p:nvPr>
            <p:ph type="body" sz="quarter" idx="18"/>
          </p:nvPr>
        </p:nvSpPr>
        <p:spPr>
          <a:xfrm>
            <a:off x="798381" y="1620236"/>
            <a:ext cx="10595237" cy="3849918"/>
          </a:xfrm>
          <a:prstGeom prst="rect">
            <a:avLst/>
          </a:prstGeom>
        </p:spPr>
        <p:txBody>
          <a:bodyPr/>
          <a:lstStyle/>
          <a:p>
            <a:pPr marL="342900" indent="-342900">
              <a:buFont typeface="Wingdings" panose="05000000000000000000" pitchFamily="2" charset="2"/>
              <a:buChar char="Ø"/>
            </a:pPr>
            <a:r>
              <a:rPr lang="en-GB"/>
              <a:t>Ethical food systems consider animal welfare, fair labour rights, and equitable access to healthy, affordable food.</a:t>
            </a:r>
          </a:p>
          <a:p>
            <a:pPr marL="342900" indent="-342900">
              <a:buFont typeface="Wingdings" panose="05000000000000000000" pitchFamily="2" charset="2"/>
              <a:buChar char="Ø"/>
            </a:pPr>
            <a:r>
              <a:rPr lang="en-GB"/>
              <a:t>Industrial animal farming raises animal ethics issues pertaining to regenerative practices which aim to rebalance ecosystems and animal to human relationships.</a:t>
            </a:r>
          </a:p>
          <a:p>
            <a:pPr marL="342900" indent="-342900">
              <a:buFont typeface="Wingdings" panose="05000000000000000000" pitchFamily="2" charset="2"/>
              <a:buChar char="Ø"/>
            </a:pPr>
            <a:r>
              <a:rPr lang="en-GB"/>
              <a:t>Food inequality persists in Europe, and faces barriers to access based on geography, income, or systemic exclusion.</a:t>
            </a:r>
          </a:p>
          <a:p>
            <a:pPr marL="342900" indent="-342900">
              <a:buFont typeface="Wingdings" panose="05000000000000000000" pitchFamily="2" charset="2"/>
              <a:buChar char="Ø"/>
            </a:pPr>
            <a:r>
              <a:rPr lang="en-GB"/>
              <a:t>In order to have justice play a role in food systems, we must include empowering small producers, protect workers’ rights, and ensure consumer transparency.</a:t>
            </a:r>
            <a:endParaRPr lang="en-US"/>
          </a:p>
        </p:txBody>
      </p:sp>
      <p:sp>
        <p:nvSpPr>
          <p:cNvPr id="5" name="Text Placeholder 4">
            <a:extLst>
              <a:ext uri="{FF2B5EF4-FFF2-40B4-BE49-F238E27FC236}">
                <a16:creationId xmlns:a16="http://schemas.microsoft.com/office/drawing/2014/main" id="{08F20083-AE0D-AB2D-24AA-32A617ABF4A9}"/>
              </a:ext>
            </a:extLst>
          </p:cNvPr>
          <p:cNvSpPr>
            <a:spLocks noGrp="1"/>
          </p:cNvSpPr>
          <p:nvPr>
            <p:ph type="body" sz="quarter" idx="16"/>
          </p:nvPr>
        </p:nvSpPr>
        <p:spPr>
          <a:prstGeom prst="rect">
            <a:avLst/>
          </a:prstGeom>
        </p:spPr>
        <p:txBody>
          <a:bodyPr/>
          <a:lstStyle/>
          <a:p>
            <a:r>
              <a:rPr lang="en-US"/>
              <a:t>Food, Ethics, and Social Justice!</a:t>
            </a:r>
          </a:p>
          <a:p>
            <a:endParaRPr lang="en-US"/>
          </a:p>
        </p:txBody>
      </p:sp>
    </p:spTree>
    <p:extLst>
      <p:ext uri="{BB962C8B-B14F-4D97-AF65-F5344CB8AC3E}">
        <p14:creationId xmlns:p14="http://schemas.microsoft.com/office/powerpoint/2010/main" val="21836254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19A1CF-F796-70F1-91F4-FBE57CB9B857}"/>
              </a:ext>
            </a:extLst>
          </p:cNvPr>
          <p:cNvSpPr>
            <a:spLocks noGrp="1"/>
          </p:cNvSpPr>
          <p:nvPr>
            <p:ph type="body" sz="quarter" idx="18"/>
          </p:nvPr>
        </p:nvSpPr>
        <p:spPr>
          <a:xfrm>
            <a:off x="618612" y="1966076"/>
            <a:ext cx="5477388" cy="3291086"/>
          </a:xfrm>
        </p:spPr>
        <p:txBody>
          <a:bodyPr/>
          <a:lstStyle/>
          <a:p>
            <a:pPr marL="342900" indent="-342900">
              <a:buFont typeface="Wingdings" panose="05000000000000000000" pitchFamily="2" charset="2"/>
              <a:buChar char="Ø"/>
            </a:pPr>
            <a:r>
              <a:rPr lang="en-GB"/>
              <a:t>Futures thinking encourages us to explore multiple possible futures rather than predict one outcome.</a:t>
            </a:r>
          </a:p>
          <a:p>
            <a:pPr marL="342900" indent="-342900">
              <a:buFont typeface="Wingdings" panose="05000000000000000000" pitchFamily="2" charset="2"/>
              <a:buChar char="Ø"/>
            </a:pPr>
            <a:r>
              <a:rPr lang="en-GB"/>
              <a:t>Speculative design uses imagination and storytelling to provoke critical thought and envision alternatives.</a:t>
            </a:r>
          </a:p>
          <a:p>
            <a:pPr marL="342900" indent="-342900">
              <a:buFont typeface="Wingdings" panose="05000000000000000000" pitchFamily="2" charset="2"/>
              <a:buChar char="Ø"/>
            </a:pPr>
            <a:r>
              <a:rPr lang="en-GB"/>
              <a:t>Key principles for the future include resilience, circularity, justice, biodiversity, and inclusion. They’re all tied to how we grow, distribute, and eat food.</a:t>
            </a:r>
            <a:endParaRPr lang="en-US"/>
          </a:p>
        </p:txBody>
      </p:sp>
      <p:sp>
        <p:nvSpPr>
          <p:cNvPr id="6" name="Text Placeholder 5">
            <a:extLst>
              <a:ext uri="{FF2B5EF4-FFF2-40B4-BE49-F238E27FC236}">
                <a16:creationId xmlns:a16="http://schemas.microsoft.com/office/drawing/2014/main" id="{45F75DAC-E0ED-E535-1207-CBC963409589}"/>
              </a:ext>
            </a:extLst>
          </p:cNvPr>
          <p:cNvSpPr>
            <a:spLocks noGrp="1"/>
          </p:cNvSpPr>
          <p:nvPr>
            <p:ph type="body" sz="quarter" idx="16"/>
          </p:nvPr>
        </p:nvSpPr>
        <p:spPr/>
        <p:txBody>
          <a:bodyPr/>
          <a:lstStyle/>
          <a:p>
            <a:r>
              <a:rPr lang="en-US"/>
              <a:t>On Future Food Systems </a:t>
            </a:r>
          </a:p>
        </p:txBody>
      </p:sp>
      <p:pic>
        <p:nvPicPr>
          <p:cNvPr id="5" name="Picture Placeholder 5">
            <a:extLst>
              <a:ext uri="{FF2B5EF4-FFF2-40B4-BE49-F238E27FC236}">
                <a16:creationId xmlns:a16="http://schemas.microsoft.com/office/drawing/2014/main" id="{09AF6826-1872-49E3-0687-15CC444F0CC7}"/>
              </a:ext>
            </a:extLst>
          </p:cNvPr>
          <p:cNvPicPr>
            <a:picLocks noGrp="1" noChangeAspect="1"/>
          </p:cNvPicPr>
          <p:nvPr>
            <p:ph type="pic" sz="quarter" idx="42"/>
          </p:nvPr>
        </p:nvPicPr>
        <p:blipFill>
          <a:blip r:embed="rId2"/>
          <a:srcRect l="12852" r="12852"/>
          <a:stretch/>
        </p:blipFill>
        <p:spPr/>
      </p:pic>
    </p:spTree>
    <p:extLst>
      <p:ext uri="{BB962C8B-B14F-4D97-AF65-F5344CB8AC3E}">
        <p14:creationId xmlns:p14="http://schemas.microsoft.com/office/powerpoint/2010/main" val="2564870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r>
              <a:rPr lang="en-GB"/>
              <a:t>By the end of the module, learners will be able to:</a:t>
            </a:r>
          </a:p>
          <a:p>
            <a:endParaRPr lang="en-GB"/>
          </a:p>
          <a:p>
            <a:pPr marL="342900" indent="-342900">
              <a:buFont typeface="Wingdings" panose="05000000000000000000" pitchFamily="2" charset="2"/>
              <a:buChar char="Ø"/>
            </a:pPr>
            <a:r>
              <a:rPr lang="en-GB"/>
              <a:t>Explain the role of plant-based food systems in environmental and public health.</a:t>
            </a:r>
          </a:p>
          <a:p>
            <a:pPr marL="342900" indent="-342900">
              <a:buFont typeface="Wingdings" panose="05000000000000000000" pitchFamily="2" charset="2"/>
              <a:buChar char="Ø"/>
            </a:pPr>
            <a:r>
              <a:rPr lang="en-GB"/>
              <a:t>Identify how plant-based solutions align with the EU Green Deal and UN SDGs.</a:t>
            </a:r>
          </a:p>
          <a:p>
            <a:pPr marL="342900" indent="-342900">
              <a:buFont typeface="Wingdings" panose="05000000000000000000" pitchFamily="2" charset="2"/>
              <a:buChar char="Ø"/>
            </a:pPr>
            <a:r>
              <a:rPr lang="en-GB"/>
              <a:t>Reflect on the socio-economic impact of shifting to plant-based diets.</a:t>
            </a:r>
          </a:p>
          <a:p>
            <a:pPr marL="342900" indent="-342900">
              <a:buFont typeface="Wingdings" panose="05000000000000000000" pitchFamily="2" charset="2"/>
              <a:buChar char="Ø"/>
            </a:pPr>
            <a:r>
              <a:rPr lang="en-GB"/>
              <a:t>Envision innovative plant-based ideas that promote sustainability and equity.</a:t>
            </a:r>
          </a:p>
          <a:p>
            <a:endParaRPr lang="en-US"/>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t>Objectives</a:t>
            </a:r>
          </a:p>
          <a:p>
            <a:endParaRPr lang="en-US"/>
          </a:p>
        </p:txBody>
      </p:sp>
      <p:grpSp>
        <p:nvGrpSpPr>
          <p:cNvPr id="2" name="Group 1">
            <a:extLst>
              <a:ext uri="{FF2B5EF4-FFF2-40B4-BE49-F238E27FC236}">
                <a16:creationId xmlns:a16="http://schemas.microsoft.com/office/drawing/2014/main" id="{09D32B2B-84EC-3E49-9DF1-57DCB011ACE5}"/>
              </a:ext>
            </a:extLst>
          </p:cNvPr>
          <p:cNvGrpSpPr/>
          <p:nvPr/>
        </p:nvGrpSpPr>
        <p:grpSpPr>
          <a:xfrm>
            <a:off x="10195899" y="3865927"/>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343696B3-E1A8-CF69-05C0-1EC4CFBA89D1}"/>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77F811C5-B259-B255-5965-AA828889631C}"/>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0F434F2-95F3-0B3B-ABAB-DDFD75011317}"/>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86232228-6F8F-280B-1A7B-47573231CF5E}"/>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6DD3965B-C9C8-8F1B-F6B7-5034D82B4805}"/>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3A734D1-72DD-6514-0B20-B6F6F40F672D}"/>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970574B-1679-59A9-FC17-29AB44B881D2}"/>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766CAFD-3799-E5A3-46AF-823CC33D39A1}"/>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6AD3C8C4-6541-EF1C-F718-6D361440DA6D}"/>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93ED998-AC3A-2369-464D-4CE5AF8C3C03}"/>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9788717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5575E-9DD4-481A-D113-669008F70E20}"/>
            </a:ext>
          </a:extLst>
        </p:cNvPr>
        <p:cNvGrpSpPr/>
        <p:nvPr/>
      </p:nvGrpSpPr>
      <p:grpSpPr>
        <a:xfrm>
          <a:off x="0" y="0"/>
          <a:ext cx="0" cy="0"/>
          <a:chOff x="0" y="0"/>
          <a:chExt cx="0" cy="0"/>
        </a:xfrm>
      </p:grpSpPr>
      <p:pic>
        <p:nvPicPr>
          <p:cNvPr id="4" name="Picture Placeholder 16">
            <a:extLst>
              <a:ext uri="{FF2B5EF4-FFF2-40B4-BE49-F238E27FC236}">
                <a16:creationId xmlns:a16="http://schemas.microsoft.com/office/drawing/2014/main" id="{CEBD160B-38E3-2909-A356-844B50FC74CA}"/>
              </a:ext>
            </a:extLst>
          </p:cNvPr>
          <p:cNvPicPr>
            <a:picLocks noGrp="1" noChangeAspect="1"/>
          </p:cNvPicPr>
          <p:nvPr>
            <p:ph type="pic" sz="quarter" idx="42"/>
          </p:nvPr>
        </p:nvPicPr>
        <p:blipFill>
          <a:blip r:embed="rId3"/>
          <a:srcRect t="10173" b="10173"/>
          <a:stretch/>
        </p:blipFill>
        <p:spPr/>
      </p:pic>
      <p:sp>
        <p:nvSpPr>
          <p:cNvPr id="5" name="Text Placeholder 4">
            <a:extLst>
              <a:ext uri="{FF2B5EF4-FFF2-40B4-BE49-F238E27FC236}">
                <a16:creationId xmlns:a16="http://schemas.microsoft.com/office/drawing/2014/main" id="{AA783F76-F174-6014-81A3-620FD6C784D2}"/>
              </a:ext>
            </a:extLst>
          </p:cNvPr>
          <p:cNvSpPr>
            <a:spLocks noGrp="1"/>
          </p:cNvSpPr>
          <p:nvPr>
            <p:ph type="body" sz="quarter" idx="13"/>
          </p:nvPr>
        </p:nvSpPr>
        <p:spPr>
          <a:xfrm>
            <a:off x="1103605" y="2412647"/>
            <a:ext cx="4273428" cy="2578609"/>
          </a:xfrm>
        </p:spPr>
        <p:txBody>
          <a:bodyPr>
            <a:normAutofit fontScale="92500" lnSpcReduction="20000"/>
          </a:bodyPr>
          <a:lstStyle/>
          <a:p>
            <a:r>
              <a:rPr lang="en-GB" b="0"/>
              <a:t>A shift to healthier, more sustainable, affordable and balanced diets is essential for a successful transition to a more sustainable food system, and plant‑based foods are part of the solution.</a:t>
            </a:r>
            <a:endParaRPr lang="en-US" b="0"/>
          </a:p>
        </p:txBody>
      </p:sp>
      <p:sp>
        <p:nvSpPr>
          <p:cNvPr id="7" name="Text Placeholder 6">
            <a:extLst>
              <a:ext uri="{FF2B5EF4-FFF2-40B4-BE49-F238E27FC236}">
                <a16:creationId xmlns:a16="http://schemas.microsoft.com/office/drawing/2014/main" id="{B4DDDC17-4512-C418-AD3F-5F30712B226C}"/>
              </a:ext>
            </a:extLst>
          </p:cNvPr>
          <p:cNvSpPr>
            <a:spLocks noGrp="1"/>
          </p:cNvSpPr>
          <p:nvPr>
            <p:ph type="body" sz="quarter" idx="43"/>
          </p:nvPr>
        </p:nvSpPr>
        <p:spPr>
          <a:xfrm>
            <a:off x="587751" y="5087958"/>
            <a:ext cx="5055171" cy="1104445"/>
          </a:xfrm>
        </p:spPr>
        <p:txBody>
          <a:bodyPr>
            <a:normAutofit/>
          </a:bodyPr>
          <a:lstStyle/>
          <a:p>
            <a:r>
              <a:rPr lang="en-IE" b="1"/>
              <a:t>European Environmental Bureau</a:t>
            </a:r>
            <a:endParaRPr lang="en-US" sz="2400" b="1">
              <a:solidFill>
                <a:schemeClr val="bg1"/>
              </a:solidFill>
            </a:endParaRPr>
          </a:p>
          <a:p>
            <a:endParaRPr lang="en-US" sz="2400"/>
          </a:p>
        </p:txBody>
      </p:sp>
      <p:grpSp>
        <p:nvGrpSpPr>
          <p:cNvPr id="14" name="Group 13">
            <a:extLst>
              <a:ext uri="{FF2B5EF4-FFF2-40B4-BE49-F238E27FC236}">
                <a16:creationId xmlns:a16="http://schemas.microsoft.com/office/drawing/2014/main" id="{12170E68-F130-1E50-2233-25A00DED5490}"/>
              </a:ext>
            </a:extLst>
          </p:cNvPr>
          <p:cNvGrpSpPr/>
          <p:nvPr/>
        </p:nvGrpSpPr>
        <p:grpSpPr>
          <a:xfrm>
            <a:off x="2302497" y="950976"/>
            <a:ext cx="1487826" cy="1083162"/>
            <a:chOff x="3400450" y="986392"/>
            <a:chExt cx="1487826" cy="1083162"/>
          </a:xfrm>
          <a:solidFill>
            <a:srgbClr val="75B543"/>
          </a:solidFill>
        </p:grpSpPr>
        <p:sp>
          <p:nvSpPr>
            <p:cNvPr id="15" name="Freeform 14">
              <a:extLst>
                <a:ext uri="{FF2B5EF4-FFF2-40B4-BE49-F238E27FC236}">
                  <a16:creationId xmlns:a16="http://schemas.microsoft.com/office/drawing/2014/main" id="{78720C72-5E34-3319-E59B-7EBBA78F453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2CDBD97-6C58-7356-9A2F-C176491131D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C6756"/>
            </a:solidFill>
            <a:ln w="8971"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4664D82E-7958-1C0D-7712-1D07D51C4C03}"/>
              </a:ext>
            </a:extLst>
          </p:cNvPr>
          <p:cNvGrpSpPr/>
          <p:nvPr/>
        </p:nvGrpSpPr>
        <p:grpSpPr>
          <a:xfrm>
            <a:off x="-520869" y="866695"/>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7D701611-B783-49D6-C3F8-5985A9655571}"/>
                </a:ext>
              </a:extLst>
            </p:cNvPr>
            <p:cNvGrpSpPr/>
            <p:nvPr/>
          </p:nvGrpSpPr>
          <p:grpSpPr>
            <a:xfrm>
              <a:off x="4413794" y="4757590"/>
              <a:ext cx="421607" cy="535957"/>
              <a:chOff x="4413794" y="4757590"/>
              <a:chExt cx="421607" cy="535957"/>
            </a:xfrm>
            <a:grpFill/>
          </p:grpSpPr>
          <p:sp>
            <p:nvSpPr>
              <p:cNvPr id="17" name="Freeform 16">
                <a:extLst>
                  <a:ext uri="{FF2B5EF4-FFF2-40B4-BE49-F238E27FC236}">
                    <a16:creationId xmlns:a16="http://schemas.microsoft.com/office/drawing/2014/main" id="{D8EB6D4F-E823-641A-D6F3-17E40DF3FD2B}"/>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2781683-D060-8CB3-72F9-96CF153B1BC1}"/>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77280F24-A0A8-EBD7-26AA-DDBBDFAC4291}"/>
                </a:ext>
              </a:extLst>
            </p:cNvPr>
            <p:cNvGrpSpPr/>
            <p:nvPr/>
          </p:nvGrpSpPr>
          <p:grpSpPr>
            <a:xfrm>
              <a:off x="4539076" y="4725223"/>
              <a:ext cx="126381" cy="222760"/>
              <a:chOff x="4539076" y="4725223"/>
              <a:chExt cx="126381" cy="222760"/>
            </a:xfrm>
            <a:grpFill/>
          </p:grpSpPr>
          <p:sp>
            <p:nvSpPr>
              <p:cNvPr id="10" name="Freeform 9">
                <a:extLst>
                  <a:ext uri="{FF2B5EF4-FFF2-40B4-BE49-F238E27FC236}">
                    <a16:creationId xmlns:a16="http://schemas.microsoft.com/office/drawing/2014/main" id="{8CA9AD84-9527-F714-DC74-8D51809EB315}"/>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DBAF893-EC64-BF90-75D5-ACCAFD9F3A6E}"/>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6B5CA1A-C8CA-F69E-D8FE-B3DFBA28E487}"/>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AA5B2A3-18FF-EBD1-B89E-2C56673F192B}"/>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8" name="Freeform 7">
              <a:extLst>
                <a:ext uri="{FF2B5EF4-FFF2-40B4-BE49-F238E27FC236}">
                  <a16:creationId xmlns:a16="http://schemas.microsoft.com/office/drawing/2014/main" id="{AD147C78-C128-DDD6-8AD8-63B3C4E56700}"/>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5B57536-9C19-01EA-2BD4-EEAA9D7CEC57}"/>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21911808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D99A8-126E-E5EE-1B8E-7B7270D36FC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7EE1A84-6271-32B2-119C-420B42F9B9B2}"/>
              </a:ext>
            </a:extLst>
          </p:cNvPr>
          <p:cNvSpPr>
            <a:spLocks noGrp="1"/>
          </p:cNvSpPr>
          <p:nvPr>
            <p:ph type="body" sz="quarter" idx="13"/>
          </p:nvPr>
        </p:nvSpPr>
        <p:spPr>
          <a:xfrm>
            <a:off x="6236376" y="713233"/>
            <a:ext cx="5321640" cy="1335240"/>
          </a:xfrm>
        </p:spPr>
        <p:txBody>
          <a:bodyPr>
            <a:normAutofit/>
          </a:bodyPr>
          <a:lstStyle/>
          <a:p>
            <a:r>
              <a:rPr lang="en-US" sz="3600" b="1"/>
              <a:t>Take Action!</a:t>
            </a:r>
          </a:p>
        </p:txBody>
      </p:sp>
      <p:pic>
        <p:nvPicPr>
          <p:cNvPr id="10" name="Picture Placeholder 5">
            <a:extLst>
              <a:ext uri="{FF2B5EF4-FFF2-40B4-BE49-F238E27FC236}">
                <a16:creationId xmlns:a16="http://schemas.microsoft.com/office/drawing/2014/main" id="{92FA7650-F4A6-1089-6896-D7D5733AB89D}"/>
              </a:ext>
            </a:extLst>
          </p:cNvPr>
          <p:cNvPicPr>
            <a:picLocks noGrp="1" noChangeAspect="1"/>
          </p:cNvPicPr>
          <p:nvPr>
            <p:ph type="pic" sz="quarter" idx="44"/>
          </p:nvPr>
        </p:nvPicPr>
        <p:blipFill>
          <a:blip r:embed="rId2"/>
          <a:srcRect l="12500" r="12500"/>
          <a:stretch/>
        </p:blipFill>
        <p:spPr/>
      </p:pic>
      <p:grpSp>
        <p:nvGrpSpPr>
          <p:cNvPr id="11" name="Group 10">
            <a:extLst>
              <a:ext uri="{FF2B5EF4-FFF2-40B4-BE49-F238E27FC236}">
                <a16:creationId xmlns:a16="http://schemas.microsoft.com/office/drawing/2014/main" id="{961A6CD4-0125-15C3-22A5-75912D9C8555}"/>
              </a:ext>
            </a:extLst>
          </p:cNvPr>
          <p:cNvGrpSpPr/>
          <p:nvPr/>
        </p:nvGrpSpPr>
        <p:grpSpPr>
          <a:xfrm>
            <a:off x="-209973" y="0"/>
            <a:ext cx="1720828" cy="3994335"/>
            <a:chOff x="4413794" y="4725223"/>
            <a:chExt cx="421607" cy="978622"/>
          </a:xfrm>
          <a:solidFill>
            <a:schemeClr val="bg1">
              <a:alpha val="17834"/>
            </a:schemeClr>
          </a:solidFill>
        </p:grpSpPr>
        <p:grpSp>
          <p:nvGrpSpPr>
            <p:cNvPr id="12" name="Graphic 2">
              <a:extLst>
                <a:ext uri="{FF2B5EF4-FFF2-40B4-BE49-F238E27FC236}">
                  <a16:creationId xmlns:a16="http://schemas.microsoft.com/office/drawing/2014/main" id="{2BF4A862-B92F-3DFA-0012-6CEA00835788}"/>
                </a:ext>
              </a:extLst>
            </p:cNvPr>
            <p:cNvGrpSpPr/>
            <p:nvPr/>
          </p:nvGrpSpPr>
          <p:grpSpPr>
            <a:xfrm>
              <a:off x="4413794" y="4757590"/>
              <a:ext cx="421607" cy="535957"/>
              <a:chOff x="4413794" y="4757590"/>
              <a:chExt cx="421607" cy="535957"/>
            </a:xfrm>
            <a:grpFill/>
          </p:grpSpPr>
          <p:sp>
            <p:nvSpPr>
              <p:cNvPr id="23" name="Freeform 22">
                <a:extLst>
                  <a:ext uri="{FF2B5EF4-FFF2-40B4-BE49-F238E27FC236}">
                    <a16:creationId xmlns:a16="http://schemas.microsoft.com/office/drawing/2014/main" id="{6364DC80-DFF8-BE51-3165-0FBA2789C121}"/>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0082F02-341C-4FCA-326E-1EF6478C9B1C}"/>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3" name="Graphic 2">
              <a:extLst>
                <a:ext uri="{FF2B5EF4-FFF2-40B4-BE49-F238E27FC236}">
                  <a16:creationId xmlns:a16="http://schemas.microsoft.com/office/drawing/2014/main" id="{A7E60DD8-ECD9-8AAA-15D7-B39D396A1776}"/>
                </a:ext>
              </a:extLst>
            </p:cNvPr>
            <p:cNvGrpSpPr/>
            <p:nvPr/>
          </p:nvGrpSpPr>
          <p:grpSpPr>
            <a:xfrm>
              <a:off x="4539076" y="4725223"/>
              <a:ext cx="126381" cy="222760"/>
              <a:chOff x="4539076" y="4725223"/>
              <a:chExt cx="126381" cy="222760"/>
            </a:xfrm>
            <a:grpFill/>
          </p:grpSpPr>
          <p:sp>
            <p:nvSpPr>
              <p:cNvPr id="19" name="Freeform 18">
                <a:extLst>
                  <a:ext uri="{FF2B5EF4-FFF2-40B4-BE49-F238E27FC236}">
                    <a16:creationId xmlns:a16="http://schemas.microsoft.com/office/drawing/2014/main" id="{D5BFFED7-D5FE-6709-888C-7BDF595F23FF}"/>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91061F4-35B6-2C7A-B69D-F5D86DC75741}"/>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F3983FC-D20C-B413-B491-ACCB9C68F848}"/>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770E35F-2D3A-EAF6-D017-B8B0D28985AA}"/>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FC2C70F8-9360-E4A5-1477-9DEFE07CD36F}"/>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420BC46-3780-CB2A-F39C-646E8DB4E64D}"/>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8" name="TextBox 7">
            <a:extLst>
              <a:ext uri="{FF2B5EF4-FFF2-40B4-BE49-F238E27FC236}">
                <a16:creationId xmlns:a16="http://schemas.microsoft.com/office/drawing/2014/main" id="{866F447A-51C4-877B-785D-1570FF99AA6E}"/>
              </a:ext>
            </a:extLst>
          </p:cNvPr>
          <p:cNvSpPr txBox="1"/>
          <p:nvPr/>
        </p:nvSpPr>
        <p:spPr>
          <a:xfrm>
            <a:off x="7229942" y="3996583"/>
            <a:ext cx="4182696" cy="1938992"/>
          </a:xfrm>
          <a:prstGeom prst="rect">
            <a:avLst/>
          </a:prstGeom>
          <a:noFill/>
        </p:spPr>
        <p:txBody>
          <a:bodyPr wrap="square" rtlCol="0">
            <a:spAutoFit/>
          </a:bodyPr>
          <a:lstStyle/>
          <a:p>
            <a:r>
              <a:rPr lang="en-GB" sz="2400"/>
              <a:t>The future of food is not just a technical challenge. It’s a social, ethical, and cultural opportunity for reimagining our relationship with the planet.</a:t>
            </a:r>
            <a:endParaRPr lang="en-IE" sz="2400"/>
          </a:p>
        </p:txBody>
      </p:sp>
    </p:spTree>
    <p:extLst>
      <p:ext uri="{BB962C8B-B14F-4D97-AF65-F5344CB8AC3E}">
        <p14:creationId xmlns:p14="http://schemas.microsoft.com/office/powerpoint/2010/main" val="1685319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a:xfrm>
            <a:off x="1200724" y="3276476"/>
            <a:ext cx="5416314" cy="731140"/>
          </a:xfrm>
        </p:spPr>
        <p:txBody>
          <a:bodyPr>
            <a:noAutofit/>
          </a:bodyPr>
          <a:lstStyle/>
          <a:p>
            <a:pPr algn="ctr"/>
            <a:r>
              <a:rPr lang="en-GB" sz="2400" b="1"/>
              <a:t>Supporting Europe’s food sector in adopting plant-based innovation and sustainability. </a:t>
            </a:r>
            <a:endParaRPr lang="en-US" sz="2400" b="1"/>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836160" y="882313"/>
            <a:ext cx="6145443" cy="837258"/>
          </a:xfrm>
        </p:spPr>
        <p:txBody>
          <a:bodyPr>
            <a:noAutofit/>
          </a:bodyPr>
          <a:lstStyle/>
          <a:p>
            <a:pPr algn="ctr"/>
            <a:r>
              <a:rPr lang="en-GB" sz="3600">
                <a:solidFill>
                  <a:srgbClr val="75B543"/>
                </a:solidFill>
              </a:rPr>
              <a:t>Thank you for Completing Module 5 Imagining A Better World Via Plant Power</a:t>
            </a:r>
          </a:p>
        </p:txBody>
      </p:sp>
      <p:sp>
        <p:nvSpPr>
          <p:cNvPr id="2" name="Text Placeholder 1">
            <a:extLst>
              <a:ext uri="{FF2B5EF4-FFF2-40B4-BE49-F238E27FC236}">
                <a16:creationId xmlns:a16="http://schemas.microsoft.com/office/drawing/2014/main" id="{13A582CD-8D8D-9137-9B8F-8B917C053D91}"/>
              </a:ext>
            </a:extLst>
          </p:cNvPr>
          <p:cNvSpPr>
            <a:spLocks noGrp="1"/>
          </p:cNvSpPr>
          <p:nvPr>
            <p:ph type="body" sz="quarter" idx="21"/>
          </p:nvPr>
        </p:nvSpPr>
        <p:spPr>
          <a:xfrm>
            <a:off x="836160" y="4998291"/>
            <a:ext cx="3845567" cy="731140"/>
          </a:xfrm>
        </p:spPr>
        <p:txBody>
          <a:bodyPr>
            <a:normAutofit/>
          </a:bodyPr>
          <a:lstStyle/>
          <a:p>
            <a:r>
              <a:rPr lang="en-US" sz="3000" err="1"/>
              <a:t>www.</a:t>
            </a:r>
            <a:r>
              <a:rPr lang="en-US" sz="3000" b="1" err="1"/>
              <a:t>plantpower</a:t>
            </a:r>
            <a:r>
              <a:rPr lang="en-US" sz="3000" err="1"/>
              <a:t>.eu</a:t>
            </a:r>
            <a:endParaRPr lang="en-US" sz="3000"/>
          </a:p>
        </p:txBody>
      </p:sp>
      <p:grpSp>
        <p:nvGrpSpPr>
          <p:cNvPr id="28" name="Group 27">
            <a:extLst>
              <a:ext uri="{FF2B5EF4-FFF2-40B4-BE49-F238E27FC236}">
                <a16:creationId xmlns:a16="http://schemas.microsoft.com/office/drawing/2014/main" id="{24200E11-3AE5-36C8-2CE6-DDC19718EF04}"/>
              </a:ext>
            </a:extLst>
          </p:cNvPr>
          <p:cNvGrpSpPr/>
          <p:nvPr/>
        </p:nvGrpSpPr>
        <p:grpSpPr>
          <a:xfrm>
            <a:off x="10599188" y="2424753"/>
            <a:ext cx="1720828" cy="3994335"/>
            <a:chOff x="4413794" y="4725223"/>
            <a:chExt cx="421607" cy="978622"/>
          </a:xfrm>
          <a:solidFill>
            <a:schemeClr val="bg1">
              <a:alpha val="18000"/>
            </a:schemeClr>
          </a:solidFill>
        </p:grpSpPr>
        <p:grpSp>
          <p:nvGrpSpPr>
            <p:cNvPr id="29" name="Graphic 2">
              <a:extLst>
                <a:ext uri="{FF2B5EF4-FFF2-40B4-BE49-F238E27FC236}">
                  <a16:creationId xmlns:a16="http://schemas.microsoft.com/office/drawing/2014/main" id="{B6D6819D-8E91-2558-DC5F-FB7AA99BC069}"/>
                </a:ext>
              </a:extLst>
            </p:cNvPr>
            <p:cNvGrpSpPr/>
            <p:nvPr/>
          </p:nvGrpSpPr>
          <p:grpSpPr>
            <a:xfrm>
              <a:off x="4413794" y="4757590"/>
              <a:ext cx="421607" cy="535957"/>
              <a:chOff x="4413794" y="4757590"/>
              <a:chExt cx="421607" cy="535957"/>
            </a:xfrm>
            <a:grpFill/>
          </p:grpSpPr>
          <p:sp>
            <p:nvSpPr>
              <p:cNvPr id="37" name="Freeform 36">
                <a:extLst>
                  <a:ext uri="{FF2B5EF4-FFF2-40B4-BE49-F238E27FC236}">
                    <a16:creationId xmlns:a16="http://schemas.microsoft.com/office/drawing/2014/main" id="{D9FD4462-9B53-9A10-167C-350B255B8FD3}"/>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8FF8410-ED1F-03B0-816D-72F93D12CDD6}"/>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B26C7872-42FE-7888-616D-61A332465CB9}"/>
                </a:ext>
              </a:extLst>
            </p:cNvPr>
            <p:cNvGrpSpPr/>
            <p:nvPr/>
          </p:nvGrpSpPr>
          <p:grpSpPr>
            <a:xfrm>
              <a:off x="4539076" y="4725223"/>
              <a:ext cx="126381" cy="222760"/>
              <a:chOff x="4539076" y="4725223"/>
              <a:chExt cx="126381" cy="222760"/>
            </a:xfrm>
            <a:grpFill/>
          </p:grpSpPr>
          <p:sp>
            <p:nvSpPr>
              <p:cNvPr id="33" name="Freeform 32">
                <a:extLst>
                  <a:ext uri="{FF2B5EF4-FFF2-40B4-BE49-F238E27FC236}">
                    <a16:creationId xmlns:a16="http://schemas.microsoft.com/office/drawing/2014/main" id="{48F28C6D-53C2-4045-77FA-B506369C7C41}"/>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F892E84-D3E1-539F-E0A5-567557826308}"/>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82FF41A-6672-CE7F-6771-E24478C180FA}"/>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E6E4FE06-CCDF-AB6C-4D04-E3F9281041C9}"/>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31" name="Freeform 30">
              <a:extLst>
                <a:ext uri="{FF2B5EF4-FFF2-40B4-BE49-F238E27FC236}">
                  <a16:creationId xmlns:a16="http://schemas.microsoft.com/office/drawing/2014/main" id="{5475254B-379D-9DA4-D394-45E5D024E55C}"/>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F4EC7AA-3255-8C6B-D02A-5D19D32C7037}"/>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57" name="Text Placeholder 5">
            <a:extLst>
              <a:ext uri="{FF2B5EF4-FFF2-40B4-BE49-F238E27FC236}">
                <a16:creationId xmlns:a16="http://schemas.microsoft.com/office/drawing/2014/main" id="{49757D62-A6EB-C80A-9AE7-8B056815C1F6}"/>
              </a:ext>
            </a:extLst>
          </p:cNvPr>
          <p:cNvSpPr txBox="1">
            <a:spLocks/>
          </p:cNvSpPr>
          <p:nvPr/>
        </p:nvSpPr>
        <p:spPr>
          <a:xfrm>
            <a:off x="7786050" y="3450701"/>
            <a:ext cx="3256950" cy="6905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b="1">
                <a:solidFill>
                  <a:schemeClr val="bg1"/>
                </a:solidFill>
              </a:rPr>
              <a:t>follow our journey</a:t>
            </a:r>
          </a:p>
        </p:txBody>
      </p:sp>
      <p:grpSp>
        <p:nvGrpSpPr>
          <p:cNvPr id="61" name="Group 60">
            <a:extLst>
              <a:ext uri="{FF2B5EF4-FFF2-40B4-BE49-F238E27FC236}">
                <a16:creationId xmlns:a16="http://schemas.microsoft.com/office/drawing/2014/main" id="{0655F175-BC47-B84D-FAB4-75D78F098569}"/>
              </a:ext>
            </a:extLst>
          </p:cNvPr>
          <p:cNvGrpSpPr/>
          <p:nvPr/>
        </p:nvGrpSpPr>
        <p:grpSpPr>
          <a:xfrm>
            <a:off x="8813102" y="4080112"/>
            <a:ext cx="1640298" cy="473264"/>
            <a:chOff x="1621396" y="7811373"/>
            <a:chExt cx="972657" cy="280634"/>
          </a:xfrm>
        </p:grpSpPr>
        <p:grpSp>
          <p:nvGrpSpPr>
            <p:cNvPr id="65" name="Graphic 3">
              <a:extLst>
                <a:ext uri="{FF2B5EF4-FFF2-40B4-BE49-F238E27FC236}">
                  <a16:creationId xmlns:a16="http://schemas.microsoft.com/office/drawing/2014/main" id="{931474F9-CF3C-A97E-5E2C-AF1CC146D492}"/>
                </a:ext>
              </a:extLst>
            </p:cNvPr>
            <p:cNvGrpSpPr/>
            <p:nvPr/>
          </p:nvGrpSpPr>
          <p:grpSpPr>
            <a:xfrm>
              <a:off x="1967511" y="7811373"/>
              <a:ext cx="280634" cy="280634"/>
              <a:chOff x="1950027" y="2499889"/>
              <a:chExt cx="850463" cy="850463"/>
            </a:xfrm>
          </p:grpSpPr>
          <p:sp>
            <p:nvSpPr>
              <p:cNvPr id="75" name="Freeform 74">
                <a:extLst>
                  <a:ext uri="{FF2B5EF4-FFF2-40B4-BE49-F238E27FC236}">
                    <a16:creationId xmlns:a16="http://schemas.microsoft.com/office/drawing/2014/main" id="{57A8EBD2-02D8-2545-1536-B1972FC584C8}"/>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81CCB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76" name="Graphic 3">
                <a:extLst>
                  <a:ext uri="{FF2B5EF4-FFF2-40B4-BE49-F238E27FC236}">
                    <a16:creationId xmlns:a16="http://schemas.microsoft.com/office/drawing/2014/main" id="{2788B530-1CCA-D881-1363-A241AB1A3063}"/>
                  </a:ext>
                </a:extLst>
              </p:cNvPr>
              <p:cNvGrpSpPr/>
              <p:nvPr/>
            </p:nvGrpSpPr>
            <p:grpSpPr>
              <a:xfrm>
                <a:off x="2107521" y="2657382"/>
                <a:ext cx="535476" cy="535477"/>
                <a:chOff x="2107521" y="2657382"/>
                <a:chExt cx="535476" cy="535477"/>
              </a:xfrm>
              <a:solidFill>
                <a:srgbClr val="FFFFFF"/>
              </a:solidFill>
            </p:grpSpPr>
            <p:sp>
              <p:nvSpPr>
                <p:cNvPr id="77" name="Freeform 76">
                  <a:extLst>
                    <a:ext uri="{FF2B5EF4-FFF2-40B4-BE49-F238E27FC236}">
                      <a16:creationId xmlns:a16="http://schemas.microsoft.com/office/drawing/2014/main" id="{AD7FB211-A08E-4810-36D7-6C8C2CDF5DAD}"/>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8" name="Freeform 77">
                  <a:extLst>
                    <a:ext uri="{FF2B5EF4-FFF2-40B4-BE49-F238E27FC236}">
                      <a16:creationId xmlns:a16="http://schemas.microsoft.com/office/drawing/2014/main" id="{E6B9AD1C-936A-8DA5-5282-AE7F7B710CC8}"/>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9" name="Freeform 78">
                  <a:extLst>
                    <a:ext uri="{FF2B5EF4-FFF2-40B4-BE49-F238E27FC236}">
                      <a16:creationId xmlns:a16="http://schemas.microsoft.com/office/drawing/2014/main" id="{C103D141-B061-0572-7D51-B7F5D99B85B1}"/>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67" name="Graphic 3">
              <a:extLst>
                <a:ext uri="{FF2B5EF4-FFF2-40B4-BE49-F238E27FC236}">
                  <a16:creationId xmlns:a16="http://schemas.microsoft.com/office/drawing/2014/main" id="{C20D1E9A-BD62-2EE8-8D4F-3A3766AF8E38}"/>
                </a:ext>
              </a:extLst>
            </p:cNvPr>
            <p:cNvGrpSpPr/>
            <p:nvPr/>
          </p:nvGrpSpPr>
          <p:grpSpPr>
            <a:xfrm>
              <a:off x="2313419" y="7811373"/>
              <a:ext cx="280634" cy="280634"/>
              <a:chOff x="2998302" y="2499889"/>
              <a:chExt cx="850463" cy="850463"/>
            </a:xfrm>
          </p:grpSpPr>
          <p:sp>
            <p:nvSpPr>
              <p:cNvPr id="73" name="Freeform 72">
                <a:extLst>
                  <a:ext uri="{FF2B5EF4-FFF2-40B4-BE49-F238E27FC236}">
                    <a16:creationId xmlns:a16="http://schemas.microsoft.com/office/drawing/2014/main" id="{A21F6952-9754-D762-D645-D52CAE806F9D}"/>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81CCB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FBF844FF-F021-193C-F403-C0C49A98077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69" name="Freeform 68">
              <a:extLst>
                <a:ext uri="{FF2B5EF4-FFF2-40B4-BE49-F238E27FC236}">
                  <a16:creationId xmlns:a16="http://schemas.microsoft.com/office/drawing/2014/main" id="{0D38D4C5-149D-51B9-8582-5ED40858919E}"/>
                </a:ext>
              </a:extLst>
            </p:cNvPr>
            <p:cNvSpPr/>
            <p:nvPr/>
          </p:nvSpPr>
          <p:spPr>
            <a:xfrm>
              <a:off x="1621396" y="7811373"/>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81CCB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70" name="Graphic 69" descr="World with solid fill">
              <a:extLst>
                <a:ext uri="{FF2B5EF4-FFF2-40B4-BE49-F238E27FC236}">
                  <a16:creationId xmlns:a16="http://schemas.microsoft.com/office/drawing/2014/main" id="{ECC5B433-E67A-3F52-0B19-01FD21DC219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38675" y="7828652"/>
              <a:ext cx="246077" cy="246077"/>
            </a:xfrm>
            <a:prstGeom prst="rect">
              <a:avLst/>
            </a:prstGeom>
          </p:spPr>
        </p:pic>
      </p:grpSp>
    </p:spTree>
    <p:extLst>
      <p:ext uri="{BB962C8B-B14F-4D97-AF65-F5344CB8AC3E}">
        <p14:creationId xmlns:p14="http://schemas.microsoft.com/office/powerpoint/2010/main" val="4169825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pPr algn="ctr"/>
            <a:r>
              <a:rPr lang="en-GB" b="1"/>
              <a:t>Introduction to Global Sustainability and Food Systems</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a:t>02</a:t>
            </a:r>
          </a:p>
        </p:txBody>
      </p:sp>
      <p:pic>
        <p:nvPicPr>
          <p:cNvPr id="3" name="Picture Placeholder 10">
            <a:extLst>
              <a:ext uri="{FF2B5EF4-FFF2-40B4-BE49-F238E27FC236}">
                <a16:creationId xmlns:a16="http://schemas.microsoft.com/office/drawing/2014/main" id="{B3F7228B-4F8F-36C6-E0BC-0AB3726A11E6}"/>
              </a:ext>
            </a:extLst>
          </p:cNvPr>
          <p:cNvPicPr>
            <a:picLocks noGrp="1" noChangeAspect="1"/>
          </p:cNvPicPr>
          <p:nvPr>
            <p:ph type="pic" sz="quarter" idx="43"/>
          </p:nvPr>
        </p:nvPicPr>
        <p:blipFill>
          <a:blip r:embed="rId3"/>
          <a:srcRect l="2816" r="2816"/>
          <a:stretch>
            <a:fillRect/>
          </a:stretch>
        </p:blipFill>
        <p:spPr/>
      </p:pic>
    </p:spTree>
    <p:extLst>
      <p:ext uri="{BB962C8B-B14F-4D97-AF65-F5344CB8AC3E}">
        <p14:creationId xmlns:p14="http://schemas.microsoft.com/office/powerpoint/2010/main" val="315668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p:txBody>
          <a:bodyPr/>
          <a:lstStyle/>
          <a:p>
            <a:r>
              <a:rPr lang="en-GB"/>
              <a:t>   </a:t>
            </a:r>
            <a:r>
              <a:rPr lang="en-GB" b="1">
                <a:solidFill>
                  <a:srgbClr val="75B543"/>
                </a:solidFill>
              </a:rPr>
              <a:t>Sustainability</a:t>
            </a:r>
            <a:r>
              <a:rPr lang="en-GB"/>
              <a:t>, in the </a:t>
            </a:r>
            <a:r>
              <a:rPr lang="en-GB" b="1">
                <a:solidFill>
                  <a:srgbClr val="10B1A2"/>
                </a:solidFill>
              </a:rPr>
              <a:t>food‐system </a:t>
            </a:r>
            <a:r>
              <a:rPr lang="en-GB"/>
              <a:t>sphere, means developing and operating food systems that </a:t>
            </a:r>
            <a:r>
              <a:rPr lang="en-GB" b="1">
                <a:solidFill>
                  <a:srgbClr val="2C6756"/>
                </a:solidFill>
              </a:rPr>
              <a:t>fully meet human needs</a:t>
            </a:r>
            <a:r>
              <a:rPr lang="en-GB"/>
              <a:t> without </a:t>
            </a:r>
            <a:r>
              <a:rPr lang="en-GB" b="1">
                <a:solidFill>
                  <a:srgbClr val="10B1A2"/>
                </a:solidFill>
              </a:rPr>
              <a:t>compromising</a:t>
            </a:r>
            <a:r>
              <a:rPr lang="en-GB"/>
              <a:t> the ability of future generations to meet their needs. It implies balancing environmental, social, health, and economic concerns across all aspects from </a:t>
            </a:r>
            <a:r>
              <a:rPr lang="en-GB" b="1">
                <a:solidFill>
                  <a:srgbClr val="75B543"/>
                </a:solidFill>
              </a:rPr>
              <a:t>production</a:t>
            </a:r>
            <a:r>
              <a:rPr lang="en-GB"/>
              <a:t> to </a:t>
            </a:r>
            <a:r>
              <a:rPr lang="en-GB" b="1">
                <a:solidFill>
                  <a:srgbClr val="10B1A2"/>
                </a:solidFill>
              </a:rPr>
              <a:t>consumption</a:t>
            </a:r>
            <a:r>
              <a:rPr lang="en-GB"/>
              <a:t>. </a:t>
            </a:r>
            <a:endParaRPr lang="en-US"/>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p:txBody>
          <a:bodyPr/>
          <a:lstStyle/>
          <a:p>
            <a:r>
              <a:rPr lang="en-US">
                <a:solidFill>
                  <a:srgbClr val="2C6756"/>
                </a:solidFill>
              </a:rPr>
              <a:t>What do we mean by sustainability in food systems?</a:t>
            </a:r>
          </a:p>
          <a:p>
            <a:endParaRPr lang="en-US"/>
          </a:p>
        </p:txBody>
      </p:sp>
      <p:pic>
        <p:nvPicPr>
          <p:cNvPr id="6" name="Picture Placeholder 5">
            <a:extLst>
              <a:ext uri="{FF2B5EF4-FFF2-40B4-BE49-F238E27FC236}">
                <a16:creationId xmlns:a16="http://schemas.microsoft.com/office/drawing/2014/main" id="{C39B1428-37CD-43E7-D135-6F5FECC49E0B}"/>
              </a:ext>
            </a:extLst>
          </p:cNvPr>
          <p:cNvPicPr>
            <a:picLocks noGrp="1" noChangeAspect="1"/>
          </p:cNvPicPr>
          <p:nvPr>
            <p:ph type="pic" sz="quarter" idx="10"/>
          </p:nvPr>
        </p:nvPicPr>
        <p:blipFill>
          <a:blip r:embed="rId3"/>
          <a:srcRect l="7739" r="7739"/>
          <a:stretch/>
        </p:blipFill>
        <p:spPr/>
      </p:pic>
    </p:spTree>
    <p:extLst>
      <p:ext uri="{BB962C8B-B14F-4D97-AF65-F5344CB8AC3E}">
        <p14:creationId xmlns:p14="http://schemas.microsoft.com/office/powerpoint/2010/main" val="2509141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72906" y="2723708"/>
            <a:ext cx="2020250" cy="1969492"/>
          </a:xfrm>
          <a:custGeom>
            <a:avLst/>
            <a:gdLst/>
            <a:ahLst/>
            <a:cxnLst/>
            <a:rect l="0" t="0" r="0" b="0"/>
            <a:pathLst>
              <a:path w="2020250" h="1969492">
                <a:moveTo>
                  <a:pt x="2020005" y="1266576"/>
                </a:moveTo>
                <a:lnTo>
                  <a:pt x="1885250" y="1116758"/>
                </a:lnTo>
                <a:lnTo>
                  <a:pt x="1870351" y="1181924"/>
                </a:lnTo>
                <a:cubicBezTo>
                  <a:pt x="1870351" y="1181924"/>
                  <a:pt x="1813862" y="1169071"/>
                  <a:pt x="1747221" y="1153844"/>
                </a:cubicBezTo>
                <a:cubicBezTo>
                  <a:pt x="1694499" y="1141809"/>
                  <a:pt x="1635390" y="1128301"/>
                  <a:pt x="1592819" y="1118559"/>
                </a:cubicBezTo>
                <a:cubicBezTo>
                  <a:pt x="1596585" y="1091624"/>
                  <a:pt x="1598713" y="1064117"/>
                  <a:pt x="1598713" y="1036036"/>
                </a:cubicBezTo>
                <a:cubicBezTo>
                  <a:pt x="1598713" y="914954"/>
                  <a:pt x="1562118" y="802385"/>
                  <a:pt x="1499408" y="708729"/>
                </a:cubicBezTo>
                <a:lnTo>
                  <a:pt x="1721924" y="531239"/>
                </a:lnTo>
                <a:lnTo>
                  <a:pt x="1763595" y="583471"/>
                </a:lnTo>
                <a:lnTo>
                  <a:pt x="1820002" y="390018"/>
                </a:lnTo>
                <a:lnTo>
                  <a:pt x="1618853" y="401970"/>
                </a:lnTo>
                <a:lnTo>
                  <a:pt x="1660523" y="454202"/>
                </a:lnTo>
                <a:cubicBezTo>
                  <a:pt x="1660523" y="454202"/>
                  <a:pt x="1615251" y="490306"/>
                  <a:pt x="1561791" y="532959"/>
                </a:cubicBezTo>
                <a:cubicBezTo>
                  <a:pt x="1519465" y="566688"/>
                  <a:pt x="1472064" y="604511"/>
                  <a:pt x="1437843" y="631773"/>
                </a:cubicBezTo>
                <a:cubicBezTo>
                  <a:pt x="1341075" y="529438"/>
                  <a:pt x="1208040" y="461816"/>
                  <a:pt x="1059287" y="449454"/>
                </a:cubicBezTo>
                <a:lnTo>
                  <a:pt x="1059287" y="164717"/>
                </a:lnTo>
                <a:lnTo>
                  <a:pt x="1126091" y="164717"/>
                </a:lnTo>
                <a:lnTo>
                  <a:pt x="1010002" y="0"/>
                </a:lnTo>
                <a:lnTo>
                  <a:pt x="893914" y="164717"/>
                </a:lnTo>
                <a:lnTo>
                  <a:pt x="960718" y="164717"/>
                </a:lnTo>
                <a:lnTo>
                  <a:pt x="960718" y="449454"/>
                </a:lnTo>
                <a:cubicBezTo>
                  <a:pt x="811964" y="461816"/>
                  <a:pt x="678929" y="529438"/>
                  <a:pt x="582161" y="631773"/>
                </a:cubicBezTo>
                <a:lnTo>
                  <a:pt x="359481" y="454202"/>
                </a:lnTo>
                <a:lnTo>
                  <a:pt x="401152" y="401970"/>
                </a:lnTo>
                <a:lnTo>
                  <a:pt x="200002" y="390018"/>
                </a:lnTo>
                <a:lnTo>
                  <a:pt x="256409" y="583471"/>
                </a:lnTo>
                <a:lnTo>
                  <a:pt x="298080" y="531239"/>
                </a:lnTo>
                <a:cubicBezTo>
                  <a:pt x="298080" y="531239"/>
                  <a:pt x="343353" y="567343"/>
                  <a:pt x="396813" y="609996"/>
                </a:cubicBezTo>
                <a:cubicBezTo>
                  <a:pt x="439056" y="643726"/>
                  <a:pt x="486376" y="681467"/>
                  <a:pt x="520597" y="708729"/>
                </a:cubicBezTo>
                <a:cubicBezTo>
                  <a:pt x="457886" y="802304"/>
                  <a:pt x="421291" y="914872"/>
                  <a:pt x="421291" y="1036036"/>
                </a:cubicBezTo>
                <a:cubicBezTo>
                  <a:pt x="421291" y="1064035"/>
                  <a:pt x="423420" y="1091542"/>
                  <a:pt x="427186" y="1118559"/>
                </a:cubicBezTo>
                <a:lnTo>
                  <a:pt x="149654" y="1181924"/>
                </a:lnTo>
                <a:lnTo>
                  <a:pt x="134754" y="1116758"/>
                </a:lnTo>
                <a:lnTo>
                  <a:pt x="0" y="1266576"/>
                </a:lnTo>
                <a:lnTo>
                  <a:pt x="186412" y="1343122"/>
                </a:lnTo>
                <a:lnTo>
                  <a:pt x="171512" y="1277955"/>
                </a:lnTo>
                <a:cubicBezTo>
                  <a:pt x="171512" y="1277955"/>
                  <a:pt x="228001" y="1265102"/>
                  <a:pt x="294642" y="1249875"/>
                </a:cubicBezTo>
                <a:cubicBezTo>
                  <a:pt x="347283" y="1237840"/>
                  <a:pt x="406309" y="1224414"/>
                  <a:pt x="448962" y="1214672"/>
                </a:cubicBezTo>
                <a:cubicBezTo>
                  <a:pt x="493171" y="1353765"/>
                  <a:pt x="587728" y="1470345"/>
                  <a:pt x="711103" y="1543207"/>
                </a:cubicBezTo>
                <a:lnTo>
                  <a:pt x="587564" y="1799699"/>
                </a:lnTo>
                <a:lnTo>
                  <a:pt x="527392" y="1770717"/>
                </a:lnTo>
                <a:lnTo>
                  <a:pt x="560548" y="1969492"/>
                </a:lnTo>
                <a:lnTo>
                  <a:pt x="736646" y="1871415"/>
                </a:lnTo>
                <a:lnTo>
                  <a:pt x="676473" y="1842434"/>
                </a:lnTo>
                <a:cubicBezTo>
                  <a:pt x="676473" y="1842434"/>
                  <a:pt x="701606" y="1790284"/>
                  <a:pt x="731242" y="1728637"/>
                </a:cubicBezTo>
                <a:cubicBezTo>
                  <a:pt x="754657" y="1679926"/>
                  <a:pt x="780936" y="1625402"/>
                  <a:pt x="799929" y="1586024"/>
                </a:cubicBezTo>
                <a:cubicBezTo>
                  <a:pt x="865178" y="1610993"/>
                  <a:pt x="935994" y="1624829"/>
                  <a:pt x="1010084" y="1624829"/>
                </a:cubicBezTo>
                <a:cubicBezTo>
                  <a:pt x="1084174" y="1624829"/>
                  <a:pt x="1154990" y="1610993"/>
                  <a:pt x="1220239" y="1586024"/>
                </a:cubicBezTo>
                <a:lnTo>
                  <a:pt x="1343695" y="1842434"/>
                </a:lnTo>
                <a:lnTo>
                  <a:pt x="1283522" y="1871415"/>
                </a:lnTo>
                <a:lnTo>
                  <a:pt x="1459620" y="1969492"/>
                </a:lnTo>
                <a:lnTo>
                  <a:pt x="1492776" y="1770717"/>
                </a:lnTo>
                <a:lnTo>
                  <a:pt x="1432604" y="1799699"/>
                </a:lnTo>
                <a:cubicBezTo>
                  <a:pt x="1432604" y="1799699"/>
                  <a:pt x="1407470" y="1747549"/>
                  <a:pt x="1377834" y="1685902"/>
                </a:cubicBezTo>
                <a:cubicBezTo>
                  <a:pt x="1354338" y="1637191"/>
                  <a:pt x="1328058" y="1582585"/>
                  <a:pt x="1309147" y="1543207"/>
                </a:cubicBezTo>
                <a:cubicBezTo>
                  <a:pt x="1432604" y="1470345"/>
                  <a:pt x="1527079" y="1353683"/>
                  <a:pt x="1571288" y="1214672"/>
                </a:cubicBezTo>
                <a:lnTo>
                  <a:pt x="1848737" y="1277955"/>
                </a:lnTo>
                <a:lnTo>
                  <a:pt x="1833838" y="1343122"/>
                </a:lnTo>
                <a:lnTo>
                  <a:pt x="2020250" y="1266576"/>
                </a:lnTo>
              </a:path>
            </a:pathLst>
          </a:custGeom>
          <a:solidFill>
            <a:srgbClr val="10B1A2"/>
          </a:solidFill>
          <a:ln>
            <a:noFill/>
          </a:ln>
        </p:spPr>
        <p:txBody>
          <a:bodyPr rtlCol="0" anchor="ctr"/>
          <a:lstStyle/>
          <a:p>
            <a:pPr algn="ctr"/>
            <a:endParaRPr/>
          </a:p>
        </p:txBody>
      </p:sp>
      <p:sp>
        <p:nvSpPr>
          <p:cNvPr id="3" name="Rounded Rectangle 2"/>
          <p:cNvSpPr/>
          <p:nvPr/>
        </p:nvSpPr>
        <p:spPr>
          <a:xfrm>
            <a:off x="5072906" y="2723708"/>
            <a:ext cx="2020250" cy="1969492"/>
          </a:xfrm>
          <a:custGeom>
            <a:avLst/>
            <a:gdLst/>
            <a:ahLst/>
            <a:cxnLst/>
            <a:rect l="0" t="0" r="0" b="0"/>
            <a:pathLst>
              <a:path w="2020250" h="1969492">
                <a:moveTo>
                  <a:pt x="2020005" y="1266576"/>
                </a:moveTo>
                <a:lnTo>
                  <a:pt x="1885250" y="1116758"/>
                </a:lnTo>
                <a:lnTo>
                  <a:pt x="1870351" y="1181924"/>
                </a:lnTo>
                <a:cubicBezTo>
                  <a:pt x="1870351" y="1181924"/>
                  <a:pt x="1813862" y="1169071"/>
                  <a:pt x="1747221" y="1153844"/>
                </a:cubicBezTo>
                <a:cubicBezTo>
                  <a:pt x="1694499" y="1141809"/>
                  <a:pt x="1635390" y="1128301"/>
                  <a:pt x="1592819" y="1118559"/>
                </a:cubicBezTo>
                <a:cubicBezTo>
                  <a:pt x="1596585" y="1091624"/>
                  <a:pt x="1598713" y="1064117"/>
                  <a:pt x="1598713" y="1036036"/>
                </a:cubicBezTo>
                <a:cubicBezTo>
                  <a:pt x="1598713" y="914954"/>
                  <a:pt x="1562118" y="802385"/>
                  <a:pt x="1499408" y="708729"/>
                </a:cubicBezTo>
                <a:lnTo>
                  <a:pt x="1721924" y="531239"/>
                </a:lnTo>
                <a:lnTo>
                  <a:pt x="1763595" y="583471"/>
                </a:lnTo>
                <a:lnTo>
                  <a:pt x="1820002" y="390018"/>
                </a:lnTo>
                <a:lnTo>
                  <a:pt x="1618853" y="401970"/>
                </a:lnTo>
                <a:lnTo>
                  <a:pt x="1660523" y="454202"/>
                </a:lnTo>
                <a:cubicBezTo>
                  <a:pt x="1660523" y="454202"/>
                  <a:pt x="1615251" y="490306"/>
                  <a:pt x="1561791" y="532959"/>
                </a:cubicBezTo>
                <a:cubicBezTo>
                  <a:pt x="1519465" y="566688"/>
                  <a:pt x="1472064" y="604511"/>
                  <a:pt x="1437843" y="631773"/>
                </a:cubicBezTo>
                <a:cubicBezTo>
                  <a:pt x="1341075" y="529438"/>
                  <a:pt x="1208040" y="461816"/>
                  <a:pt x="1059287" y="449454"/>
                </a:cubicBezTo>
                <a:lnTo>
                  <a:pt x="1059287" y="164717"/>
                </a:lnTo>
                <a:lnTo>
                  <a:pt x="1126091" y="164717"/>
                </a:lnTo>
                <a:lnTo>
                  <a:pt x="1010002" y="0"/>
                </a:lnTo>
                <a:lnTo>
                  <a:pt x="893914" y="164717"/>
                </a:lnTo>
                <a:lnTo>
                  <a:pt x="960718" y="164717"/>
                </a:lnTo>
                <a:lnTo>
                  <a:pt x="960718" y="449454"/>
                </a:lnTo>
                <a:cubicBezTo>
                  <a:pt x="811964" y="461816"/>
                  <a:pt x="678929" y="529438"/>
                  <a:pt x="582161" y="631773"/>
                </a:cubicBezTo>
                <a:lnTo>
                  <a:pt x="359481" y="454202"/>
                </a:lnTo>
                <a:lnTo>
                  <a:pt x="401152" y="401970"/>
                </a:lnTo>
                <a:lnTo>
                  <a:pt x="200002" y="390018"/>
                </a:lnTo>
                <a:lnTo>
                  <a:pt x="256409" y="583471"/>
                </a:lnTo>
                <a:lnTo>
                  <a:pt x="298080" y="531239"/>
                </a:lnTo>
                <a:cubicBezTo>
                  <a:pt x="298080" y="531239"/>
                  <a:pt x="343353" y="567343"/>
                  <a:pt x="396813" y="609996"/>
                </a:cubicBezTo>
                <a:cubicBezTo>
                  <a:pt x="439056" y="643726"/>
                  <a:pt x="486376" y="681467"/>
                  <a:pt x="520597" y="708729"/>
                </a:cubicBezTo>
                <a:cubicBezTo>
                  <a:pt x="457886" y="802304"/>
                  <a:pt x="421291" y="914872"/>
                  <a:pt x="421291" y="1036036"/>
                </a:cubicBezTo>
                <a:cubicBezTo>
                  <a:pt x="421291" y="1064035"/>
                  <a:pt x="423420" y="1091542"/>
                  <a:pt x="427186" y="1118559"/>
                </a:cubicBezTo>
                <a:lnTo>
                  <a:pt x="149654" y="1181924"/>
                </a:lnTo>
                <a:lnTo>
                  <a:pt x="134754" y="1116758"/>
                </a:lnTo>
                <a:lnTo>
                  <a:pt x="0" y="1266576"/>
                </a:lnTo>
                <a:lnTo>
                  <a:pt x="186412" y="1343122"/>
                </a:lnTo>
                <a:lnTo>
                  <a:pt x="171512" y="1277955"/>
                </a:lnTo>
                <a:cubicBezTo>
                  <a:pt x="171512" y="1277955"/>
                  <a:pt x="228001" y="1265102"/>
                  <a:pt x="294642" y="1249875"/>
                </a:cubicBezTo>
                <a:cubicBezTo>
                  <a:pt x="347283" y="1237840"/>
                  <a:pt x="406309" y="1224414"/>
                  <a:pt x="448962" y="1214672"/>
                </a:cubicBezTo>
                <a:cubicBezTo>
                  <a:pt x="493171" y="1353765"/>
                  <a:pt x="587728" y="1470345"/>
                  <a:pt x="711103" y="1543207"/>
                </a:cubicBezTo>
                <a:lnTo>
                  <a:pt x="587564" y="1799699"/>
                </a:lnTo>
                <a:lnTo>
                  <a:pt x="527392" y="1770717"/>
                </a:lnTo>
                <a:lnTo>
                  <a:pt x="560548" y="1969492"/>
                </a:lnTo>
                <a:lnTo>
                  <a:pt x="736646" y="1871415"/>
                </a:lnTo>
                <a:lnTo>
                  <a:pt x="676473" y="1842434"/>
                </a:lnTo>
                <a:cubicBezTo>
                  <a:pt x="676473" y="1842434"/>
                  <a:pt x="701606" y="1790284"/>
                  <a:pt x="731242" y="1728637"/>
                </a:cubicBezTo>
                <a:cubicBezTo>
                  <a:pt x="754657" y="1679926"/>
                  <a:pt x="780936" y="1625402"/>
                  <a:pt x="799929" y="1586024"/>
                </a:cubicBezTo>
                <a:cubicBezTo>
                  <a:pt x="865178" y="1610993"/>
                  <a:pt x="935994" y="1624829"/>
                  <a:pt x="1010084" y="1624829"/>
                </a:cubicBezTo>
                <a:cubicBezTo>
                  <a:pt x="1084174" y="1624829"/>
                  <a:pt x="1154990" y="1610993"/>
                  <a:pt x="1220239" y="1586024"/>
                </a:cubicBezTo>
                <a:lnTo>
                  <a:pt x="1343695" y="1842434"/>
                </a:lnTo>
                <a:lnTo>
                  <a:pt x="1283522" y="1871415"/>
                </a:lnTo>
                <a:lnTo>
                  <a:pt x="1459620" y="1969492"/>
                </a:lnTo>
                <a:lnTo>
                  <a:pt x="1492776" y="1770717"/>
                </a:lnTo>
                <a:lnTo>
                  <a:pt x="1432604" y="1799699"/>
                </a:lnTo>
                <a:cubicBezTo>
                  <a:pt x="1432604" y="1799699"/>
                  <a:pt x="1407470" y="1747549"/>
                  <a:pt x="1377834" y="1685902"/>
                </a:cubicBezTo>
                <a:cubicBezTo>
                  <a:pt x="1354338" y="1637191"/>
                  <a:pt x="1328058" y="1582585"/>
                  <a:pt x="1309147" y="1543207"/>
                </a:cubicBezTo>
                <a:cubicBezTo>
                  <a:pt x="1432604" y="1470345"/>
                  <a:pt x="1527079" y="1353683"/>
                  <a:pt x="1571288" y="1214672"/>
                </a:cubicBezTo>
                <a:lnTo>
                  <a:pt x="1848737" y="1277955"/>
                </a:lnTo>
                <a:lnTo>
                  <a:pt x="1833838" y="1343122"/>
                </a:lnTo>
                <a:lnTo>
                  <a:pt x="2020250" y="1266576"/>
                </a:lnTo>
                <a:lnTo>
                  <a:pt x="2020005" y="1266576"/>
                </a:lnTo>
                <a:close/>
              </a:path>
            </a:pathLst>
          </a:custGeom>
          <a:noFill/>
          <a:ln w="12279">
            <a:solidFill>
              <a:srgbClr val="FFFFFF"/>
            </a:solidFill>
          </a:ln>
        </p:spPr>
        <p:txBody>
          <a:bodyPr rtlCol="0" anchor="ctr"/>
          <a:lstStyle/>
          <a:p>
            <a:pPr algn="ctr"/>
            <a:endParaRPr/>
          </a:p>
        </p:txBody>
      </p:sp>
      <p:sp>
        <p:nvSpPr>
          <p:cNvPr id="4" name="Rounded Rectangle 3"/>
          <p:cNvSpPr/>
          <p:nvPr/>
        </p:nvSpPr>
        <p:spPr>
          <a:xfrm>
            <a:off x="5826909" y="2079983"/>
            <a:ext cx="511837" cy="511837"/>
          </a:xfrm>
          <a:custGeom>
            <a:avLst/>
            <a:gdLst/>
            <a:ahLst/>
            <a:cxnLst/>
            <a:rect l="0" t="0" r="0" b="0"/>
            <a:pathLst>
              <a:path w="511837" h="511837">
                <a:moveTo>
                  <a:pt x="511837" y="255918"/>
                </a:moveTo>
                <a:cubicBezTo>
                  <a:pt x="511837" y="397255"/>
                  <a:pt x="397255" y="511837"/>
                  <a:pt x="255918" y="511837"/>
                </a:cubicBezTo>
                <a:cubicBezTo>
                  <a:pt x="114582" y="511837"/>
                  <a:pt x="0" y="397255"/>
                  <a:pt x="0" y="255918"/>
                </a:cubicBezTo>
                <a:cubicBezTo>
                  <a:pt x="0" y="114582"/>
                  <a:pt x="114582" y="0"/>
                  <a:pt x="255918" y="0"/>
                </a:cubicBezTo>
                <a:cubicBezTo>
                  <a:pt x="397255" y="0"/>
                  <a:pt x="511837" y="114582"/>
                  <a:pt x="511837" y="255918"/>
                </a:cubicBezTo>
              </a:path>
            </a:pathLst>
          </a:custGeom>
          <a:solidFill>
            <a:srgbClr val="4E88E7"/>
          </a:solidFill>
          <a:ln>
            <a:noFill/>
          </a:ln>
        </p:spPr>
        <p:txBody>
          <a:bodyPr rtlCol="0" anchor="ctr"/>
          <a:lstStyle/>
          <a:p>
            <a:pPr algn="ctr"/>
            <a:endParaRPr/>
          </a:p>
        </p:txBody>
      </p:sp>
      <p:sp>
        <p:nvSpPr>
          <p:cNvPr id="5" name="Rounded Rectangle 4"/>
          <p:cNvSpPr/>
          <p:nvPr/>
        </p:nvSpPr>
        <p:spPr>
          <a:xfrm>
            <a:off x="5826909" y="2079983"/>
            <a:ext cx="511837" cy="511837"/>
          </a:xfrm>
          <a:custGeom>
            <a:avLst/>
            <a:gdLst/>
            <a:ahLst/>
            <a:cxnLst/>
            <a:rect l="0" t="0" r="0" b="0"/>
            <a:pathLst>
              <a:path w="511837" h="511837">
                <a:moveTo>
                  <a:pt x="511837" y="255918"/>
                </a:moveTo>
                <a:cubicBezTo>
                  <a:pt x="511837" y="397258"/>
                  <a:pt x="397258" y="511837"/>
                  <a:pt x="255918" y="511837"/>
                </a:cubicBezTo>
                <a:cubicBezTo>
                  <a:pt x="114578" y="511837"/>
                  <a:pt x="0" y="397258"/>
                  <a:pt x="0" y="255918"/>
                </a:cubicBezTo>
                <a:cubicBezTo>
                  <a:pt x="0" y="114578"/>
                  <a:pt x="114578" y="0"/>
                  <a:pt x="255918" y="0"/>
                </a:cubicBezTo>
                <a:cubicBezTo>
                  <a:pt x="397258" y="0"/>
                  <a:pt x="511837" y="114578"/>
                  <a:pt x="511837" y="255918"/>
                </a:cubicBezTo>
                <a:close/>
              </a:path>
            </a:pathLst>
          </a:custGeom>
          <a:noFill/>
          <a:ln w="12279">
            <a:solidFill>
              <a:srgbClr val="FFFFFF"/>
            </a:solidFill>
          </a:ln>
        </p:spPr>
        <p:txBody>
          <a:bodyPr rtlCol="0" anchor="ctr"/>
          <a:lstStyle/>
          <a:p>
            <a:pPr algn="ctr"/>
            <a:endParaRPr/>
          </a:p>
        </p:txBody>
      </p:sp>
      <p:sp>
        <p:nvSpPr>
          <p:cNvPr id="6" name="Rounded Rectangle 5"/>
          <p:cNvSpPr/>
          <p:nvPr/>
        </p:nvSpPr>
        <p:spPr>
          <a:xfrm>
            <a:off x="6940147" y="2616045"/>
            <a:ext cx="511837" cy="511837"/>
          </a:xfrm>
          <a:custGeom>
            <a:avLst/>
            <a:gdLst/>
            <a:ahLst/>
            <a:cxnLst/>
            <a:rect l="0" t="0" r="0" b="0"/>
            <a:pathLst>
              <a:path w="511837" h="511837">
                <a:moveTo>
                  <a:pt x="511837" y="255918"/>
                </a:moveTo>
                <a:cubicBezTo>
                  <a:pt x="511837" y="397255"/>
                  <a:pt x="397255" y="511837"/>
                  <a:pt x="255918" y="511837"/>
                </a:cubicBezTo>
                <a:cubicBezTo>
                  <a:pt x="114582" y="511837"/>
                  <a:pt x="0" y="397255"/>
                  <a:pt x="0" y="255918"/>
                </a:cubicBezTo>
                <a:cubicBezTo>
                  <a:pt x="0" y="114582"/>
                  <a:pt x="114582" y="0"/>
                  <a:pt x="255918" y="0"/>
                </a:cubicBezTo>
                <a:cubicBezTo>
                  <a:pt x="397255" y="0"/>
                  <a:pt x="511837" y="114582"/>
                  <a:pt x="511837" y="255918"/>
                </a:cubicBezTo>
              </a:path>
            </a:pathLst>
          </a:custGeom>
          <a:solidFill>
            <a:srgbClr val="2C6756"/>
          </a:solidFill>
          <a:ln>
            <a:noFill/>
          </a:ln>
        </p:spPr>
        <p:txBody>
          <a:bodyPr rtlCol="0" anchor="ctr"/>
          <a:lstStyle/>
          <a:p>
            <a:pPr algn="ctr"/>
            <a:endParaRPr/>
          </a:p>
        </p:txBody>
      </p:sp>
      <p:sp>
        <p:nvSpPr>
          <p:cNvPr id="7" name="Rounded Rectangle 6"/>
          <p:cNvSpPr/>
          <p:nvPr/>
        </p:nvSpPr>
        <p:spPr>
          <a:xfrm>
            <a:off x="6940147" y="2616045"/>
            <a:ext cx="511837" cy="511837"/>
          </a:xfrm>
          <a:custGeom>
            <a:avLst/>
            <a:gdLst/>
            <a:ahLst/>
            <a:cxnLst/>
            <a:rect l="0" t="0" r="0" b="0"/>
            <a:pathLst>
              <a:path w="511837" h="511837">
                <a:moveTo>
                  <a:pt x="511837" y="255918"/>
                </a:moveTo>
                <a:cubicBezTo>
                  <a:pt x="511837" y="397258"/>
                  <a:pt x="397258" y="511837"/>
                  <a:pt x="255918" y="511837"/>
                </a:cubicBezTo>
                <a:cubicBezTo>
                  <a:pt x="114578" y="511837"/>
                  <a:pt x="0" y="397258"/>
                  <a:pt x="0" y="255918"/>
                </a:cubicBezTo>
                <a:cubicBezTo>
                  <a:pt x="0" y="114578"/>
                  <a:pt x="114578" y="0"/>
                  <a:pt x="255918" y="0"/>
                </a:cubicBezTo>
                <a:cubicBezTo>
                  <a:pt x="397258" y="0"/>
                  <a:pt x="511837" y="114578"/>
                  <a:pt x="511837" y="255918"/>
                </a:cubicBezTo>
                <a:close/>
              </a:path>
            </a:pathLst>
          </a:custGeom>
          <a:noFill/>
          <a:ln w="12279">
            <a:solidFill>
              <a:srgbClr val="FFFFFF"/>
            </a:solidFill>
          </a:ln>
        </p:spPr>
        <p:txBody>
          <a:bodyPr rtlCol="0" anchor="ctr"/>
          <a:lstStyle/>
          <a:p>
            <a:pPr algn="ctr"/>
            <a:endParaRPr/>
          </a:p>
        </p:txBody>
      </p:sp>
      <p:sp>
        <p:nvSpPr>
          <p:cNvPr id="8" name="Rounded Rectangle 7"/>
          <p:cNvSpPr/>
          <p:nvPr/>
        </p:nvSpPr>
        <p:spPr>
          <a:xfrm>
            <a:off x="7215059" y="3820656"/>
            <a:ext cx="511837" cy="511837"/>
          </a:xfrm>
          <a:custGeom>
            <a:avLst/>
            <a:gdLst/>
            <a:ahLst/>
            <a:cxnLst/>
            <a:rect l="0" t="0" r="0" b="0"/>
            <a:pathLst>
              <a:path w="511837" h="511837">
                <a:moveTo>
                  <a:pt x="511837" y="255918"/>
                </a:moveTo>
                <a:cubicBezTo>
                  <a:pt x="511837" y="397255"/>
                  <a:pt x="397255" y="511837"/>
                  <a:pt x="255918" y="511837"/>
                </a:cubicBezTo>
                <a:cubicBezTo>
                  <a:pt x="114582" y="511837"/>
                  <a:pt x="0" y="397255"/>
                  <a:pt x="0" y="255918"/>
                </a:cubicBezTo>
                <a:cubicBezTo>
                  <a:pt x="0" y="114582"/>
                  <a:pt x="114582" y="0"/>
                  <a:pt x="255918" y="0"/>
                </a:cubicBezTo>
                <a:cubicBezTo>
                  <a:pt x="397255" y="0"/>
                  <a:pt x="511837" y="114582"/>
                  <a:pt x="511837" y="255918"/>
                </a:cubicBezTo>
              </a:path>
            </a:pathLst>
          </a:custGeom>
          <a:solidFill>
            <a:srgbClr val="E0CB15"/>
          </a:solidFill>
          <a:ln>
            <a:noFill/>
          </a:ln>
        </p:spPr>
        <p:txBody>
          <a:bodyPr rtlCol="0" anchor="ctr"/>
          <a:lstStyle/>
          <a:p>
            <a:pPr algn="ctr"/>
            <a:endParaRPr/>
          </a:p>
        </p:txBody>
      </p:sp>
      <p:sp>
        <p:nvSpPr>
          <p:cNvPr id="9" name="Rounded Rectangle 8"/>
          <p:cNvSpPr/>
          <p:nvPr/>
        </p:nvSpPr>
        <p:spPr>
          <a:xfrm>
            <a:off x="7215059" y="3820656"/>
            <a:ext cx="511837" cy="511837"/>
          </a:xfrm>
          <a:custGeom>
            <a:avLst/>
            <a:gdLst/>
            <a:ahLst/>
            <a:cxnLst/>
            <a:rect l="0" t="0" r="0" b="0"/>
            <a:pathLst>
              <a:path w="511837" h="511837">
                <a:moveTo>
                  <a:pt x="511837" y="255918"/>
                </a:moveTo>
                <a:cubicBezTo>
                  <a:pt x="511837" y="397258"/>
                  <a:pt x="397258" y="511837"/>
                  <a:pt x="255918" y="511837"/>
                </a:cubicBezTo>
                <a:cubicBezTo>
                  <a:pt x="114578" y="511837"/>
                  <a:pt x="0" y="397258"/>
                  <a:pt x="0" y="255918"/>
                </a:cubicBezTo>
                <a:cubicBezTo>
                  <a:pt x="0" y="114578"/>
                  <a:pt x="114578" y="0"/>
                  <a:pt x="255918" y="0"/>
                </a:cubicBezTo>
                <a:cubicBezTo>
                  <a:pt x="397258" y="0"/>
                  <a:pt x="511837" y="114578"/>
                  <a:pt x="511837" y="255918"/>
                </a:cubicBezTo>
                <a:close/>
              </a:path>
            </a:pathLst>
          </a:custGeom>
          <a:noFill/>
          <a:ln w="12279">
            <a:solidFill>
              <a:srgbClr val="FFFFFF"/>
            </a:solidFill>
          </a:ln>
        </p:spPr>
        <p:txBody>
          <a:bodyPr rtlCol="0" anchor="ctr"/>
          <a:lstStyle/>
          <a:p>
            <a:pPr algn="ctr"/>
            <a:endParaRPr/>
          </a:p>
        </p:txBody>
      </p:sp>
      <p:sp>
        <p:nvSpPr>
          <p:cNvPr id="10" name="Rounded Rectangle 9"/>
          <p:cNvSpPr/>
          <p:nvPr/>
        </p:nvSpPr>
        <p:spPr>
          <a:xfrm>
            <a:off x="6444684" y="4786687"/>
            <a:ext cx="511837" cy="511837"/>
          </a:xfrm>
          <a:custGeom>
            <a:avLst/>
            <a:gdLst/>
            <a:ahLst/>
            <a:cxnLst/>
            <a:rect l="0" t="0" r="0" b="0"/>
            <a:pathLst>
              <a:path w="511837" h="511837">
                <a:moveTo>
                  <a:pt x="511837" y="255918"/>
                </a:moveTo>
                <a:cubicBezTo>
                  <a:pt x="511837" y="397255"/>
                  <a:pt x="397255" y="511837"/>
                  <a:pt x="255918" y="511837"/>
                </a:cubicBezTo>
                <a:cubicBezTo>
                  <a:pt x="114582" y="511837"/>
                  <a:pt x="0" y="397255"/>
                  <a:pt x="0" y="255918"/>
                </a:cubicBezTo>
                <a:cubicBezTo>
                  <a:pt x="0" y="114582"/>
                  <a:pt x="114582" y="0"/>
                  <a:pt x="255918" y="0"/>
                </a:cubicBezTo>
                <a:cubicBezTo>
                  <a:pt x="397255" y="0"/>
                  <a:pt x="511837" y="114582"/>
                  <a:pt x="511837" y="255918"/>
                </a:cubicBezTo>
              </a:path>
            </a:pathLst>
          </a:custGeom>
          <a:solidFill>
            <a:srgbClr val="DE8431"/>
          </a:solidFill>
          <a:ln>
            <a:noFill/>
          </a:ln>
        </p:spPr>
        <p:txBody>
          <a:bodyPr rtlCol="0" anchor="ctr"/>
          <a:lstStyle/>
          <a:p>
            <a:pPr algn="ctr"/>
            <a:endParaRPr/>
          </a:p>
        </p:txBody>
      </p:sp>
      <p:sp>
        <p:nvSpPr>
          <p:cNvPr id="11" name="Rounded Rectangle 10"/>
          <p:cNvSpPr/>
          <p:nvPr/>
        </p:nvSpPr>
        <p:spPr>
          <a:xfrm>
            <a:off x="6444684" y="4786687"/>
            <a:ext cx="511837" cy="511837"/>
          </a:xfrm>
          <a:custGeom>
            <a:avLst/>
            <a:gdLst/>
            <a:ahLst/>
            <a:cxnLst/>
            <a:rect l="0" t="0" r="0" b="0"/>
            <a:pathLst>
              <a:path w="511837" h="511837">
                <a:moveTo>
                  <a:pt x="511837" y="255918"/>
                </a:moveTo>
                <a:cubicBezTo>
                  <a:pt x="511837" y="397258"/>
                  <a:pt x="397258" y="511837"/>
                  <a:pt x="255918" y="511837"/>
                </a:cubicBezTo>
                <a:cubicBezTo>
                  <a:pt x="114578" y="511837"/>
                  <a:pt x="0" y="397258"/>
                  <a:pt x="0" y="255918"/>
                </a:cubicBezTo>
                <a:cubicBezTo>
                  <a:pt x="0" y="114578"/>
                  <a:pt x="114578" y="0"/>
                  <a:pt x="255918" y="0"/>
                </a:cubicBezTo>
                <a:cubicBezTo>
                  <a:pt x="397258" y="0"/>
                  <a:pt x="511837" y="114578"/>
                  <a:pt x="511837" y="255918"/>
                </a:cubicBezTo>
                <a:close/>
              </a:path>
            </a:pathLst>
          </a:custGeom>
          <a:noFill/>
          <a:ln w="12279">
            <a:solidFill>
              <a:srgbClr val="FFFFFF"/>
            </a:solidFill>
          </a:ln>
        </p:spPr>
        <p:txBody>
          <a:bodyPr rtlCol="0" anchor="ctr"/>
          <a:lstStyle/>
          <a:p>
            <a:pPr algn="ctr"/>
            <a:endParaRPr/>
          </a:p>
        </p:txBody>
      </p:sp>
      <p:sp>
        <p:nvSpPr>
          <p:cNvPr id="12" name="Rounded Rectangle 11"/>
          <p:cNvSpPr/>
          <p:nvPr/>
        </p:nvSpPr>
        <p:spPr>
          <a:xfrm>
            <a:off x="5209135" y="4786687"/>
            <a:ext cx="511837" cy="511837"/>
          </a:xfrm>
          <a:custGeom>
            <a:avLst/>
            <a:gdLst/>
            <a:ahLst/>
            <a:cxnLst/>
            <a:rect l="0" t="0" r="0" b="0"/>
            <a:pathLst>
              <a:path w="511837" h="511837">
                <a:moveTo>
                  <a:pt x="511837" y="255918"/>
                </a:moveTo>
                <a:cubicBezTo>
                  <a:pt x="511837" y="397255"/>
                  <a:pt x="397255" y="511837"/>
                  <a:pt x="255918" y="511837"/>
                </a:cubicBezTo>
                <a:cubicBezTo>
                  <a:pt x="114582" y="511837"/>
                  <a:pt x="0" y="397255"/>
                  <a:pt x="0" y="255918"/>
                </a:cubicBezTo>
                <a:cubicBezTo>
                  <a:pt x="0" y="114582"/>
                  <a:pt x="114582" y="0"/>
                  <a:pt x="255918" y="0"/>
                </a:cubicBezTo>
                <a:cubicBezTo>
                  <a:pt x="397255" y="0"/>
                  <a:pt x="511837" y="114582"/>
                  <a:pt x="511837" y="255918"/>
                </a:cubicBezTo>
              </a:path>
            </a:pathLst>
          </a:custGeom>
          <a:solidFill>
            <a:srgbClr val="81CCB2"/>
          </a:solidFill>
          <a:ln>
            <a:noFill/>
          </a:ln>
        </p:spPr>
        <p:txBody>
          <a:bodyPr rtlCol="0" anchor="ctr"/>
          <a:lstStyle/>
          <a:p>
            <a:pPr algn="ctr"/>
            <a:endParaRPr/>
          </a:p>
        </p:txBody>
      </p:sp>
      <p:sp>
        <p:nvSpPr>
          <p:cNvPr id="13" name="Rounded Rectangle 12"/>
          <p:cNvSpPr/>
          <p:nvPr/>
        </p:nvSpPr>
        <p:spPr>
          <a:xfrm>
            <a:off x="5209135" y="4786687"/>
            <a:ext cx="511837" cy="511837"/>
          </a:xfrm>
          <a:custGeom>
            <a:avLst/>
            <a:gdLst/>
            <a:ahLst/>
            <a:cxnLst/>
            <a:rect l="0" t="0" r="0" b="0"/>
            <a:pathLst>
              <a:path w="511837" h="511837">
                <a:moveTo>
                  <a:pt x="511837" y="255918"/>
                </a:moveTo>
                <a:cubicBezTo>
                  <a:pt x="511837" y="397258"/>
                  <a:pt x="397258" y="511837"/>
                  <a:pt x="255918" y="511837"/>
                </a:cubicBezTo>
                <a:cubicBezTo>
                  <a:pt x="114578" y="511837"/>
                  <a:pt x="0" y="397258"/>
                  <a:pt x="0" y="255918"/>
                </a:cubicBezTo>
                <a:cubicBezTo>
                  <a:pt x="0" y="114578"/>
                  <a:pt x="114578" y="0"/>
                  <a:pt x="255918" y="0"/>
                </a:cubicBezTo>
                <a:cubicBezTo>
                  <a:pt x="397258" y="0"/>
                  <a:pt x="511837" y="114578"/>
                  <a:pt x="511837" y="255918"/>
                </a:cubicBezTo>
                <a:close/>
              </a:path>
            </a:pathLst>
          </a:custGeom>
          <a:noFill/>
          <a:ln w="12279">
            <a:solidFill>
              <a:srgbClr val="FFFFFF"/>
            </a:solidFill>
          </a:ln>
        </p:spPr>
        <p:txBody>
          <a:bodyPr rtlCol="0" anchor="ctr"/>
          <a:lstStyle/>
          <a:p>
            <a:pPr algn="ctr"/>
            <a:endParaRPr/>
          </a:p>
        </p:txBody>
      </p:sp>
      <p:sp>
        <p:nvSpPr>
          <p:cNvPr id="14" name="Rounded Rectangle 13"/>
          <p:cNvSpPr/>
          <p:nvPr/>
        </p:nvSpPr>
        <p:spPr>
          <a:xfrm>
            <a:off x="4438760" y="3820656"/>
            <a:ext cx="511837" cy="511837"/>
          </a:xfrm>
          <a:custGeom>
            <a:avLst/>
            <a:gdLst/>
            <a:ahLst/>
            <a:cxnLst/>
            <a:rect l="0" t="0" r="0" b="0"/>
            <a:pathLst>
              <a:path w="511837" h="511837">
                <a:moveTo>
                  <a:pt x="511837" y="255918"/>
                </a:moveTo>
                <a:cubicBezTo>
                  <a:pt x="511837" y="397255"/>
                  <a:pt x="397255" y="511837"/>
                  <a:pt x="255918" y="511837"/>
                </a:cubicBezTo>
                <a:cubicBezTo>
                  <a:pt x="114582" y="511837"/>
                  <a:pt x="0" y="397255"/>
                  <a:pt x="0" y="255918"/>
                </a:cubicBezTo>
                <a:cubicBezTo>
                  <a:pt x="0" y="114582"/>
                  <a:pt x="114582" y="0"/>
                  <a:pt x="255918" y="0"/>
                </a:cubicBezTo>
                <a:cubicBezTo>
                  <a:pt x="397255" y="0"/>
                  <a:pt x="511837" y="114582"/>
                  <a:pt x="511837" y="255918"/>
                </a:cubicBezTo>
              </a:path>
            </a:pathLst>
          </a:custGeom>
          <a:solidFill>
            <a:srgbClr val="92BD39"/>
          </a:solidFill>
          <a:ln>
            <a:noFill/>
          </a:ln>
        </p:spPr>
        <p:txBody>
          <a:bodyPr rtlCol="0" anchor="ctr"/>
          <a:lstStyle/>
          <a:p>
            <a:pPr algn="ctr"/>
            <a:endParaRPr/>
          </a:p>
        </p:txBody>
      </p:sp>
      <p:sp>
        <p:nvSpPr>
          <p:cNvPr id="15" name="Rounded Rectangle 14"/>
          <p:cNvSpPr/>
          <p:nvPr/>
        </p:nvSpPr>
        <p:spPr>
          <a:xfrm>
            <a:off x="4438760" y="3820656"/>
            <a:ext cx="511837" cy="511837"/>
          </a:xfrm>
          <a:custGeom>
            <a:avLst/>
            <a:gdLst/>
            <a:ahLst/>
            <a:cxnLst/>
            <a:rect l="0" t="0" r="0" b="0"/>
            <a:pathLst>
              <a:path w="511837" h="511837">
                <a:moveTo>
                  <a:pt x="511837" y="255918"/>
                </a:moveTo>
                <a:cubicBezTo>
                  <a:pt x="511837" y="397258"/>
                  <a:pt x="397258" y="511837"/>
                  <a:pt x="255918" y="511837"/>
                </a:cubicBezTo>
                <a:cubicBezTo>
                  <a:pt x="114578" y="511837"/>
                  <a:pt x="0" y="397258"/>
                  <a:pt x="0" y="255918"/>
                </a:cubicBezTo>
                <a:cubicBezTo>
                  <a:pt x="0" y="114578"/>
                  <a:pt x="114578" y="0"/>
                  <a:pt x="255918" y="0"/>
                </a:cubicBezTo>
                <a:cubicBezTo>
                  <a:pt x="397258" y="0"/>
                  <a:pt x="511837" y="114578"/>
                  <a:pt x="511837" y="255918"/>
                </a:cubicBezTo>
                <a:close/>
              </a:path>
            </a:pathLst>
          </a:custGeom>
          <a:noFill/>
          <a:ln w="12279">
            <a:solidFill>
              <a:srgbClr val="FFFFFF"/>
            </a:solidFill>
          </a:ln>
        </p:spPr>
        <p:txBody>
          <a:bodyPr rtlCol="0" anchor="ctr"/>
          <a:lstStyle/>
          <a:p>
            <a:pPr algn="ctr"/>
            <a:endParaRPr/>
          </a:p>
        </p:txBody>
      </p:sp>
      <p:sp>
        <p:nvSpPr>
          <p:cNvPr id="16" name="Rounded Rectangle 15"/>
          <p:cNvSpPr/>
          <p:nvPr/>
        </p:nvSpPr>
        <p:spPr>
          <a:xfrm>
            <a:off x="4713672" y="2616046"/>
            <a:ext cx="511837" cy="511837"/>
          </a:xfrm>
          <a:custGeom>
            <a:avLst/>
            <a:gdLst/>
            <a:ahLst/>
            <a:cxnLst/>
            <a:rect l="0" t="0" r="0" b="0"/>
            <a:pathLst>
              <a:path w="511837" h="511837">
                <a:moveTo>
                  <a:pt x="511837" y="255918"/>
                </a:moveTo>
                <a:cubicBezTo>
                  <a:pt x="511837" y="397255"/>
                  <a:pt x="397255" y="511837"/>
                  <a:pt x="255918" y="511837"/>
                </a:cubicBezTo>
                <a:cubicBezTo>
                  <a:pt x="114582" y="511837"/>
                  <a:pt x="0" y="397255"/>
                  <a:pt x="0" y="255918"/>
                </a:cubicBezTo>
                <a:cubicBezTo>
                  <a:pt x="0" y="114582"/>
                  <a:pt x="114582" y="0"/>
                  <a:pt x="255918" y="0"/>
                </a:cubicBezTo>
                <a:cubicBezTo>
                  <a:pt x="397255" y="0"/>
                  <a:pt x="511837" y="114582"/>
                  <a:pt x="511837" y="255918"/>
                </a:cubicBezTo>
              </a:path>
            </a:pathLst>
          </a:custGeom>
          <a:solidFill>
            <a:srgbClr val="7030A0"/>
          </a:solidFill>
          <a:ln>
            <a:noFill/>
          </a:ln>
        </p:spPr>
        <p:txBody>
          <a:bodyPr rtlCol="0" anchor="ctr"/>
          <a:lstStyle/>
          <a:p>
            <a:pPr algn="ctr"/>
            <a:endParaRPr/>
          </a:p>
        </p:txBody>
      </p:sp>
      <p:sp>
        <p:nvSpPr>
          <p:cNvPr id="17" name="Rounded Rectangle 16"/>
          <p:cNvSpPr/>
          <p:nvPr/>
        </p:nvSpPr>
        <p:spPr>
          <a:xfrm>
            <a:off x="4713672" y="2616046"/>
            <a:ext cx="511837" cy="511837"/>
          </a:xfrm>
          <a:custGeom>
            <a:avLst/>
            <a:gdLst/>
            <a:ahLst/>
            <a:cxnLst/>
            <a:rect l="0" t="0" r="0" b="0"/>
            <a:pathLst>
              <a:path w="511837" h="511837">
                <a:moveTo>
                  <a:pt x="511837" y="255918"/>
                </a:moveTo>
                <a:cubicBezTo>
                  <a:pt x="511837" y="397258"/>
                  <a:pt x="397258" y="511837"/>
                  <a:pt x="255918" y="511837"/>
                </a:cubicBezTo>
                <a:cubicBezTo>
                  <a:pt x="114578" y="511837"/>
                  <a:pt x="0" y="397258"/>
                  <a:pt x="0" y="255918"/>
                </a:cubicBezTo>
                <a:cubicBezTo>
                  <a:pt x="0" y="114578"/>
                  <a:pt x="114578" y="0"/>
                  <a:pt x="255918" y="0"/>
                </a:cubicBezTo>
                <a:cubicBezTo>
                  <a:pt x="397258" y="0"/>
                  <a:pt x="511837" y="114578"/>
                  <a:pt x="511837" y="255918"/>
                </a:cubicBezTo>
                <a:close/>
              </a:path>
            </a:pathLst>
          </a:custGeom>
          <a:noFill/>
          <a:ln w="12279">
            <a:solidFill>
              <a:srgbClr val="FFFFFF"/>
            </a:solidFill>
          </a:ln>
        </p:spPr>
        <p:txBody>
          <a:bodyPr rtlCol="0" anchor="ctr"/>
          <a:lstStyle/>
          <a:p>
            <a:pPr algn="ctr"/>
            <a:endParaRPr/>
          </a:p>
        </p:txBody>
      </p:sp>
      <p:sp>
        <p:nvSpPr>
          <p:cNvPr id="18" name="TextBox 17"/>
          <p:cNvSpPr txBox="1"/>
          <p:nvPr/>
        </p:nvSpPr>
        <p:spPr>
          <a:xfrm>
            <a:off x="8937002" y="1796132"/>
            <a:ext cx="1952073" cy="984885"/>
          </a:xfrm>
          <a:prstGeom prst="rect">
            <a:avLst/>
          </a:prstGeom>
          <a:noFill/>
          <a:ln>
            <a:noFill/>
          </a:ln>
        </p:spPr>
        <p:txBody>
          <a:bodyPr wrap="none" lIns="0" tIns="0" rIns="0" bIns="0" anchor="t">
            <a:spAutoFit/>
          </a:bodyPr>
          <a:lstStyle/>
          <a:p>
            <a:pPr algn="ctr"/>
            <a:r>
              <a:rPr sz="1600">
                <a:solidFill>
                  <a:srgbClr val="484848"/>
                </a:solidFill>
                <a:latin typeface="Calibri" panose="020F0502020204030204" pitchFamily="34" charset="0"/>
                <a:ea typeface="Calibri" panose="020F0502020204030204" pitchFamily="34" charset="0"/>
                <a:cs typeface="Calibri" panose="020F0502020204030204" pitchFamily="34" charset="0"/>
              </a:rPr>
              <a:t>Minimizing harm to
natural ecosystems and
reducing resource
overuse.</a:t>
            </a:r>
          </a:p>
        </p:txBody>
      </p:sp>
      <p:sp>
        <p:nvSpPr>
          <p:cNvPr id="19" name="TextBox 18"/>
          <p:cNvSpPr txBox="1"/>
          <p:nvPr/>
        </p:nvSpPr>
        <p:spPr>
          <a:xfrm>
            <a:off x="1736353" y="2347902"/>
            <a:ext cx="1778756" cy="738664"/>
          </a:xfrm>
          <a:prstGeom prst="rect">
            <a:avLst/>
          </a:prstGeom>
          <a:noFill/>
          <a:ln>
            <a:noFill/>
          </a:ln>
        </p:spPr>
        <p:txBody>
          <a:bodyPr wrap="none" lIns="0" tIns="0" rIns="0" bIns="0" anchor="t">
            <a:spAutoFit/>
          </a:bodyPr>
          <a:lstStyle/>
          <a:p>
            <a:pPr algn="ctr"/>
            <a:r>
              <a:rPr sz="1600">
                <a:solidFill>
                  <a:srgbClr val="484848"/>
                </a:solidFill>
                <a:latin typeface="Calibri" panose="020F0502020204030204" pitchFamily="34" charset="0"/>
                <a:ea typeface="Calibri" panose="020F0502020204030204" pitchFamily="34" charset="0"/>
                <a:cs typeface="Calibri" panose="020F0502020204030204" pitchFamily="34" charset="0"/>
              </a:rPr>
              <a:t>Conserving resources
by minimizing food
loss and waste.</a:t>
            </a:r>
          </a:p>
        </p:txBody>
      </p:sp>
      <p:sp>
        <p:nvSpPr>
          <p:cNvPr id="20" name="TextBox 19"/>
          <p:cNvSpPr txBox="1"/>
          <p:nvPr/>
        </p:nvSpPr>
        <p:spPr>
          <a:xfrm>
            <a:off x="3615889" y="2573885"/>
            <a:ext cx="968021" cy="553998"/>
          </a:xfrm>
          <a:prstGeom prst="rect">
            <a:avLst/>
          </a:prstGeom>
          <a:noFill/>
          <a:ln>
            <a:noFill/>
          </a:ln>
        </p:spPr>
        <p:txBody>
          <a:bodyPr wrap="none" lIns="0" tIns="0" rIns="0" bIns="0" anchor="t">
            <a:spAutoFit/>
          </a:bodyPr>
          <a:lstStyle/>
          <a:p>
            <a:pPr algn="ctr"/>
            <a:r>
              <a:rPr b="1">
                <a:solidFill>
                  <a:srgbClr val="7030A0"/>
                </a:solidFill>
                <a:latin typeface="Calibri" panose="020F0502020204030204" pitchFamily="34" charset="0"/>
                <a:ea typeface="Calibri" panose="020F0502020204030204" pitchFamily="34" charset="0"/>
                <a:cs typeface="Calibri" panose="020F0502020204030204" pitchFamily="34" charset="0"/>
              </a:rPr>
              <a:t>Waste</a:t>
            </a:r>
            <a:r>
              <a:rPr sz="700" b="1">
                <a:solidFill>
                  <a:srgbClr val="7030A0"/>
                </a:solidFill>
                <a:latin typeface="Calibri" panose="020F0502020204030204" pitchFamily="34" charset="0"/>
                <a:ea typeface="Calibri" panose="020F0502020204030204" pitchFamily="34" charset="0"/>
                <a:cs typeface="Calibri" panose="020F0502020204030204" pitchFamily="34" charset="0"/>
              </a:rPr>
              <a:t> </a:t>
            </a:r>
            <a:endParaRPr lang="en-IE" sz="700" b="1">
              <a:solidFill>
                <a:srgbClr val="7030A0"/>
              </a:solidFill>
              <a:latin typeface="Calibri" panose="020F0502020204030204" pitchFamily="34" charset="0"/>
              <a:ea typeface="Calibri" panose="020F0502020204030204" pitchFamily="34" charset="0"/>
              <a:cs typeface="Calibri" panose="020F0502020204030204" pitchFamily="34" charset="0"/>
            </a:endParaRPr>
          </a:p>
          <a:p>
            <a:pPr algn="ctr"/>
            <a:r>
              <a:rPr b="1">
                <a:solidFill>
                  <a:srgbClr val="7030A0"/>
                </a:solidFill>
                <a:latin typeface="Calibri" panose="020F0502020204030204" pitchFamily="34" charset="0"/>
                <a:ea typeface="Calibri" panose="020F0502020204030204" pitchFamily="34" charset="0"/>
                <a:cs typeface="Calibri" panose="020F0502020204030204" pitchFamily="34" charset="0"/>
              </a:rPr>
              <a:t>Reduction</a:t>
            </a:r>
          </a:p>
        </p:txBody>
      </p:sp>
      <p:sp>
        <p:nvSpPr>
          <p:cNvPr id="21" name="TextBox 20"/>
          <p:cNvSpPr txBox="1"/>
          <p:nvPr/>
        </p:nvSpPr>
        <p:spPr>
          <a:xfrm>
            <a:off x="3364533" y="3916137"/>
            <a:ext cx="914546" cy="553998"/>
          </a:xfrm>
          <a:prstGeom prst="rect">
            <a:avLst/>
          </a:prstGeom>
          <a:noFill/>
          <a:ln>
            <a:noFill/>
          </a:ln>
        </p:spPr>
        <p:txBody>
          <a:bodyPr wrap="none" lIns="0" tIns="0" rIns="0" bIns="0" anchor="t">
            <a:spAutoFit/>
          </a:bodyPr>
          <a:lstStyle/>
          <a:p>
            <a:pPr algn="ctr"/>
            <a:r>
              <a:rPr b="1">
                <a:solidFill>
                  <a:srgbClr val="92BD39"/>
                </a:solidFill>
                <a:latin typeface="Calibri" panose="020F0502020204030204" pitchFamily="34" charset="0"/>
                <a:ea typeface="Calibri" panose="020F0502020204030204" pitchFamily="34" charset="0"/>
                <a:cs typeface="Calibri" panose="020F0502020204030204" pitchFamily="34" charset="0"/>
              </a:rPr>
              <a:t>Economic
Viability</a:t>
            </a:r>
          </a:p>
        </p:txBody>
      </p:sp>
      <p:sp>
        <p:nvSpPr>
          <p:cNvPr id="22" name="TextBox 21"/>
          <p:cNvSpPr txBox="1"/>
          <p:nvPr/>
        </p:nvSpPr>
        <p:spPr>
          <a:xfrm>
            <a:off x="7445999" y="2011576"/>
            <a:ext cx="1818703" cy="553998"/>
          </a:xfrm>
          <a:prstGeom prst="rect">
            <a:avLst/>
          </a:prstGeom>
          <a:noFill/>
          <a:ln>
            <a:noFill/>
          </a:ln>
        </p:spPr>
        <p:txBody>
          <a:bodyPr wrap="square" lIns="0" tIns="0" rIns="0" bIns="0" anchor="t">
            <a:spAutoFit/>
          </a:bodyPr>
          <a:lstStyle/>
          <a:p>
            <a:pPr algn="l"/>
            <a:r>
              <a:rPr b="1">
                <a:solidFill>
                  <a:srgbClr val="2C6756"/>
                </a:solidFill>
                <a:latin typeface="Calibri" panose="020F0502020204030204" pitchFamily="34" charset="0"/>
                <a:ea typeface="Calibri" panose="020F0502020204030204" pitchFamily="34" charset="0"/>
                <a:cs typeface="Calibri" panose="020F0502020204030204" pitchFamily="34" charset="0"/>
              </a:rPr>
              <a:t>Environmental
Stewardship</a:t>
            </a:r>
          </a:p>
        </p:txBody>
      </p:sp>
      <p:sp>
        <p:nvSpPr>
          <p:cNvPr id="23" name="TextBox 22"/>
          <p:cNvSpPr txBox="1"/>
          <p:nvPr/>
        </p:nvSpPr>
        <p:spPr>
          <a:xfrm>
            <a:off x="3837776" y="1292735"/>
            <a:ext cx="1818831" cy="738664"/>
          </a:xfrm>
          <a:prstGeom prst="rect">
            <a:avLst/>
          </a:prstGeom>
          <a:noFill/>
          <a:ln>
            <a:noFill/>
          </a:ln>
        </p:spPr>
        <p:txBody>
          <a:bodyPr wrap="none" lIns="0" tIns="0" rIns="0" bIns="0" anchor="t">
            <a:spAutoFit/>
          </a:bodyPr>
          <a:lstStyle/>
          <a:p>
            <a:pPr algn="ctr"/>
            <a:r>
              <a:rPr sz="1600">
                <a:solidFill>
                  <a:srgbClr val="484848"/>
                </a:solidFill>
              </a:rPr>
              <a:t>Ensuring access to
sufficient, safe, and
nutritious food for all.</a:t>
            </a:r>
          </a:p>
        </p:txBody>
      </p:sp>
      <p:sp>
        <p:nvSpPr>
          <p:cNvPr id="24" name="TextBox 23"/>
          <p:cNvSpPr txBox="1"/>
          <p:nvPr/>
        </p:nvSpPr>
        <p:spPr>
          <a:xfrm>
            <a:off x="7857475" y="3644600"/>
            <a:ext cx="607539" cy="553998"/>
          </a:xfrm>
          <a:prstGeom prst="rect">
            <a:avLst/>
          </a:prstGeom>
          <a:noFill/>
          <a:ln>
            <a:noFill/>
          </a:ln>
        </p:spPr>
        <p:txBody>
          <a:bodyPr wrap="none" lIns="0" tIns="0" rIns="0" bIns="0" anchor="t">
            <a:spAutoFit/>
          </a:bodyPr>
          <a:lstStyle/>
          <a:p>
            <a:pPr algn="l"/>
            <a:r>
              <a:rPr b="1">
                <a:solidFill>
                  <a:srgbClr val="E0CB15"/>
                </a:solidFill>
              </a:rPr>
              <a:t>Social </a:t>
            </a:r>
            <a:endParaRPr lang="en-IE" b="1">
              <a:solidFill>
                <a:srgbClr val="E0CB15"/>
              </a:solidFill>
            </a:endParaRPr>
          </a:p>
          <a:p>
            <a:pPr algn="l"/>
            <a:r>
              <a:rPr b="1">
                <a:solidFill>
                  <a:srgbClr val="E0CB15"/>
                </a:solidFill>
              </a:rPr>
              <a:t>Equity</a:t>
            </a:r>
          </a:p>
        </p:txBody>
      </p:sp>
      <p:sp>
        <p:nvSpPr>
          <p:cNvPr id="25" name="TextBox 24"/>
          <p:cNvSpPr txBox="1"/>
          <p:nvPr/>
        </p:nvSpPr>
        <p:spPr>
          <a:xfrm>
            <a:off x="1375989" y="3753104"/>
            <a:ext cx="1853071" cy="984885"/>
          </a:xfrm>
          <a:prstGeom prst="rect">
            <a:avLst/>
          </a:prstGeom>
          <a:noFill/>
          <a:ln>
            <a:noFill/>
          </a:ln>
        </p:spPr>
        <p:txBody>
          <a:bodyPr wrap="none" lIns="0" tIns="0" rIns="0" bIns="0" anchor="t">
            <a:spAutoFit/>
          </a:bodyPr>
          <a:lstStyle/>
          <a:p>
            <a:pPr algn="ctr"/>
            <a:r>
              <a:rPr sz="1600">
                <a:solidFill>
                  <a:srgbClr val="484848"/>
                </a:solidFill>
              </a:rPr>
              <a:t>Ensuring food systems
are economically
sustainable for all
stakeholders.</a:t>
            </a:r>
          </a:p>
        </p:txBody>
      </p:sp>
      <p:sp>
        <p:nvSpPr>
          <p:cNvPr id="26" name="TextBox 25"/>
          <p:cNvSpPr txBox="1"/>
          <p:nvPr/>
        </p:nvSpPr>
        <p:spPr>
          <a:xfrm>
            <a:off x="8595593" y="3494848"/>
            <a:ext cx="1928028" cy="738664"/>
          </a:xfrm>
          <a:prstGeom prst="rect">
            <a:avLst/>
          </a:prstGeom>
          <a:noFill/>
          <a:ln>
            <a:noFill/>
          </a:ln>
        </p:spPr>
        <p:txBody>
          <a:bodyPr wrap="none" lIns="0" tIns="0" rIns="0" bIns="0" anchor="t">
            <a:spAutoFit/>
          </a:bodyPr>
          <a:lstStyle/>
          <a:p>
            <a:pPr algn="ctr"/>
            <a:r>
              <a:rPr sz="1600">
                <a:solidFill>
                  <a:srgbClr val="484848"/>
                </a:solidFill>
              </a:rPr>
              <a:t>Promoting fair access
to food and supporting
sustainable livelihoods.</a:t>
            </a:r>
          </a:p>
        </p:txBody>
      </p:sp>
      <p:sp>
        <p:nvSpPr>
          <p:cNvPr id="27" name="TextBox 26"/>
          <p:cNvSpPr txBox="1"/>
          <p:nvPr/>
        </p:nvSpPr>
        <p:spPr>
          <a:xfrm>
            <a:off x="5778429" y="1429780"/>
            <a:ext cx="771045" cy="553998"/>
          </a:xfrm>
          <a:prstGeom prst="rect">
            <a:avLst/>
          </a:prstGeom>
          <a:noFill/>
          <a:ln>
            <a:noFill/>
          </a:ln>
        </p:spPr>
        <p:txBody>
          <a:bodyPr wrap="none" lIns="0" tIns="0" rIns="0" bIns="0" anchor="t">
            <a:spAutoFit/>
          </a:bodyPr>
          <a:lstStyle/>
          <a:p>
            <a:pPr algn="ctr"/>
            <a:r>
              <a:rPr b="1">
                <a:solidFill>
                  <a:srgbClr val="4E88E7"/>
                </a:solidFill>
              </a:rPr>
              <a:t>Food </a:t>
            </a:r>
            <a:endParaRPr lang="en-IE" b="1">
              <a:solidFill>
                <a:srgbClr val="4E88E7"/>
              </a:solidFill>
            </a:endParaRPr>
          </a:p>
          <a:p>
            <a:pPr algn="ctr"/>
            <a:r>
              <a:rPr b="1">
                <a:solidFill>
                  <a:srgbClr val="4E88E7"/>
                </a:solidFill>
              </a:rPr>
              <a:t>Security</a:t>
            </a:r>
          </a:p>
        </p:txBody>
      </p:sp>
      <p:sp>
        <p:nvSpPr>
          <p:cNvPr id="28" name="TextBox 27"/>
          <p:cNvSpPr txBox="1"/>
          <p:nvPr/>
        </p:nvSpPr>
        <p:spPr>
          <a:xfrm>
            <a:off x="3472969" y="394778"/>
            <a:ext cx="4925643" cy="553998"/>
          </a:xfrm>
          <a:prstGeom prst="rect">
            <a:avLst/>
          </a:prstGeom>
          <a:noFill/>
          <a:ln>
            <a:noFill/>
          </a:ln>
        </p:spPr>
        <p:txBody>
          <a:bodyPr wrap="none" lIns="0" tIns="0" rIns="0" bIns="0" anchor="t">
            <a:spAutoFit/>
          </a:bodyPr>
          <a:lstStyle/>
          <a:p>
            <a:pPr algn="ctr"/>
            <a:r>
              <a:rPr sz="3600" b="1">
                <a:solidFill>
                  <a:srgbClr val="2C6756"/>
                </a:solidFill>
                <a:latin typeface="Calibri" panose="020F0502020204030204" pitchFamily="34" charset="0"/>
                <a:ea typeface="Calibri" panose="020F0502020204030204" pitchFamily="34" charset="0"/>
                <a:cs typeface="Calibri" panose="020F0502020204030204" pitchFamily="34" charset="0"/>
              </a:rPr>
              <a:t>Sustainable Food Systems</a:t>
            </a:r>
          </a:p>
        </p:txBody>
      </p:sp>
      <p:sp>
        <p:nvSpPr>
          <p:cNvPr id="29" name="TextBox 28"/>
          <p:cNvSpPr txBox="1"/>
          <p:nvPr/>
        </p:nvSpPr>
        <p:spPr>
          <a:xfrm>
            <a:off x="8426792" y="4801437"/>
            <a:ext cx="1676934" cy="738664"/>
          </a:xfrm>
          <a:prstGeom prst="rect">
            <a:avLst/>
          </a:prstGeom>
          <a:noFill/>
          <a:ln>
            <a:noFill/>
          </a:ln>
        </p:spPr>
        <p:txBody>
          <a:bodyPr wrap="none" lIns="0" tIns="0" rIns="0" bIns="0" anchor="t">
            <a:spAutoFit/>
          </a:bodyPr>
          <a:lstStyle/>
          <a:p>
            <a:pPr algn="ctr"/>
            <a:r>
              <a:rPr sz="1600">
                <a:solidFill>
                  <a:srgbClr val="484848"/>
                </a:solidFill>
                <a:latin typeface="Calibri" panose="020F0502020204030204" pitchFamily="34" charset="0"/>
                <a:ea typeface="Calibri" panose="020F0502020204030204" pitchFamily="34" charset="0"/>
                <a:cs typeface="Calibri" panose="020F0502020204030204" pitchFamily="34" charset="0"/>
              </a:rPr>
              <a:t>Producing diets that
promote health and
reduce disease risks</a:t>
            </a:r>
            <a:r>
              <a:rPr sz="600">
                <a:solidFill>
                  <a:srgbClr val="484848"/>
                </a:solidFill>
                <a:latin typeface="Georgia"/>
              </a:rPr>
              <a:t>.</a:t>
            </a:r>
          </a:p>
        </p:txBody>
      </p:sp>
      <p:sp>
        <p:nvSpPr>
          <p:cNvPr id="30" name="TextBox 29"/>
          <p:cNvSpPr txBox="1"/>
          <p:nvPr/>
        </p:nvSpPr>
        <p:spPr>
          <a:xfrm>
            <a:off x="6926102" y="4902814"/>
            <a:ext cx="1449797" cy="553998"/>
          </a:xfrm>
          <a:prstGeom prst="rect">
            <a:avLst/>
          </a:prstGeom>
          <a:noFill/>
          <a:ln>
            <a:noFill/>
          </a:ln>
        </p:spPr>
        <p:txBody>
          <a:bodyPr wrap="square" lIns="0" tIns="0" rIns="0" bIns="0" anchor="t">
            <a:spAutoFit/>
          </a:bodyPr>
          <a:lstStyle/>
          <a:p>
            <a:pPr algn="ctr"/>
            <a:r>
              <a:rPr b="1">
                <a:solidFill>
                  <a:srgbClr val="DE8431"/>
                </a:solidFill>
              </a:rPr>
              <a:t>Health </a:t>
            </a:r>
            <a:endParaRPr lang="en-IE" b="1">
              <a:solidFill>
                <a:srgbClr val="DE8431"/>
              </a:solidFill>
            </a:endParaRPr>
          </a:p>
          <a:p>
            <a:pPr algn="ctr"/>
            <a:r>
              <a:rPr b="1">
                <a:solidFill>
                  <a:srgbClr val="DE8431"/>
                </a:solidFill>
              </a:rPr>
              <a:t>&amp; Wellbeing</a:t>
            </a:r>
          </a:p>
        </p:txBody>
      </p:sp>
      <p:sp>
        <p:nvSpPr>
          <p:cNvPr id="31" name="TextBox 30"/>
          <p:cNvSpPr txBox="1"/>
          <p:nvPr/>
        </p:nvSpPr>
        <p:spPr>
          <a:xfrm>
            <a:off x="3021778" y="5338834"/>
            <a:ext cx="1947648" cy="738664"/>
          </a:xfrm>
          <a:prstGeom prst="rect">
            <a:avLst/>
          </a:prstGeom>
          <a:noFill/>
          <a:ln>
            <a:noFill/>
          </a:ln>
        </p:spPr>
        <p:txBody>
          <a:bodyPr wrap="none" lIns="0" tIns="0" rIns="0" bIns="0" anchor="t">
            <a:spAutoFit/>
          </a:bodyPr>
          <a:lstStyle/>
          <a:p>
            <a:pPr algn="ctr"/>
            <a:r>
              <a:rPr sz="1600">
                <a:solidFill>
                  <a:srgbClr val="484848"/>
                </a:solidFill>
                <a:latin typeface="Calibri" panose="020F0502020204030204" pitchFamily="34" charset="0"/>
                <a:ea typeface="Calibri" panose="020F0502020204030204" pitchFamily="34" charset="0"/>
                <a:cs typeface="Calibri" panose="020F0502020204030204" pitchFamily="34" charset="0"/>
              </a:rPr>
              <a:t>Adapting food systems
to change and reducing
vulnerability</a:t>
            </a:r>
            <a:r>
              <a:rPr sz="600">
                <a:solidFill>
                  <a:srgbClr val="484848"/>
                </a:solidFill>
                <a:latin typeface="Georgia"/>
              </a:rPr>
              <a:t>.</a:t>
            </a:r>
          </a:p>
        </p:txBody>
      </p:sp>
      <p:sp>
        <p:nvSpPr>
          <p:cNvPr id="32" name="TextBox 31"/>
          <p:cNvSpPr txBox="1"/>
          <p:nvPr/>
        </p:nvSpPr>
        <p:spPr>
          <a:xfrm>
            <a:off x="2712938" y="4994524"/>
            <a:ext cx="2388469" cy="276999"/>
          </a:xfrm>
          <a:prstGeom prst="rect">
            <a:avLst/>
          </a:prstGeom>
          <a:noFill/>
          <a:ln>
            <a:noFill/>
          </a:ln>
        </p:spPr>
        <p:txBody>
          <a:bodyPr wrap="square" lIns="0" tIns="0" rIns="0" bIns="0" anchor="t">
            <a:spAutoFit/>
          </a:bodyPr>
          <a:lstStyle/>
          <a:p>
            <a:r>
              <a:rPr b="1">
                <a:solidFill>
                  <a:srgbClr val="81CCB2"/>
                </a:solidFill>
              </a:rPr>
              <a:t>Resilience &amp;</a:t>
            </a:r>
            <a:r>
              <a:rPr lang="en-IE" b="1">
                <a:solidFill>
                  <a:srgbClr val="81CCB2"/>
                </a:solidFill>
              </a:rPr>
              <a:t> </a:t>
            </a:r>
            <a:r>
              <a:rPr b="1">
                <a:solidFill>
                  <a:srgbClr val="81CCB2"/>
                </a:solidFill>
              </a:rPr>
              <a:t>Adaptability</a:t>
            </a:r>
          </a:p>
        </p:txBody>
      </p:sp>
      <p:sp>
        <p:nvSpPr>
          <p:cNvPr id="33" name="Rounded Rectangle 32"/>
          <p:cNvSpPr/>
          <p:nvPr/>
        </p:nvSpPr>
        <p:spPr>
          <a:xfrm>
            <a:off x="5935791" y="2196358"/>
            <a:ext cx="289007" cy="278210"/>
          </a:xfrm>
          <a:custGeom>
            <a:avLst/>
            <a:gdLst/>
            <a:ahLst/>
            <a:cxnLst/>
            <a:rect l="0" t="0" r="0" b="0"/>
            <a:pathLst>
              <a:path w="289007" h="278210">
                <a:moveTo>
                  <a:pt x="122477" y="61400"/>
                </a:moveTo>
                <a:cubicBezTo>
                  <a:pt x="105521" y="61400"/>
                  <a:pt x="91776" y="47655"/>
                  <a:pt x="91776" y="30700"/>
                </a:cubicBezTo>
                <a:cubicBezTo>
                  <a:pt x="91776" y="13745"/>
                  <a:pt x="105521" y="0"/>
                  <a:pt x="122477" y="0"/>
                </a:cubicBezTo>
                <a:lnTo>
                  <a:pt x="257559" y="0"/>
                </a:lnTo>
                <a:cubicBezTo>
                  <a:pt x="274514" y="0"/>
                  <a:pt x="288259" y="13745"/>
                  <a:pt x="288259" y="30700"/>
                </a:cubicBezTo>
                <a:cubicBezTo>
                  <a:pt x="288259" y="47655"/>
                  <a:pt x="274514" y="61400"/>
                  <a:pt x="257559" y="61400"/>
                </a:cubicBezTo>
                <a:close/>
                <a:moveTo>
                  <a:pt x="136353" y="859"/>
                </a:moveTo>
                <a:lnTo>
                  <a:pt x="159440" y="23823"/>
                </a:lnTo>
                <a:moveTo>
                  <a:pt x="178351" y="0"/>
                </a:moveTo>
                <a:lnTo>
                  <a:pt x="202298" y="23823"/>
                </a:lnTo>
                <a:moveTo>
                  <a:pt x="221209" y="0"/>
                </a:moveTo>
                <a:lnTo>
                  <a:pt x="245156" y="23823"/>
                </a:lnTo>
                <a:moveTo>
                  <a:pt x="153177" y="159028"/>
                </a:moveTo>
                <a:cubicBezTo>
                  <a:pt x="153426" y="188883"/>
                  <a:pt x="135633" y="215938"/>
                  <a:pt x="108121" y="227536"/>
                </a:cubicBezTo>
                <a:cubicBezTo>
                  <a:pt x="80609" y="239134"/>
                  <a:pt x="48817" y="232983"/>
                  <a:pt x="27617" y="211960"/>
                </a:cubicBezTo>
                <a:cubicBezTo>
                  <a:pt x="6417" y="190936"/>
                  <a:pt x="0" y="159197"/>
                  <a:pt x="11367" y="131589"/>
                </a:cubicBezTo>
                <a:cubicBezTo>
                  <a:pt x="22734" y="103981"/>
                  <a:pt x="49639" y="85962"/>
                  <a:pt x="79496" y="85961"/>
                </a:cubicBezTo>
                <a:lnTo>
                  <a:pt x="147037" y="85961"/>
                </a:lnTo>
                <a:cubicBezTo>
                  <a:pt x="167383" y="84265"/>
                  <a:pt x="185252" y="99385"/>
                  <a:pt x="186948" y="119731"/>
                </a:cubicBezTo>
                <a:cubicBezTo>
                  <a:pt x="188643" y="140078"/>
                  <a:pt x="173524" y="157946"/>
                  <a:pt x="153177" y="159642"/>
                </a:cubicBezTo>
                <a:close/>
                <a:moveTo>
                  <a:pt x="42656" y="159642"/>
                </a:moveTo>
                <a:cubicBezTo>
                  <a:pt x="42656" y="179988"/>
                  <a:pt x="59150" y="196482"/>
                  <a:pt x="79496" y="196482"/>
                </a:cubicBezTo>
                <a:cubicBezTo>
                  <a:pt x="99843" y="196482"/>
                  <a:pt x="116337" y="179988"/>
                  <a:pt x="116337" y="159642"/>
                </a:cubicBezTo>
                <a:cubicBezTo>
                  <a:pt x="116337" y="139295"/>
                  <a:pt x="99843" y="122801"/>
                  <a:pt x="79496" y="122801"/>
                </a:cubicBezTo>
                <a:cubicBezTo>
                  <a:pt x="59150" y="122801"/>
                  <a:pt x="42656" y="139295"/>
                  <a:pt x="42656" y="159642"/>
                </a:cubicBezTo>
                <a:moveTo>
                  <a:pt x="67216" y="150432"/>
                </a:moveTo>
                <a:cubicBezTo>
                  <a:pt x="68912" y="150432"/>
                  <a:pt x="70286" y="151806"/>
                  <a:pt x="70286" y="153502"/>
                </a:cubicBezTo>
                <a:cubicBezTo>
                  <a:pt x="70286" y="155197"/>
                  <a:pt x="68912" y="156572"/>
                  <a:pt x="67216" y="156572"/>
                </a:cubicBezTo>
                <a:cubicBezTo>
                  <a:pt x="65520" y="156572"/>
                  <a:pt x="64146" y="155197"/>
                  <a:pt x="64146" y="153502"/>
                </a:cubicBezTo>
                <a:cubicBezTo>
                  <a:pt x="64146" y="151806"/>
                  <a:pt x="65520" y="150432"/>
                  <a:pt x="67216" y="150432"/>
                </a:cubicBezTo>
                <a:moveTo>
                  <a:pt x="269839" y="155835"/>
                </a:moveTo>
                <a:cubicBezTo>
                  <a:pt x="261410" y="156905"/>
                  <a:pt x="253756" y="161291"/>
                  <a:pt x="248570" y="168021"/>
                </a:cubicBezTo>
                <a:cubicBezTo>
                  <a:pt x="243385" y="174751"/>
                  <a:pt x="241095" y="183270"/>
                  <a:pt x="242208" y="191693"/>
                </a:cubicBezTo>
                <a:cubicBezTo>
                  <a:pt x="244533" y="209221"/>
                  <a:pt x="232225" y="225321"/>
                  <a:pt x="214701" y="227674"/>
                </a:cubicBezTo>
                <a:cubicBezTo>
                  <a:pt x="197177" y="230027"/>
                  <a:pt x="184868" y="246127"/>
                  <a:pt x="187193" y="263655"/>
                </a:cubicBezTo>
                <a:moveTo>
                  <a:pt x="204017" y="276426"/>
                </a:moveTo>
                <a:cubicBezTo>
                  <a:pt x="205831" y="277838"/>
                  <a:pt x="208248" y="278210"/>
                  <a:pt x="210403" y="277408"/>
                </a:cubicBezTo>
                <a:cubicBezTo>
                  <a:pt x="212580" y="276681"/>
                  <a:pt x="214213" y="274862"/>
                  <a:pt x="214701" y="272619"/>
                </a:cubicBezTo>
                <a:cubicBezTo>
                  <a:pt x="217739" y="259621"/>
                  <a:pt x="228489" y="249848"/>
                  <a:pt x="241717" y="248059"/>
                </a:cubicBezTo>
                <a:cubicBezTo>
                  <a:pt x="259273" y="246007"/>
                  <a:pt x="271854" y="230130"/>
                  <a:pt x="269839" y="212569"/>
                </a:cubicBezTo>
                <a:cubicBezTo>
                  <a:pt x="268148" y="199981"/>
                  <a:pt x="274079" y="187589"/>
                  <a:pt x="284943" y="181009"/>
                </a:cubicBezTo>
                <a:cubicBezTo>
                  <a:pt x="287207" y="179666"/>
                  <a:pt x="288663" y="177293"/>
                  <a:pt x="288835" y="174666"/>
                </a:cubicBezTo>
                <a:cubicBezTo>
                  <a:pt x="289007" y="172039"/>
                  <a:pt x="287872" y="169496"/>
                  <a:pt x="285803" y="167869"/>
                </a:cubicBezTo>
                <a:lnTo>
                  <a:pt x="245278" y="137415"/>
                </a:lnTo>
                <a:cubicBezTo>
                  <a:pt x="243403" y="135948"/>
                  <a:pt x="240984" y="135366"/>
                  <a:pt x="238647" y="135818"/>
                </a:cubicBezTo>
                <a:cubicBezTo>
                  <a:pt x="222896" y="139795"/>
                  <a:pt x="212642" y="154964"/>
                  <a:pt x="214824" y="171062"/>
                </a:cubicBezTo>
                <a:cubicBezTo>
                  <a:pt x="217149" y="188590"/>
                  <a:pt x="204840" y="204690"/>
                  <a:pt x="187316" y="207043"/>
                </a:cubicBezTo>
                <a:cubicBezTo>
                  <a:pt x="171073" y="209172"/>
                  <a:pt x="159050" y="223208"/>
                  <a:pt x="159440" y="239586"/>
                </a:cubicBezTo>
                <a:cubicBezTo>
                  <a:pt x="159549" y="241615"/>
                  <a:pt x="160535" y="243498"/>
                  <a:pt x="162142" y="244743"/>
                </a:cubicBezTo>
                <a:close/>
              </a:path>
            </a:pathLst>
          </a:custGeom>
          <a:noFill/>
          <a:ln w="12279">
            <a:solidFill>
              <a:srgbClr val="FFFFFF"/>
            </a:solidFill>
          </a:ln>
        </p:spPr>
        <p:txBody>
          <a:bodyPr rtlCol="0" anchor="ctr"/>
          <a:lstStyle/>
          <a:p>
            <a:pPr algn="ctr"/>
            <a:endParaRPr/>
          </a:p>
        </p:txBody>
      </p:sp>
      <p:sp>
        <p:nvSpPr>
          <p:cNvPr id="34" name="Rounded Rectangle 33"/>
          <p:cNvSpPr/>
          <p:nvPr/>
        </p:nvSpPr>
        <p:spPr>
          <a:xfrm>
            <a:off x="4828205" y="2734353"/>
            <a:ext cx="282443" cy="282443"/>
          </a:xfrm>
          <a:custGeom>
            <a:avLst/>
            <a:gdLst/>
            <a:ahLst/>
            <a:cxnLst/>
            <a:rect l="0" t="0" r="0" b="0"/>
            <a:pathLst>
              <a:path w="282443" h="282443">
                <a:moveTo>
                  <a:pt x="136309" y="169834"/>
                </a:moveTo>
                <a:lnTo>
                  <a:pt x="128941" y="98241"/>
                </a:lnTo>
                <a:lnTo>
                  <a:pt x="282443" y="98241"/>
                </a:lnTo>
                <a:lnTo>
                  <a:pt x="264207" y="271477"/>
                </a:lnTo>
                <a:cubicBezTo>
                  <a:pt x="263536" y="277713"/>
                  <a:pt x="258273" y="282442"/>
                  <a:pt x="252001" y="282443"/>
                </a:cubicBezTo>
                <a:lnTo>
                  <a:pt x="196482" y="282443"/>
                </a:lnTo>
                <a:moveTo>
                  <a:pt x="169785" y="98241"/>
                </a:moveTo>
                <a:lnTo>
                  <a:pt x="209610" y="42575"/>
                </a:lnTo>
                <a:lnTo>
                  <a:pt x="267093" y="56488"/>
                </a:lnTo>
                <a:lnTo>
                  <a:pt x="260462" y="98241"/>
                </a:lnTo>
                <a:moveTo>
                  <a:pt x="30700" y="12280"/>
                </a:moveTo>
                <a:lnTo>
                  <a:pt x="49120" y="18420"/>
                </a:lnTo>
                <a:lnTo>
                  <a:pt x="55260" y="0"/>
                </a:lnTo>
                <a:moveTo>
                  <a:pt x="104381" y="36840"/>
                </a:moveTo>
                <a:lnTo>
                  <a:pt x="116661" y="49120"/>
                </a:lnTo>
                <a:lnTo>
                  <a:pt x="128941" y="36840"/>
                </a:lnTo>
                <a:moveTo>
                  <a:pt x="0" y="85961"/>
                </a:moveTo>
                <a:lnTo>
                  <a:pt x="18420" y="104381"/>
                </a:lnTo>
                <a:lnTo>
                  <a:pt x="36840" y="85961"/>
                </a:lnTo>
                <a:moveTo>
                  <a:pt x="159642" y="257379"/>
                </a:moveTo>
                <a:cubicBezTo>
                  <a:pt x="159642" y="282443"/>
                  <a:pt x="129396" y="282443"/>
                  <a:pt x="92101" y="282443"/>
                </a:cubicBezTo>
                <a:cubicBezTo>
                  <a:pt x="54806" y="282443"/>
                  <a:pt x="24560" y="282443"/>
                  <a:pt x="24560" y="257379"/>
                </a:cubicBezTo>
                <a:cubicBezTo>
                  <a:pt x="26335" y="221811"/>
                  <a:pt x="56524" y="194366"/>
                  <a:pt x="92101" y="195979"/>
                </a:cubicBezTo>
                <a:cubicBezTo>
                  <a:pt x="127677" y="194366"/>
                  <a:pt x="157866" y="221811"/>
                  <a:pt x="159642" y="257379"/>
                </a:cubicBezTo>
                <a:close/>
                <a:moveTo>
                  <a:pt x="75007" y="197968"/>
                </a:moveTo>
                <a:lnTo>
                  <a:pt x="49120" y="159138"/>
                </a:lnTo>
                <a:lnTo>
                  <a:pt x="104381" y="146858"/>
                </a:lnTo>
                <a:lnTo>
                  <a:pt x="98204" y="196224"/>
                </a:lnTo>
              </a:path>
            </a:pathLst>
          </a:custGeom>
          <a:noFill/>
          <a:ln w="12279">
            <a:solidFill>
              <a:srgbClr val="FFFFFF"/>
            </a:solidFill>
          </a:ln>
        </p:spPr>
        <p:txBody>
          <a:bodyPr rtlCol="0" anchor="ctr"/>
          <a:lstStyle/>
          <a:p>
            <a:pPr algn="ctr"/>
            <a:endParaRPr/>
          </a:p>
        </p:txBody>
      </p:sp>
      <p:sp>
        <p:nvSpPr>
          <p:cNvPr id="35" name="Rounded Rectangle 34"/>
          <p:cNvSpPr/>
          <p:nvPr/>
        </p:nvSpPr>
        <p:spPr>
          <a:xfrm>
            <a:off x="7055008" y="2733017"/>
            <a:ext cx="282443" cy="283779"/>
          </a:xfrm>
          <a:custGeom>
            <a:avLst/>
            <a:gdLst/>
            <a:ahLst/>
            <a:cxnLst/>
            <a:rect l="0" t="0" r="0" b="0"/>
            <a:pathLst>
              <a:path w="282443" h="283779">
                <a:moveTo>
                  <a:pt x="169527" y="152442"/>
                </a:moveTo>
                <a:cubicBezTo>
                  <a:pt x="163312" y="157963"/>
                  <a:pt x="155293" y="161020"/>
                  <a:pt x="146981" y="161038"/>
                </a:cubicBezTo>
                <a:cubicBezTo>
                  <a:pt x="129541" y="160811"/>
                  <a:pt x="114880" y="147883"/>
                  <a:pt x="112474" y="130608"/>
                </a:cubicBezTo>
                <a:lnTo>
                  <a:pt x="112081" y="127587"/>
                </a:lnTo>
                <a:cubicBezTo>
                  <a:pt x="100014" y="122142"/>
                  <a:pt x="92216" y="110176"/>
                  <a:pt x="92108" y="96937"/>
                </a:cubicBezTo>
                <a:cubicBezTo>
                  <a:pt x="91999" y="83699"/>
                  <a:pt x="99601" y="71607"/>
                  <a:pt x="111577" y="65965"/>
                </a:cubicBezTo>
                <a:lnTo>
                  <a:pt x="112056" y="63190"/>
                </a:lnTo>
                <a:cubicBezTo>
                  <a:pt x="111817" y="49179"/>
                  <a:pt x="122986" y="37630"/>
                  <a:pt x="136997" y="37402"/>
                </a:cubicBezTo>
                <a:lnTo>
                  <a:pt x="139453" y="34835"/>
                </a:lnTo>
                <a:cubicBezTo>
                  <a:pt x="139128" y="23036"/>
                  <a:pt x="145238" y="11991"/>
                  <a:pt x="155406" y="5995"/>
                </a:cubicBezTo>
                <a:cubicBezTo>
                  <a:pt x="165574" y="0"/>
                  <a:pt x="178196" y="0"/>
                  <a:pt x="188364" y="5995"/>
                </a:cubicBezTo>
                <a:cubicBezTo>
                  <a:pt x="198532" y="11991"/>
                  <a:pt x="204642" y="23036"/>
                  <a:pt x="204317" y="34835"/>
                </a:cubicBezTo>
                <a:lnTo>
                  <a:pt x="206773" y="37402"/>
                </a:lnTo>
                <a:cubicBezTo>
                  <a:pt x="220784" y="37630"/>
                  <a:pt x="231953" y="49179"/>
                  <a:pt x="231714" y="63190"/>
                </a:cubicBezTo>
                <a:lnTo>
                  <a:pt x="234698" y="67242"/>
                </a:lnTo>
                <a:cubicBezTo>
                  <a:pt x="245698" y="73593"/>
                  <a:pt x="252234" y="85551"/>
                  <a:pt x="251639" y="98238"/>
                </a:cubicBezTo>
                <a:cubicBezTo>
                  <a:pt x="251045" y="110925"/>
                  <a:pt x="243419" y="122220"/>
                  <a:pt x="231874" y="127514"/>
                </a:cubicBezTo>
                <a:lnTo>
                  <a:pt x="231296" y="130608"/>
                </a:lnTo>
                <a:cubicBezTo>
                  <a:pt x="228885" y="147880"/>
                  <a:pt x="214227" y="160806"/>
                  <a:pt x="196789" y="161038"/>
                </a:cubicBezTo>
                <a:cubicBezTo>
                  <a:pt x="188568" y="161033"/>
                  <a:pt x="180624" y="158064"/>
                  <a:pt x="174415" y="152676"/>
                </a:cubicBezTo>
                <a:close/>
                <a:moveTo>
                  <a:pt x="171922" y="81156"/>
                </a:moveTo>
                <a:lnTo>
                  <a:pt x="171922" y="210098"/>
                </a:lnTo>
                <a:moveTo>
                  <a:pt x="171922" y="124136"/>
                </a:moveTo>
                <a:cubicBezTo>
                  <a:pt x="189475" y="124140"/>
                  <a:pt x="205696" y="114778"/>
                  <a:pt x="214473" y="99576"/>
                </a:cubicBezTo>
                <a:moveTo>
                  <a:pt x="135081" y="75016"/>
                </a:moveTo>
                <a:cubicBezTo>
                  <a:pt x="135081" y="95362"/>
                  <a:pt x="151575" y="111856"/>
                  <a:pt x="171922" y="111856"/>
                </a:cubicBezTo>
                <a:moveTo>
                  <a:pt x="98339" y="152626"/>
                </a:moveTo>
                <a:lnTo>
                  <a:pt x="97983" y="154530"/>
                </a:lnTo>
                <a:cubicBezTo>
                  <a:pt x="96503" y="165160"/>
                  <a:pt x="87482" y="173117"/>
                  <a:pt x="76751" y="173257"/>
                </a:cubicBezTo>
                <a:cubicBezTo>
                  <a:pt x="71693" y="173252"/>
                  <a:pt x="66806" y="171425"/>
                  <a:pt x="62984" y="168112"/>
                </a:cubicBezTo>
                <a:lnTo>
                  <a:pt x="59927" y="168014"/>
                </a:lnTo>
                <a:cubicBezTo>
                  <a:pt x="56091" y="171388"/>
                  <a:pt x="51159" y="173252"/>
                  <a:pt x="46050" y="173257"/>
                </a:cubicBezTo>
                <a:cubicBezTo>
                  <a:pt x="35316" y="173122"/>
                  <a:pt x="26292" y="165163"/>
                  <a:pt x="24818" y="154530"/>
                </a:cubicBezTo>
                <a:lnTo>
                  <a:pt x="24572" y="152676"/>
                </a:lnTo>
                <a:cubicBezTo>
                  <a:pt x="17144" y="149326"/>
                  <a:pt x="12343" y="141961"/>
                  <a:pt x="12277" y="133813"/>
                </a:cubicBezTo>
                <a:cubicBezTo>
                  <a:pt x="12211" y="125665"/>
                  <a:pt x="16892" y="118223"/>
                  <a:pt x="24265" y="114754"/>
                </a:cubicBezTo>
                <a:lnTo>
                  <a:pt x="24560" y="113084"/>
                </a:lnTo>
                <a:cubicBezTo>
                  <a:pt x="24484" y="108940"/>
                  <a:pt x="26060" y="104937"/>
                  <a:pt x="28940" y="101956"/>
                </a:cubicBezTo>
                <a:cubicBezTo>
                  <a:pt x="31819" y="98975"/>
                  <a:pt x="35766" y="97262"/>
                  <a:pt x="39910" y="97194"/>
                </a:cubicBezTo>
                <a:lnTo>
                  <a:pt x="41445" y="95610"/>
                </a:lnTo>
                <a:cubicBezTo>
                  <a:pt x="41267" y="84412"/>
                  <a:pt x="50202" y="75191"/>
                  <a:pt x="61400" y="75016"/>
                </a:cubicBezTo>
                <a:cubicBezTo>
                  <a:pt x="63487" y="75011"/>
                  <a:pt x="65560" y="75343"/>
                  <a:pt x="67540" y="75998"/>
                </a:cubicBezTo>
                <a:moveTo>
                  <a:pt x="61400" y="136417"/>
                </a:moveTo>
                <a:lnTo>
                  <a:pt x="61400" y="210098"/>
                </a:lnTo>
                <a:moveTo>
                  <a:pt x="0" y="210098"/>
                </a:moveTo>
                <a:lnTo>
                  <a:pt x="282443" y="210098"/>
                </a:lnTo>
                <a:moveTo>
                  <a:pt x="0" y="283779"/>
                </a:moveTo>
                <a:lnTo>
                  <a:pt x="282443" y="283779"/>
                </a:lnTo>
                <a:moveTo>
                  <a:pt x="24560" y="246938"/>
                </a:moveTo>
                <a:lnTo>
                  <a:pt x="73680" y="246938"/>
                </a:lnTo>
                <a:moveTo>
                  <a:pt x="110521" y="246938"/>
                </a:moveTo>
                <a:lnTo>
                  <a:pt x="159642" y="246938"/>
                </a:lnTo>
                <a:moveTo>
                  <a:pt x="196482" y="246938"/>
                </a:moveTo>
                <a:lnTo>
                  <a:pt x="245603" y="246938"/>
                </a:lnTo>
              </a:path>
            </a:pathLst>
          </a:custGeom>
          <a:noFill/>
          <a:ln w="12279">
            <a:solidFill>
              <a:srgbClr val="FFFFFF"/>
            </a:solidFill>
          </a:ln>
        </p:spPr>
        <p:txBody>
          <a:bodyPr rtlCol="0" anchor="ctr"/>
          <a:lstStyle/>
          <a:p>
            <a:pPr algn="ctr"/>
            <a:endParaRPr/>
          </a:p>
        </p:txBody>
      </p:sp>
      <p:sp>
        <p:nvSpPr>
          <p:cNvPr id="36" name="Rounded Rectangle 35"/>
          <p:cNvSpPr/>
          <p:nvPr/>
        </p:nvSpPr>
        <p:spPr>
          <a:xfrm>
            <a:off x="5791433" y="3470116"/>
            <a:ext cx="574135" cy="565976"/>
          </a:xfrm>
          <a:custGeom>
            <a:avLst/>
            <a:gdLst/>
            <a:ahLst/>
            <a:cxnLst/>
            <a:rect l="0" t="0" r="0" b="0"/>
            <a:pathLst>
              <a:path w="574135" h="565976">
                <a:moveTo>
                  <a:pt x="436301" y="558409"/>
                </a:moveTo>
                <a:cubicBezTo>
                  <a:pt x="431668" y="563243"/>
                  <a:pt x="425263" y="565976"/>
                  <a:pt x="418568" y="565976"/>
                </a:cubicBezTo>
                <a:cubicBezTo>
                  <a:pt x="411873" y="565976"/>
                  <a:pt x="405468" y="563243"/>
                  <a:pt x="400836" y="558409"/>
                </a:cubicBezTo>
                <a:lnTo>
                  <a:pt x="291395" y="444326"/>
                </a:lnTo>
                <a:cubicBezTo>
                  <a:pt x="268486" y="421433"/>
                  <a:pt x="262806" y="386445"/>
                  <a:pt x="277297" y="357481"/>
                </a:cubicBezTo>
                <a:lnTo>
                  <a:pt x="277297" y="357481"/>
                </a:lnTo>
                <a:cubicBezTo>
                  <a:pt x="288104" y="335888"/>
                  <a:pt x="308619" y="320795"/>
                  <a:pt x="332449" y="316904"/>
                </a:cubicBezTo>
                <a:cubicBezTo>
                  <a:pt x="356280" y="313013"/>
                  <a:pt x="380530" y="320798"/>
                  <a:pt x="397643" y="337833"/>
                </a:cubicBezTo>
                <a:lnTo>
                  <a:pt x="418421" y="358586"/>
                </a:lnTo>
                <a:lnTo>
                  <a:pt x="439174" y="337833"/>
                </a:lnTo>
                <a:cubicBezTo>
                  <a:pt x="456292" y="320746"/>
                  <a:pt x="480579" y="312928"/>
                  <a:pt x="504449" y="316821"/>
                </a:cubicBezTo>
                <a:cubicBezTo>
                  <a:pt x="528320" y="320713"/>
                  <a:pt x="548865" y="335842"/>
                  <a:pt x="559667" y="357481"/>
                </a:cubicBezTo>
                <a:lnTo>
                  <a:pt x="559667" y="357481"/>
                </a:lnTo>
                <a:cubicBezTo>
                  <a:pt x="574135" y="386448"/>
                  <a:pt x="568458" y="421422"/>
                  <a:pt x="545570" y="444326"/>
                </a:cubicBezTo>
                <a:close/>
                <a:moveTo>
                  <a:pt x="271084" y="407289"/>
                </a:moveTo>
                <a:lnTo>
                  <a:pt x="565930" y="407289"/>
                </a:lnTo>
                <a:moveTo>
                  <a:pt x="327425" y="481879"/>
                </a:moveTo>
                <a:lnTo>
                  <a:pt x="509613" y="481879"/>
                </a:lnTo>
                <a:moveTo>
                  <a:pt x="233801" y="559760"/>
                </a:moveTo>
                <a:cubicBezTo>
                  <a:pt x="96507" y="530449"/>
                  <a:pt x="3011" y="402851"/>
                  <a:pt x="16431" y="263106"/>
                </a:cubicBezTo>
                <a:cubicBezTo>
                  <a:pt x="29851" y="123362"/>
                  <a:pt x="145922" y="15889"/>
                  <a:pt x="286284" y="13242"/>
                </a:cubicBezTo>
                <a:cubicBezTo>
                  <a:pt x="426647" y="10595"/>
                  <a:pt x="546687" y="113616"/>
                  <a:pt x="565365" y="252756"/>
                </a:cubicBezTo>
                <a:moveTo>
                  <a:pt x="170632" y="381771"/>
                </a:moveTo>
                <a:lnTo>
                  <a:pt x="144033" y="381771"/>
                </a:lnTo>
                <a:lnTo>
                  <a:pt x="119473" y="505727"/>
                </a:lnTo>
                <a:cubicBezTo>
                  <a:pt x="38150" y="441057"/>
                  <a:pt x="0" y="336220"/>
                  <a:pt x="20740" y="234409"/>
                </a:cubicBezTo>
                <a:lnTo>
                  <a:pt x="152212" y="234409"/>
                </a:lnTo>
                <a:cubicBezTo>
                  <a:pt x="169113" y="234411"/>
                  <a:pt x="183845" y="245913"/>
                  <a:pt x="187947" y="262310"/>
                </a:cubicBezTo>
                <a:lnTo>
                  <a:pt x="206367" y="335991"/>
                </a:lnTo>
                <a:cubicBezTo>
                  <a:pt x="209120" y="346996"/>
                  <a:pt x="206649" y="358656"/>
                  <a:pt x="199668" y="367599"/>
                </a:cubicBezTo>
                <a:cubicBezTo>
                  <a:pt x="192688" y="376542"/>
                  <a:pt x="181976" y="381770"/>
                  <a:pt x="170632" y="381771"/>
                </a:cubicBezTo>
                <a:close/>
                <a:moveTo>
                  <a:pt x="512168" y="123888"/>
                </a:moveTo>
                <a:lnTo>
                  <a:pt x="412354" y="123888"/>
                </a:lnTo>
                <a:cubicBezTo>
                  <a:pt x="395453" y="123889"/>
                  <a:pt x="380721" y="135392"/>
                  <a:pt x="376619" y="151788"/>
                </a:cubicBezTo>
                <a:lnTo>
                  <a:pt x="353115" y="245682"/>
                </a:lnTo>
                <a:moveTo>
                  <a:pt x="308587" y="119319"/>
                </a:moveTo>
                <a:cubicBezTo>
                  <a:pt x="301998" y="125449"/>
                  <a:pt x="292584" y="127485"/>
                  <a:pt x="284051" y="124624"/>
                </a:cubicBezTo>
                <a:lnTo>
                  <a:pt x="223829" y="104288"/>
                </a:lnTo>
                <a:lnTo>
                  <a:pt x="157836" y="137862"/>
                </a:lnTo>
                <a:cubicBezTo>
                  <a:pt x="147438" y="143158"/>
                  <a:pt x="134750" y="140407"/>
                  <a:pt x="127479" y="131280"/>
                </a:cubicBezTo>
                <a:cubicBezTo>
                  <a:pt x="119252" y="120965"/>
                  <a:pt x="108077" y="106916"/>
                  <a:pt x="97147" y="93310"/>
                </a:cubicBezTo>
                <a:cubicBezTo>
                  <a:pt x="163273" y="27771"/>
                  <a:pt x="257992" y="0"/>
                  <a:pt x="349038" y="19457"/>
                </a:cubicBezTo>
                <a:cubicBezTo>
                  <a:pt x="350880" y="19850"/>
                  <a:pt x="352648" y="20415"/>
                  <a:pt x="354466" y="20832"/>
                </a:cubicBezTo>
                <a:lnTo>
                  <a:pt x="358445" y="59564"/>
                </a:lnTo>
                <a:cubicBezTo>
                  <a:pt x="359231" y="67207"/>
                  <a:pt x="356395" y="74777"/>
                  <a:pt x="350782" y="80023"/>
                </a:cubicBezTo>
                <a:close/>
              </a:path>
            </a:pathLst>
          </a:custGeom>
          <a:noFill/>
          <a:ln w="12279">
            <a:solidFill>
              <a:srgbClr val="FFFFFF"/>
            </a:solidFill>
          </a:ln>
        </p:spPr>
        <p:txBody>
          <a:bodyPr rtlCol="0" anchor="ctr"/>
          <a:lstStyle/>
          <a:p>
            <a:pPr algn="ctr"/>
            <a:endParaRPr/>
          </a:p>
        </p:txBody>
      </p:sp>
      <p:sp>
        <p:nvSpPr>
          <p:cNvPr id="37" name="Rounded Rectangle 36"/>
          <p:cNvSpPr/>
          <p:nvPr/>
        </p:nvSpPr>
        <p:spPr>
          <a:xfrm>
            <a:off x="4555994" y="3943936"/>
            <a:ext cx="270163" cy="270180"/>
          </a:xfrm>
          <a:custGeom>
            <a:avLst/>
            <a:gdLst/>
            <a:ahLst/>
            <a:cxnLst/>
            <a:rect l="0" t="0" r="0" b="0"/>
            <a:pathLst>
              <a:path w="270163" h="270180">
                <a:moveTo>
                  <a:pt x="98622" y="171553"/>
                </a:moveTo>
                <a:cubicBezTo>
                  <a:pt x="74678" y="195512"/>
                  <a:pt x="35842" y="195512"/>
                  <a:pt x="11899" y="171553"/>
                </a:cubicBezTo>
                <a:lnTo>
                  <a:pt x="0" y="159654"/>
                </a:lnTo>
                <a:lnTo>
                  <a:pt x="110521" y="159654"/>
                </a:lnTo>
                <a:close/>
                <a:moveTo>
                  <a:pt x="258264" y="171553"/>
                </a:moveTo>
                <a:cubicBezTo>
                  <a:pt x="234320" y="195512"/>
                  <a:pt x="195484" y="195512"/>
                  <a:pt x="171541" y="171553"/>
                </a:cubicBezTo>
                <a:lnTo>
                  <a:pt x="159642" y="159654"/>
                </a:lnTo>
                <a:lnTo>
                  <a:pt x="270163" y="159654"/>
                </a:lnTo>
                <a:close/>
                <a:moveTo>
                  <a:pt x="55260" y="189519"/>
                </a:moveTo>
                <a:cubicBezTo>
                  <a:pt x="54880" y="204367"/>
                  <a:pt x="64593" y="217591"/>
                  <a:pt x="78875" y="221669"/>
                </a:cubicBezTo>
                <a:lnTo>
                  <a:pt x="101090" y="228018"/>
                </a:lnTo>
                <a:moveTo>
                  <a:pt x="214902" y="189519"/>
                </a:moveTo>
                <a:cubicBezTo>
                  <a:pt x="215284" y="204363"/>
                  <a:pt x="205577" y="217586"/>
                  <a:pt x="191300" y="221669"/>
                </a:cubicBezTo>
                <a:lnTo>
                  <a:pt x="169085" y="228018"/>
                </a:lnTo>
                <a:moveTo>
                  <a:pt x="27630" y="27630"/>
                </a:moveTo>
                <a:cubicBezTo>
                  <a:pt x="27630" y="42890"/>
                  <a:pt x="40000" y="55260"/>
                  <a:pt x="55260" y="55260"/>
                </a:cubicBezTo>
                <a:cubicBezTo>
                  <a:pt x="70520" y="55260"/>
                  <a:pt x="82891" y="42890"/>
                  <a:pt x="82891" y="27630"/>
                </a:cubicBezTo>
                <a:cubicBezTo>
                  <a:pt x="82891" y="12370"/>
                  <a:pt x="70520" y="0"/>
                  <a:pt x="55260" y="0"/>
                </a:cubicBezTo>
                <a:cubicBezTo>
                  <a:pt x="40000" y="0"/>
                  <a:pt x="27630" y="12370"/>
                  <a:pt x="27630" y="27630"/>
                </a:cubicBezTo>
                <a:close/>
                <a:moveTo>
                  <a:pt x="55260" y="67553"/>
                </a:moveTo>
                <a:cubicBezTo>
                  <a:pt x="18420" y="67553"/>
                  <a:pt x="18420" y="96325"/>
                  <a:pt x="18420" y="116673"/>
                </a:cubicBezTo>
                <a:lnTo>
                  <a:pt x="18420" y="116673"/>
                </a:lnTo>
                <a:lnTo>
                  <a:pt x="36840" y="116673"/>
                </a:lnTo>
                <a:lnTo>
                  <a:pt x="42980" y="159654"/>
                </a:lnTo>
                <a:lnTo>
                  <a:pt x="67540" y="159654"/>
                </a:lnTo>
                <a:lnTo>
                  <a:pt x="73680" y="116673"/>
                </a:lnTo>
                <a:lnTo>
                  <a:pt x="92101" y="116673"/>
                </a:lnTo>
                <a:lnTo>
                  <a:pt x="92101" y="116673"/>
                </a:lnTo>
                <a:cubicBezTo>
                  <a:pt x="92101" y="96301"/>
                  <a:pt x="92101" y="67553"/>
                  <a:pt x="55260" y="67553"/>
                </a:cubicBezTo>
                <a:close/>
                <a:moveTo>
                  <a:pt x="185172" y="260855"/>
                </a:moveTo>
                <a:lnTo>
                  <a:pt x="185344" y="261174"/>
                </a:lnTo>
                <a:cubicBezTo>
                  <a:pt x="186347" y="263079"/>
                  <a:pt x="186280" y="265369"/>
                  <a:pt x="185166" y="267211"/>
                </a:cubicBezTo>
                <a:cubicBezTo>
                  <a:pt x="184053" y="269053"/>
                  <a:pt x="182056" y="270178"/>
                  <a:pt x="179904" y="270175"/>
                </a:cubicBezTo>
                <a:lnTo>
                  <a:pt x="90259" y="270175"/>
                </a:lnTo>
                <a:cubicBezTo>
                  <a:pt x="88103" y="270180"/>
                  <a:pt x="86102" y="269054"/>
                  <a:pt x="84988" y="267208"/>
                </a:cubicBezTo>
                <a:cubicBezTo>
                  <a:pt x="83874" y="265362"/>
                  <a:pt x="83810" y="263067"/>
                  <a:pt x="84819" y="261162"/>
                </a:cubicBezTo>
                <a:lnTo>
                  <a:pt x="84991" y="260842"/>
                </a:lnTo>
                <a:lnTo>
                  <a:pt x="107156" y="215651"/>
                </a:lnTo>
                <a:cubicBezTo>
                  <a:pt x="109226" y="211439"/>
                  <a:pt x="113515" y="208775"/>
                  <a:pt x="118208" y="208787"/>
                </a:cubicBezTo>
                <a:lnTo>
                  <a:pt x="152028" y="208787"/>
                </a:lnTo>
                <a:cubicBezTo>
                  <a:pt x="156721" y="208775"/>
                  <a:pt x="161010" y="211439"/>
                  <a:pt x="163080" y="215651"/>
                </a:cubicBezTo>
                <a:close/>
                <a:moveTo>
                  <a:pt x="245603" y="36852"/>
                </a:moveTo>
                <a:lnTo>
                  <a:pt x="224727" y="36852"/>
                </a:lnTo>
                <a:cubicBezTo>
                  <a:pt x="217655" y="36806"/>
                  <a:pt x="211395" y="41418"/>
                  <a:pt x="209344" y="48187"/>
                </a:cubicBezTo>
                <a:cubicBezTo>
                  <a:pt x="207293" y="54955"/>
                  <a:pt x="209940" y="62266"/>
                  <a:pt x="215848" y="66153"/>
                </a:cubicBezTo>
                <a:lnTo>
                  <a:pt x="238443" y="81221"/>
                </a:lnTo>
                <a:cubicBezTo>
                  <a:pt x="244352" y="85096"/>
                  <a:pt x="247009" y="92394"/>
                  <a:pt x="244977" y="99162"/>
                </a:cubicBezTo>
                <a:cubicBezTo>
                  <a:pt x="242944" y="105929"/>
                  <a:pt x="236704" y="110555"/>
                  <a:pt x="229639" y="110533"/>
                </a:cubicBezTo>
                <a:lnTo>
                  <a:pt x="208762" y="110533"/>
                </a:lnTo>
                <a:moveTo>
                  <a:pt x="233323" y="36865"/>
                </a:moveTo>
                <a:lnTo>
                  <a:pt x="233323" y="24584"/>
                </a:lnTo>
                <a:moveTo>
                  <a:pt x="221042" y="122826"/>
                </a:moveTo>
                <a:lnTo>
                  <a:pt x="221042" y="110546"/>
                </a:lnTo>
              </a:path>
            </a:pathLst>
          </a:custGeom>
          <a:noFill/>
          <a:ln w="12279">
            <a:solidFill>
              <a:srgbClr val="FFFFFF"/>
            </a:solidFill>
          </a:ln>
        </p:spPr>
        <p:txBody>
          <a:bodyPr rtlCol="0" anchor="ctr"/>
          <a:lstStyle/>
          <a:p>
            <a:pPr algn="ctr"/>
            <a:endParaRPr/>
          </a:p>
        </p:txBody>
      </p:sp>
      <p:sp>
        <p:nvSpPr>
          <p:cNvPr id="38" name="Rounded Rectangle 37"/>
          <p:cNvSpPr/>
          <p:nvPr/>
        </p:nvSpPr>
        <p:spPr>
          <a:xfrm>
            <a:off x="7345638" y="3921599"/>
            <a:ext cx="257883" cy="298653"/>
          </a:xfrm>
          <a:custGeom>
            <a:avLst/>
            <a:gdLst/>
            <a:ahLst/>
            <a:cxnLst/>
            <a:rect l="0" t="0" r="0" b="0"/>
            <a:pathLst>
              <a:path w="257883" h="298653">
                <a:moveTo>
                  <a:pt x="125257" y="124029"/>
                </a:moveTo>
                <a:cubicBezTo>
                  <a:pt x="127453" y="125627"/>
                  <a:pt x="130429" y="125627"/>
                  <a:pt x="132625" y="124029"/>
                </a:cubicBezTo>
                <a:cubicBezTo>
                  <a:pt x="145888" y="113837"/>
                  <a:pt x="190342" y="77610"/>
                  <a:pt x="190342" y="50348"/>
                </a:cubicBezTo>
                <a:cubicBezTo>
                  <a:pt x="190342" y="12648"/>
                  <a:pt x="140116" y="1228"/>
                  <a:pt x="128941" y="46541"/>
                </a:cubicBezTo>
                <a:cubicBezTo>
                  <a:pt x="117766" y="0"/>
                  <a:pt x="67540" y="12034"/>
                  <a:pt x="67540" y="49734"/>
                </a:cubicBezTo>
                <a:cubicBezTo>
                  <a:pt x="67540" y="77610"/>
                  <a:pt x="111995" y="113837"/>
                  <a:pt x="125257" y="124029"/>
                </a:cubicBezTo>
                <a:close/>
                <a:moveTo>
                  <a:pt x="171922" y="163571"/>
                </a:moveTo>
                <a:cubicBezTo>
                  <a:pt x="171922" y="183918"/>
                  <a:pt x="188416" y="200412"/>
                  <a:pt x="208762" y="200412"/>
                </a:cubicBezTo>
                <a:cubicBezTo>
                  <a:pt x="229109" y="200412"/>
                  <a:pt x="245603" y="183918"/>
                  <a:pt x="245603" y="163571"/>
                </a:cubicBezTo>
                <a:cubicBezTo>
                  <a:pt x="245603" y="143225"/>
                  <a:pt x="229109" y="126731"/>
                  <a:pt x="208762" y="126731"/>
                </a:cubicBezTo>
                <a:cubicBezTo>
                  <a:pt x="188416" y="126731"/>
                  <a:pt x="171922" y="143225"/>
                  <a:pt x="171922" y="163571"/>
                </a:cubicBezTo>
                <a:moveTo>
                  <a:pt x="172413" y="169711"/>
                </a:moveTo>
                <a:cubicBezTo>
                  <a:pt x="186541" y="169663"/>
                  <a:pt x="199964" y="163533"/>
                  <a:pt x="209254" y="152888"/>
                </a:cubicBezTo>
                <a:cubicBezTo>
                  <a:pt x="218543" y="163533"/>
                  <a:pt x="231966" y="169663"/>
                  <a:pt x="246094" y="169711"/>
                </a:cubicBezTo>
                <a:moveTo>
                  <a:pt x="257883" y="298653"/>
                </a:moveTo>
                <a:lnTo>
                  <a:pt x="246340" y="248796"/>
                </a:lnTo>
                <a:cubicBezTo>
                  <a:pt x="242310" y="231289"/>
                  <a:pt x="226726" y="218885"/>
                  <a:pt x="208762" y="218885"/>
                </a:cubicBezTo>
                <a:cubicBezTo>
                  <a:pt x="190798" y="218885"/>
                  <a:pt x="175214" y="231289"/>
                  <a:pt x="171185" y="248796"/>
                </a:cubicBezTo>
                <a:lnTo>
                  <a:pt x="159642" y="298653"/>
                </a:lnTo>
                <a:moveTo>
                  <a:pt x="185430" y="226691"/>
                </a:moveTo>
                <a:lnTo>
                  <a:pt x="208762" y="261813"/>
                </a:lnTo>
                <a:lnTo>
                  <a:pt x="232095" y="226691"/>
                </a:lnTo>
                <a:moveTo>
                  <a:pt x="12280" y="163571"/>
                </a:moveTo>
                <a:cubicBezTo>
                  <a:pt x="12280" y="183918"/>
                  <a:pt x="28774" y="200412"/>
                  <a:pt x="49120" y="200412"/>
                </a:cubicBezTo>
                <a:cubicBezTo>
                  <a:pt x="69467" y="200412"/>
                  <a:pt x="85961" y="183918"/>
                  <a:pt x="85961" y="163571"/>
                </a:cubicBezTo>
                <a:cubicBezTo>
                  <a:pt x="85961" y="143225"/>
                  <a:pt x="69467" y="126731"/>
                  <a:pt x="49120" y="126731"/>
                </a:cubicBezTo>
                <a:cubicBezTo>
                  <a:pt x="28774" y="126731"/>
                  <a:pt x="12280" y="143225"/>
                  <a:pt x="12280" y="163571"/>
                </a:cubicBezTo>
                <a:moveTo>
                  <a:pt x="12771" y="169711"/>
                </a:moveTo>
                <a:cubicBezTo>
                  <a:pt x="26899" y="169663"/>
                  <a:pt x="40322" y="163533"/>
                  <a:pt x="49611" y="152888"/>
                </a:cubicBezTo>
                <a:cubicBezTo>
                  <a:pt x="58901" y="163533"/>
                  <a:pt x="72324" y="169663"/>
                  <a:pt x="86452" y="169711"/>
                </a:cubicBezTo>
                <a:moveTo>
                  <a:pt x="98241" y="298653"/>
                </a:moveTo>
                <a:lnTo>
                  <a:pt x="86697" y="248796"/>
                </a:lnTo>
                <a:cubicBezTo>
                  <a:pt x="82668" y="231289"/>
                  <a:pt x="67084" y="218885"/>
                  <a:pt x="49120" y="218885"/>
                </a:cubicBezTo>
                <a:cubicBezTo>
                  <a:pt x="31156" y="218885"/>
                  <a:pt x="15572" y="231289"/>
                  <a:pt x="11543" y="248796"/>
                </a:cubicBezTo>
                <a:lnTo>
                  <a:pt x="0" y="298653"/>
                </a:lnTo>
                <a:moveTo>
                  <a:pt x="25788" y="226691"/>
                </a:moveTo>
                <a:lnTo>
                  <a:pt x="49120" y="261813"/>
                </a:lnTo>
                <a:lnTo>
                  <a:pt x="72452" y="226691"/>
                </a:lnTo>
              </a:path>
            </a:pathLst>
          </a:custGeom>
          <a:noFill/>
          <a:ln w="12279">
            <a:solidFill>
              <a:srgbClr val="FFFFFF"/>
            </a:solidFill>
          </a:ln>
        </p:spPr>
        <p:txBody>
          <a:bodyPr rtlCol="0" anchor="ctr"/>
          <a:lstStyle/>
          <a:p>
            <a:pPr algn="ctr"/>
            <a:endParaRPr/>
          </a:p>
        </p:txBody>
      </p:sp>
      <p:sp>
        <p:nvSpPr>
          <p:cNvPr id="39" name="Rounded Rectangle 38"/>
          <p:cNvSpPr/>
          <p:nvPr/>
        </p:nvSpPr>
        <p:spPr>
          <a:xfrm>
            <a:off x="5334118" y="4920222"/>
            <a:ext cx="269402" cy="282443"/>
          </a:xfrm>
          <a:custGeom>
            <a:avLst/>
            <a:gdLst/>
            <a:ahLst/>
            <a:cxnLst/>
            <a:rect l="0" t="0" r="0" b="0"/>
            <a:pathLst>
              <a:path w="269402" h="282443">
                <a:moveTo>
                  <a:pt x="239082" y="85776"/>
                </a:moveTo>
                <a:cubicBezTo>
                  <a:pt x="181434" y="85776"/>
                  <a:pt x="134701" y="132510"/>
                  <a:pt x="134701" y="190158"/>
                </a:cubicBezTo>
                <a:cubicBezTo>
                  <a:pt x="192349" y="190158"/>
                  <a:pt x="239082" y="143425"/>
                  <a:pt x="239082" y="85776"/>
                </a:cubicBezTo>
                <a:close/>
                <a:moveTo>
                  <a:pt x="162159" y="119608"/>
                </a:moveTo>
                <a:cubicBezTo>
                  <a:pt x="176772" y="77797"/>
                  <a:pt x="166148" y="31312"/>
                  <a:pt x="134823" y="0"/>
                </a:cubicBezTo>
                <a:cubicBezTo>
                  <a:pt x="103389" y="31443"/>
                  <a:pt x="92830" y="78156"/>
                  <a:pt x="107684" y="120063"/>
                </a:cubicBezTo>
                <a:moveTo>
                  <a:pt x="30319" y="85776"/>
                </a:moveTo>
                <a:cubicBezTo>
                  <a:pt x="87967" y="85776"/>
                  <a:pt x="134701" y="132510"/>
                  <a:pt x="134701" y="190158"/>
                </a:cubicBezTo>
                <a:cubicBezTo>
                  <a:pt x="77052" y="190158"/>
                  <a:pt x="30319" y="143425"/>
                  <a:pt x="30319" y="85776"/>
                </a:cubicBezTo>
                <a:close/>
                <a:moveTo>
                  <a:pt x="134701" y="214902"/>
                </a:moveTo>
                <a:lnTo>
                  <a:pt x="134701" y="184018"/>
                </a:lnTo>
                <a:moveTo>
                  <a:pt x="269402" y="282443"/>
                </a:moveTo>
                <a:cubicBezTo>
                  <a:pt x="267032" y="263039"/>
                  <a:pt x="253335" y="246909"/>
                  <a:pt x="234571" y="241425"/>
                </a:cubicBezTo>
                <a:cubicBezTo>
                  <a:pt x="215807" y="235942"/>
                  <a:pt x="195580" y="242158"/>
                  <a:pt x="183134" y="257232"/>
                </a:cubicBezTo>
                <a:cubicBezTo>
                  <a:pt x="179851" y="232995"/>
                  <a:pt x="159159" y="214916"/>
                  <a:pt x="134701" y="214916"/>
                </a:cubicBezTo>
                <a:cubicBezTo>
                  <a:pt x="110242" y="214916"/>
                  <a:pt x="89550" y="232995"/>
                  <a:pt x="86268" y="257232"/>
                </a:cubicBezTo>
                <a:cubicBezTo>
                  <a:pt x="73821" y="242158"/>
                  <a:pt x="53594" y="235942"/>
                  <a:pt x="34830" y="241425"/>
                </a:cubicBezTo>
                <a:cubicBezTo>
                  <a:pt x="16066" y="246909"/>
                  <a:pt x="2370" y="263039"/>
                  <a:pt x="0" y="282443"/>
                </a:cubicBezTo>
              </a:path>
            </a:pathLst>
          </a:custGeom>
          <a:noFill/>
          <a:ln w="12279">
            <a:solidFill>
              <a:srgbClr val="FFFFFF"/>
            </a:solidFill>
          </a:ln>
        </p:spPr>
        <p:txBody>
          <a:bodyPr rtlCol="0" anchor="ctr"/>
          <a:lstStyle/>
          <a:p>
            <a:pPr algn="ctr"/>
            <a:endParaRPr/>
          </a:p>
        </p:txBody>
      </p:sp>
      <p:sp>
        <p:nvSpPr>
          <p:cNvPr id="40" name="Rounded Rectangle 39"/>
          <p:cNvSpPr/>
          <p:nvPr/>
        </p:nvSpPr>
        <p:spPr>
          <a:xfrm>
            <a:off x="6549474" y="4914082"/>
            <a:ext cx="282049" cy="286659"/>
          </a:xfrm>
          <a:custGeom>
            <a:avLst/>
            <a:gdLst/>
            <a:ahLst/>
            <a:cxnLst/>
            <a:rect l="0" t="0" r="0" b="0"/>
            <a:pathLst>
              <a:path w="282049" h="286659">
                <a:moveTo>
                  <a:pt x="0" y="0"/>
                </a:moveTo>
                <a:moveTo>
                  <a:pt x="61748" y="218402"/>
                </a:moveTo>
                <a:lnTo>
                  <a:pt x="39890" y="77535"/>
                </a:lnTo>
                <a:moveTo>
                  <a:pt x="73892" y="93321"/>
                </a:moveTo>
                <a:lnTo>
                  <a:pt x="47176" y="124895"/>
                </a:lnTo>
                <a:lnTo>
                  <a:pt x="10745" y="101822"/>
                </a:lnTo>
                <a:moveTo>
                  <a:pt x="0" y="0"/>
                </a:moveTo>
                <a:moveTo>
                  <a:pt x="82393" y="146754"/>
                </a:moveTo>
                <a:lnTo>
                  <a:pt x="55676" y="178327"/>
                </a:lnTo>
                <a:lnTo>
                  <a:pt x="18031" y="156468"/>
                </a:lnTo>
                <a:moveTo>
                  <a:pt x="49604" y="283978"/>
                </a:moveTo>
                <a:lnTo>
                  <a:pt x="49604" y="218402"/>
                </a:lnTo>
                <a:lnTo>
                  <a:pt x="122467" y="218402"/>
                </a:lnTo>
                <a:lnTo>
                  <a:pt x="122467" y="283978"/>
                </a:lnTo>
                <a:moveTo>
                  <a:pt x="109109" y="218402"/>
                </a:moveTo>
                <a:cubicBezTo>
                  <a:pt x="109109" y="218402"/>
                  <a:pt x="134611" y="84821"/>
                  <a:pt x="189258" y="18031"/>
                </a:cubicBezTo>
                <a:cubicBezTo>
                  <a:pt x="189258" y="18031"/>
                  <a:pt x="150397" y="22888"/>
                  <a:pt x="112752" y="79964"/>
                </a:cubicBezTo>
                <a:moveTo>
                  <a:pt x="110899" y="101823"/>
                </a:moveTo>
                <a:cubicBezTo>
                  <a:pt x="110899" y="101823"/>
                  <a:pt x="116971" y="59320"/>
                  <a:pt x="110899" y="10745"/>
                </a:cubicBezTo>
                <a:cubicBezTo>
                  <a:pt x="110899" y="10745"/>
                  <a:pt x="92683" y="28960"/>
                  <a:pt x="80539" y="53248"/>
                </a:cubicBezTo>
                <a:moveTo>
                  <a:pt x="264539" y="241727"/>
                </a:moveTo>
                <a:cubicBezTo>
                  <a:pt x="271825" y="227156"/>
                  <a:pt x="273039" y="210154"/>
                  <a:pt x="266967" y="196795"/>
                </a:cubicBezTo>
                <a:cubicBezTo>
                  <a:pt x="262110" y="183438"/>
                  <a:pt x="257252" y="178580"/>
                  <a:pt x="260895" y="165222"/>
                </a:cubicBezTo>
                <a:lnTo>
                  <a:pt x="263324" y="156721"/>
                </a:lnTo>
                <a:cubicBezTo>
                  <a:pt x="265753" y="149436"/>
                  <a:pt x="262110" y="143363"/>
                  <a:pt x="256037" y="139721"/>
                </a:cubicBezTo>
                <a:cubicBezTo>
                  <a:pt x="249966" y="136077"/>
                  <a:pt x="242680" y="138506"/>
                  <a:pt x="237822" y="143363"/>
                </a:cubicBezTo>
                <a:lnTo>
                  <a:pt x="231751" y="150650"/>
                </a:lnTo>
                <a:cubicBezTo>
                  <a:pt x="223249" y="161579"/>
                  <a:pt x="215963" y="160365"/>
                  <a:pt x="202605" y="164007"/>
                </a:cubicBezTo>
                <a:cubicBezTo>
                  <a:pt x="188033" y="167651"/>
                  <a:pt x="174675" y="177366"/>
                  <a:pt x="167388" y="191938"/>
                </a:cubicBezTo>
                <a:cubicBezTo>
                  <a:pt x="147958" y="229585"/>
                  <a:pt x="178319" y="250229"/>
                  <a:pt x="174675" y="257515"/>
                </a:cubicBezTo>
                <a:cubicBezTo>
                  <a:pt x="169817" y="266015"/>
                  <a:pt x="173461" y="276944"/>
                  <a:pt x="181961" y="281802"/>
                </a:cubicBezTo>
                <a:cubicBezTo>
                  <a:pt x="190461" y="286659"/>
                  <a:pt x="201391" y="283017"/>
                  <a:pt x="206249" y="274515"/>
                </a:cubicBezTo>
                <a:cubicBezTo>
                  <a:pt x="211105" y="267229"/>
                  <a:pt x="245108" y="279373"/>
                  <a:pt x="264539" y="241727"/>
                </a:cubicBezTo>
                <a:close/>
                <a:moveTo>
                  <a:pt x="219607" y="198011"/>
                </a:moveTo>
                <a:cubicBezTo>
                  <a:pt x="219607" y="198011"/>
                  <a:pt x="205034" y="207725"/>
                  <a:pt x="205034" y="224727"/>
                </a:cubicBezTo>
                <a:moveTo>
                  <a:pt x="255334" y="140041"/>
                </a:moveTo>
                <a:cubicBezTo>
                  <a:pt x="255334" y="140041"/>
                  <a:pt x="265048" y="118182"/>
                  <a:pt x="282049" y="115753"/>
                </a:cubicBezTo>
              </a:path>
            </a:pathLst>
          </a:custGeom>
          <a:noFill/>
          <a:ln w="12279">
            <a:solidFill>
              <a:srgbClr val="FFFFFF"/>
            </a:solidFill>
          </a:ln>
        </p:spPr>
        <p:txBody>
          <a:bodyPr rtlCol="0" anchor="ctr"/>
          <a:lstStyle/>
          <a:p>
            <a:pPr algn="ctr"/>
            <a:endParaRPr/>
          </a:p>
        </p:txBody>
      </p:sp>
      <p:pic>
        <p:nvPicPr>
          <p:cNvPr id="42" name="Picture 41">
            <a:extLst>
              <a:ext uri="{FF2B5EF4-FFF2-40B4-BE49-F238E27FC236}">
                <a16:creationId xmlns:a16="http://schemas.microsoft.com/office/drawing/2014/main" id="{C24FA19A-BD86-0ED9-4BAC-1073804DA62F}"/>
              </a:ext>
            </a:extLst>
          </p:cNvPr>
          <p:cNvPicPr>
            <a:picLocks noChangeAspect="1"/>
          </p:cNvPicPr>
          <p:nvPr/>
        </p:nvPicPr>
        <p:blipFill>
          <a:blip r:embed="rId2"/>
          <a:stretch>
            <a:fillRect/>
          </a:stretch>
        </p:blipFill>
        <p:spPr>
          <a:xfrm>
            <a:off x="10663987" y="5926759"/>
            <a:ext cx="1086562" cy="645258"/>
          </a:xfrm>
          <a:prstGeom prst="rect">
            <a:avLst/>
          </a:prstGeom>
        </p:spPr>
      </p:pic>
    </p:spTree>
    <p:extLst>
      <p:ext uri="{BB962C8B-B14F-4D97-AF65-F5344CB8AC3E}">
        <p14:creationId xmlns:p14="http://schemas.microsoft.com/office/powerpoint/2010/main" val="148422560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08EBA720017041A462E1887BBF0A7B" ma:contentTypeVersion="12" ma:contentTypeDescription="Create a new document." ma:contentTypeScope="" ma:versionID="3daa635df37c59414bb289ee8d6b55b3">
  <xsd:schema xmlns:xsd="http://www.w3.org/2001/XMLSchema" xmlns:xs="http://www.w3.org/2001/XMLSchema" xmlns:p="http://schemas.microsoft.com/office/2006/metadata/properties" xmlns:ns2="bdd7cb0e-4db2-4ead-b4f2-18c0fbf43376" xmlns:ns3="29269d83-2cf4-4865-81b2-23f25ecdd0cc" targetNamespace="http://schemas.microsoft.com/office/2006/metadata/properties" ma:root="true" ma:fieldsID="16f8d1d372f853053389406e0781c042" ns2:_="" ns3:_="">
    <xsd:import namespace="bdd7cb0e-4db2-4ead-b4f2-18c0fbf43376"/>
    <xsd:import namespace="29269d83-2cf4-4865-81b2-23f25ecdd0c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d7cb0e-4db2-4ead-b4f2-18c0fbf433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badb5f0-a2b0-4fa5-985f-380381272ce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9269d83-2cf4-4865-81b2-23f25ecdd0c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4600956-03dd-4879-8eee-39a3a2577d11}" ma:internalName="TaxCatchAll" ma:showField="CatchAllData" ma:web="29269d83-2cf4-4865-81b2-23f25ecdd0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dd7cb0e-4db2-4ead-b4f2-18c0fbf43376">
      <Terms xmlns="http://schemas.microsoft.com/office/infopath/2007/PartnerControls"/>
    </lcf76f155ced4ddcb4097134ff3c332f>
    <TaxCatchAll xmlns="29269d83-2cf4-4865-81b2-23f25ecdd0c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C00101-58FE-4F4C-8C2C-0F0BC9F1412E}">
  <ds:schemaRefs>
    <ds:schemaRef ds:uri="29269d83-2cf4-4865-81b2-23f25ecdd0cc"/>
    <ds:schemaRef ds:uri="bdd7cb0e-4db2-4ead-b4f2-18c0fbf433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F914B47-D417-4BE9-A70C-4BDE0CE742DE}">
  <ds:schemaRefs>
    <ds:schemaRef ds:uri="29269d83-2cf4-4865-81b2-23f25ecdd0cc"/>
    <ds:schemaRef ds:uri="bdd7cb0e-4db2-4ead-b4f2-18c0fbf43376"/>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66AEF9F-2102-497B-B040-078ACDF18A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62</Slides>
  <Notes>23</Notes>
  <HiddenSlides>0</HiddenSlide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revision>11</cp:revision>
  <dcterms:created xsi:type="dcterms:W3CDTF">2020-10-14T13:32:04Z</dcterms:created>
  <dcterms:modified xsi:type="dcterms:W3CDTF">2025-12-19T13:35:38Z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0x0101006508EBA720017041A462E1887BBF0A7B</vt:lpwstr>
  </property>
  <property fmtid="{D5CDD505-2E9C-101B-9397-08002B2CF9AE}" pid="3" name="MediaServiceImageTags">
    <vt:lpwstr/>
  </property>
</Properties>
</file>