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3"/>
  </p:notesMasterIdLst>
  <p:handoutMasterIdLst>
    <p:handoutMasterId r:id="rId74"/>
  </p:handoutMasterIdLst>
  <p:sldIdLst>
    <p:sldId id="4345" r:id="rId5"/>
    <p:sldId id="4306" r:id="rId6"/>
    <p:sldId id="4424" r:id="rId7"/>
    <p:sldId id="4323" r:id="rId8"/>
    <p:sldId id="4418" r:id="rId9"/>
    <p:sldId id="4423" r:id="rId10"/>
    <p:sldId id="4322" r:id="rId11"/>
    <p:sldId id="4370" r:id="rId12"/>
    <p:sldId id="4359" r:id="rId13"/>
    <p:sldId id="4363" r:id="rId14"/>
    <p:sldId id="4364" r:id="rId15"/>
    <p:sldId id="4365" r:id="rId16"/>
    <p:sldId id="4422" r:id="rId17"/>
    <p:sldId id="4366" r:id="rId18"/>
    <p:sldId id="4400" r:id="rId19"/>
    <p:sldId id="4343" r:id="rId20"/>
    <p:sldId id="4350" r:id="rId21"/>
    <p:sldId id="4342" r:id="rId22"/>
    <p:sldId id="4352" r:id="rId23"/>
    <p:sldId id="4367" r:id="rId24"/>
    <p:sldId id="4356" r:id="rId25"/>
    <p:sldId id="4368" r:id="rId26"/>
    <p:sldId id="4371" r:id="rId27"/>
    <p:sldId id="4372" r:id="rId28"/>
    <p:sldId id="4373" r:id="rId29"/>
    <p:sldId id="4374" r:id="rId30"/>
    <p:sldId id="4401" r:id="rId31"/>
    <p:sldId id="4369" r:id="rId32"/>
    <p:sldId id="4402" r:id="rId33"/>
    <p:sldId id="4375" r:id="rId34"/>
    <p:sldId id="4377" r:id="rId35"/>
    <p:sldId id="4376" r:id="rId36"/>
    <p:sldId id="4378" r:id="rId37"/>
    <p:sldId id="4379" r:id="rId38"/>
    <p:sldId id="4414" r:id="rId39"/>
    <p:sldId id="4319" r:id="rId40"/>
    <p:sldId id="4417" r:id="rId41"/>
    <p:sldId id="4380" r:id="rId42"/>
    <p:sldId id="4381" r:id="rId43"/>
    <p:sldId id="4382" r:id="rId44"/>
    <p:sldId id="4383" r:id="rId45"/>
    <p:sldId id="4384" r:id="rId46"/>
    <p:sldId id="4403" r:id="rId47"/>
    <p:sldId id="4385" r:id="rId48"/>
    <p:sldId id="4386" r:id="rId49"/>
    <p:sldId id="4405" r:id="rId50"/>
    <p:sldId id="4406" r:id="rId51"/>
    <p:sldId id="4387" r:id="rId52"/>
    <p:sldId id="4416" r:id="rId53"/>
    <p:sldId id="4391" r:id="rId54"/>
    <p:sldId id="4392" r:id="rId55"/>
    <p:sldId id="4407" r:id="rId56"/>
    <p:sldId id="4393" r:id="rId57"/>
    <p:sldId id="4409" r:id="rId58"/>
    <p:sldId id="4408" r:id="rId59"/>
    <p:sldId id="4410" r:id="rId60"/>
    <p:sldId id="4394" r:id="rId61"/>
    <p:sldId id="4395" r:id="rId62"/>
    <p:sldId id="4412" r:id="rId63"/>
    <p:sldId id="4413" r:id="rId64"/>
    <p:sldId id="4425" r:id="rId65"/>
    <p:sldId id="4358" r:id="rId66"/>
    <p:sldId id="4426" r:id="rId67"/>
    <p:sldId id="4397" r:id="rId68"/>
    <p:sldId id="4398" r:id="rId69"/>
    <p:sldId id="4399" r:id="rId70"/>
    <p:sldId id="4419" r:id="rId71"/>
    <p:sldId id="426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543"/>
    <a:srgbClr val="595959"/>
    <a:srgbClr val="2C6756"/>
    <a:srgbClr val="ECECEC"/>
    <a:srgbClr val="81CCB2"/>
    <a:srgbClr val="E63275"/>
    <a:srgbClr val="084260"/>
    <a:srgbClr val="10B1A2"/>
    <a:srgbClr val="CEDA29"/>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CA53BB-6E19-0876-6606-E7206850C027}" v="7" dt="2025-12-17T14:28:25.353"/>
    <p1510:client id="{47B7FA8B-64E0-CFFB-2677-3DAF44C7B655}" v="9" dt="2025-12-19T13:38:12.5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608"/>
    <p:restoredTop sz="86446"/>
  </p:normalViewPr>
  <p:slideViewPr>
    <p:cSldViewPr snapToGrid="0" snapToObjects="1">
      <p:cViewPr varScale="1">
        <p:scale>
          <a:sx n="81" d="100"/>
          <a:sy n="81" d="100"/>
        </p:scale>
        <p:origin x="48" y="37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4" d="100"/>
        <a:sy n="74" d="100"/>
      </p:scale>
      <p:origin x="0" y="0"/>
    </p:cViewPr>
  </p:sorterViewPr>
  <p:notesViewPr>
    <p:cSldViewPr snapToGrid="0" snapToObjects="1">
      <p:cViewPr varScale="1">
        <p:scale>
          <a:sx n="79" d="100"/>
          <a:sy n="79" d="100"/>
        </p:scale>
        <p:origin x="344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solidFill>
                <a:effectLst/>
                <a:latin typeface="+mn-lt"/>
                <a:ea typeface="+mn-ea"/>
                <a:cs typeface="+mn-cs"/>
              </a:defRPr>
            </a:pPr>
            <a:r>
              <a:rPr lang="en-IE" sz="2400" b="0" cap="none" spc="0" noProof="0" dirty="0">
                <a:ln w="0"/>
                <a:solidFill>
                  <a:schemeClr val="tx1"/>
                </a:solidFill>
                <a:effectLst/>
                <a:latin typeface="Calibri" panose="020F0502020204030204" pitchFamily="34" charset="0"/>
                <a:ea typeface="Calibri" panose="020F0502020204030204" pitchFamily="34" charset="0"/>
                <a:cs typeface="Calibri" panose="020F0502020204030204" pitchFamily="34" charset="0"/>
              </a:rPr>
              <a:t>Barriers to eating more plant-based foods: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effectLst/>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dk1">
                <a:tint val="88500"/>
              </a:schemeClr>
            </a:solidFill>
            <a:ln>
              <a:noFill/>
            </a:ln>
            <a:effectLst/>
          </c:spPr>
          <c:invertIfNegative val="0"/>
          <c:cat>
            <c:strRef>
              <c:f>Sheet1!$A$2:$A$7</c:f>
              <c:strCache>
                <c:ptCount val="6"/>
                <c:pt idx="0">
                  <c:v>Price</c:v>
                </c:pt>
                <c:pt idx="1">
                  <c:v>Flavour</c:v>
                </c:pt>
                <c:pt idx="2">
                  <c:v>Habit</c:v>
                </c:pt>
                <c:pt idx="3">
                  <c:v>Convenience</c:v>
                </c:pt>
                <c:pt idx="4">
                  <c:v>Health concerns</c:v>
                </c:pt>
                <c:pt idx="5">
                  <c:v>Culture</c:v>
                </c:pt>
              </c:strCache>
            </c:strRef>
          </c:cat>
          <c:val>
            <c:numRef>
              <c:f>Sheet1!$B$2:$B$7</c:f>
              <c:numCache>
                <c:formatCode>0%</c:formatCode>
                <c:ptCount val="6"/>
                <c:pt idx="0">
                  <c:v>0.42</c:v>
                </c:pt>
                <c:pt idx="1">
                  <c:v>0.35</c:v>
                </c:pt>
                <c:pt idx="2">
                  <c:v>0.3</c:v>
                </c:pt>
                <c:pt idx="3">
                  <c:v>0.23</c:v>
                </c:pt>
                <c:pt idx="4">
                  <c:v>0.19</c:v>
                </c:pt>
                <c:pt idx="5">
                  <c:v>0.12</c:v>
                </c:pt>
              </c:numCache>
            </c:numRef>
          </c:val>
          <c:extLst>
            <c:ext xmlns:c16="http://schemas.microsoft.com/office/drawing/2014/chart" uri="{C3380CC4-5D6E-409C-BE32-E72D297353CC}">
              <c16:uniqueId val="{00000000-B338-453C-9172-54CE37FBBB0F}"/>
            </c:ext>
          </c:extLst>
        </c:ser>
        <c:dLbls>
          <c:showLegendKey val="0"/>
          <c:showVal val="0"/>
          <c:showCatName val="0"/>
          <c:showSerName val="0"/>
          <c:showPercent val="0"/>
          <c:showBubbleSize val="0"/>
        </c:dLbls>
        <c:gapWidth val="182"/>
        <c:axId val="965799712"/>
        <c:axId val="965789632"/>
      </c:barChart>
      <c:catAx>
        <c:axId val="965799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n-US"/>
          </a:p>
        </c:txPr>
        <c:crossAx val="965789632"/>
        <c:crosses val="autoZero"/>
        <c:auto val="1"/>
        <c:lblAlgn val="ctr"/>
        <c:lblOffset val="100"/>
        <c:noMultiLvlLbl val="0"/>
      </c:catAx>
      <c:valAx>
        <c:axId val="9657896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96579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solidFill>
                <a:effectLst/>
                <a:latin typeface="+mn-lt"/>
                <a:ea typeface="+mn-ea"/>
                <a:cs typeface="+mn-cs"/>
              </a:defRPr>
            </a:pPr>
            <a:r>
              <a:rPr lang="en-IE" sz="2400" b="0" cap="none" spc="0" noProof="0" dirty="0">
                <a:ln w="0"/>
                <a:solidFill>
                  <a:schemeClr val="tx1"/>
                </a:solidFill>
                <a:effectLst/>
                <a:latin typeface="Calibri" panose="020F0502020204030204" pitchFamily="34" charset="0"/>
                <a:ea typeface="Calibri" panose="020F0502020204030204" pitchFamily="34" charset="0"/>
                <a:cs typeface="Calibri" panose="020F0502020204030204" pitchFamily="34" charset="0"/>
              </a:rPr>
              <a:t>Length of time following a plant-based diet:</a:t>
            </a:r>
          </a:p>
        </c:rich>
      </c:tx>
      <c:layout>
        <c:manualLayout>
          <c:xMode val="edge"/>
          <c:yMode val="edge"/>
          <c:x val="0.15944513433713112"/>
          <c:y val="2.7391089607685035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10+ years</c:v>
                </c:pt>
                <c:pt idx="1">
                  <c:v>6-10 years</c:v>
                </c:pt>
                <c:pt idx="2">
                  <c:v>4-5 years</c:v>
                </c:pt>
                <c:pt idx="3">
                  <c:v>1-3 years</c:v>
                </c:pt>
                <c:pt idx="4">
                  <c:v>&gt; 1 year</c:v>
                </c:pt>
              </c:strCache>
            </c:strRef>
          </c:cat>
          <c:val>
            <c:numRef>
              <c:f>Sheet1!$B$2:$B$6</c:f>
              <c:numCache>
                <c:formatCode>0%</c:formatCode>
                <c:ptCount val="5"/>
                <c:pt idx="0">
                  <c:v>0.16</c:v>
                </c:pt>
                <c:pt idx="1">
                  <c:v>0.23</c:v>
                </c:pt>
                <c:pt idx="2">
                  <c:v>0.21</c:v>
                </c:pt>
                <c:pt idx="3">
                  <c:v>0.19</c:v>
                </c:pt>
                <c:pt idx="4">
                  <c:v>0.05</c:v>
                </c:pt>
              </c:numCache>
            </c:numRef>
          </c:val>
          <c:extLst>
            <c:ext xmlns:c16="http://schemas.microsoft.com/office/drawing/2014/chart" uri="{C3380CC4-5D6E-409C-BE32-E72D297353CC}">
              <c16:uniqueId val="{00000000-1182-4747-9AD2-C4755521AE2E}"/>
            </c:ext>
          </c:extLst>
        </c:ser>
        <c:dLbls>
          <c:dLblPos val="outEnd"/>
          <c:showLegendKey val="0"/>
          <c:showVal val="1"/>
          <c:showCatName val="0"/>
          <c:showSerName val="0"/>
          <c:showPercent val="0"/>
          <c:showBubbleSize val="0"/>
        </c:dLbls>
        <c:gapWidth val="199"/>
        <c:axId val="311572240"/>
        <c:axId val="617572576"/>
      </c:barChart>
      <c:catAx>
        <c:axId val="31157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solidFill>
                <a:latin typeface="+mn-lt"/>
                <a:ea typeface="+mn-ea"/>
                <a:cs typeface="+mn-cs"/>
              </a:defRPr>
            </a:pPr>
            <a:endParaRPr lang="en-US"/>
          </a:p>
        </c:txPr>
        <c:crossAx val="617572576"/>
        <c:crosses val="autoZero"/>
        <c:auto val="1"/>
        <c:lblAlgn val="ctr"/>
        <c:lblOffset val="100"/>
        <c:noMultiLvlLbl val="0"/>
      </c:catAx>
      <c:valAx>
        <c:axId val="6175725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dk1"/>
                </a:solidFill>
                <a:latin typeface="+mn-lt"/>
                <a:ea typeface="+mn-ea"/>
                <a:cs typeface="+mn-cs"/>
              </a:defRPr>
            </a:pPr>
            <a:endParaRPr lang="en-US"/>
          </a:p>
        </c:txPr>
        <c:crossAx val="311572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dk1"/>
          </a:solidFill>
          <a:latin typeface="+mn-lt"/>
          <a:ea typeface="+mn-ea"/>
          <a:cs typeface="+mn-cs"/>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IE" sz="2400" baseline="0" noProof="0" dirty="0">
                <a:solidFill>
                  <a:schemeClr val="tx1"/>
                </a:solidFill>
              </a:rPr>
              <a:t>Generation Comparison for Plant-Based Diets</a:t>
            </a:r>
            <a:endParaRPr lang="en-IE" sz="2400" noProof="0" dirty="0">
              <a:solidFill>
                <a:schemeClr val="tx1"/>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IE"/>
        </a:p>
      </c:txPr>
    </c:title>
    <c:autoTitleDeleted val="0"/>
    <c:plotArea>
      <c:layout/>
      <c:barChart>
        <c:barDir val="col"/>
        <c:grouping val="clustered"/>
        <c:varyColors val="0"/>
        <c:ser>
          <c:idx val="0"/>
          <c:order val="0"/>
          <c:tx>
            <c:strRef>
              <c:f>Sheet1!$B$1</c:f>
              <c:strCache>
                <c:ptCount val="1"/>
                <c:pt idx="0">
                  <c:v>Demographics</c:v>
                </c:pt>
              </c:strCache>
            </c:strRef>
          </c:tx>
          <c:spPr>
            <a:solidFill>
              <a:schemeClr val="dk1">
                <a:tint val="88500"/>
              </a:schemeClr>
            </a:solidFill>
            <a:ln>
              <a:noFill/>
            </a:ln>
            <a:effectLst/>
          </c:spPr>
          <c:invertIfNegative val="0"/>
          <c:cat>
            <c:strRef>
              <c:f>Sheet1!$A$2:$A$5</c:f>
              <c:strCache>
                <c:ptCount val="4"/>
                <c:pt idx="0">
                  <c:v>Gen Z</c:v>
                </c:pt>
                <c:pt idx="1">
                  <c:v>Millennial</c:v>
                </c:pt>
                <c:pt idx="2">
                  <c:v>Gen X</c:v>
                </c:pt>
                <c:pt idx="3">
                  <c:v>Baby Boomer</c:v>
                </c:pt>
              </c:strCache>
            </c:strRef>
          </c:cat>
          <c:val>
            <c:numRef>
              <c:f>Sheet1!$B$2:$B$5</c:f>
              <c:numCache>
                <c:formatCode>0%</c:formatCode>
                <c:ptCount val="4"/>
                <c:pt idx="0">
                  <c:v>0.27</c:v>
                </c:pt>
                <c:pt idx="1">
                  <c:v>0.27</c:v>
                </c:pt>
                <c:pt idx="2">
                  <c:v>0.23</c:v>
                </c:pt>
                <c:pt idx="3">
                  <c:v>0.16</c:v>
                </c:pt>
              </c:numCache>
            </c:numRef>
          </c:val>
          <c:extLst>
            <c:ext xmlns:c16="http://schemas.microsoft.com/office/drawing/2014/chart" uri="{C3380CC4-5D6E-409C-BE32-E72D297353CC}">
              <c16:uniqueId val="{00000000-EA68-4EC6-9A49-1F893119233B}"/>
            </c:ext>
          </c:extLst>
        </c:ser>
        <c:dLbls>
          <c:showLegendKey val="0"/>
          <c:showVal val="0"/>
          <c:showCatName val="0"/>
          <c:showSerName val="0"/>
          <c:showPercent val="0"/>
          <c:showBubbleSize val="0"/>
        </c:dLbls>
        <c:gapWidth val="219"/>
        <c:overlap val="-27"/>
        <c:axId val="314763184"/>
        <c:axId val="314760784"/>
      </c:barChart>
      <c:catAx>
        <c:axId val="31476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14760784"/>
        <c:crosses val="autoZero"/>
        <c:auto val="1"/>
        <c:lblAlgn val="ctr"/>
        <c:lblOffset val="100"/>
        <c:noMultiLvlLbl val="0"/>
      </c:catAx>
      <c:valAx>
        <c:axId val="314760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14763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0.66222</cdr:x>
      <cdr:y>0.90425</cdr:y>
    </cdr:from>
    <cdr:to>
      <cdr:x>0.93502</cdr:x>
      <cdr:y>1</cdr:y>
    </cdr:to>
    <cdr:sp macro="" textlink="">
      <cdr:nvSpPr>
        <cdr:cNvPr id="2" name="TextBox 1">
          <a:extLst xmlns:a="http://schemas.openxmlformats.org/drawingml/2006/main">
            <a:ext uri="{FF2B5EF4-FFF2-40B4-BE49-F238E27FC236}">
              <a16:creationId xmlns:a16="http://schemas.microsoft.com/office/drawing/2014/main" id="{3AD8B693-F718-643B-767E-5F84CC2BE0E9}"/>
            </a:ext>
          </a:extLst>
        </cdr:cNvPr>
        <cdr:cNvSpPr txBox="1"/>
      </cdr:nvSpPr>
      <cdr:spPr>
        <a:xfrm xmlns:a="http://schemas.openxmlformats.org/drawingml/2006/main">
          <a:off x="4122267" y="2643505"/>
          <a:ext cx="1698172" cy="2799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IE" sz="1100" kern="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3962-9FE3-A53B-9C26-3ECBA3619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26A79-187D-1062-B2AF-9173E0E920B0}"/>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C433DBBB-3894-1898-AE92-6FB46F3043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40D5FC-A0EA-BEDD-A43C-70626214C30F}"/>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170802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for translation: https://biainnovatorcampus-my.sharepoint.com/:w:/g/personal/elaine_donohue_biainnovatorcampus_ie/EX3VSmKdrv1PrbmQsW9xqP4BFs0tUQSxd_KQXgcChEXV5w?rtime=WarVoVkG3kg</a:t>
            </a:r>
            <a:endParaRPr lang="en-IE" dirty="0"/>
          </a:p>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3885555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9CA2-7479-56CC-E2D8-2518FCD87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8DD92-6CA5-7091-BB33-CF82B5CA523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2E7C76B5-6899-7402-BD41-605ED05BC5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3B98F7-3EC3-020B-4CFD-52008BEDDB9A}"/>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239439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84A5-E41D-1FC4-1E28-E86B8E461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3D7E4-6131-82F3-103D-CD8BD3247398}"/>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6218C28-D0FE-B2EB-EBAD-C994FEF10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55C70F-379B-5ED1-9B11-3341B2F9C760}"/>
              </a:ext>
            </a:extLst>
          </p:cNvPr>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312600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8415A-FD76-E05F-C3FD-A1CE96781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DF2F2-4ADC-4D47-5F21-B30DF4BE2667}"/>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BFECFDB-231E-1EB7-977B-F1CB4C1BE8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3C69BF-8710-266C-8B0A-243B1C3398DB}"/>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2688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2EA5-AD2E-30AF-F273-F1862A163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9F85F0-D6BD-468F-C611-3AA28DB7178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BE9F2E29-B4E7-1B55-5181-33CD176E2D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49B9DC-553C-D99C-9A0A-B2ECF97B8235}"/>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31580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Canva link for translation: https://www.canva.com/design/DAGzb25_Lok/ld8oGRfOMV9-8GXfDeStpw/edit?utm_content=DAGzb25_Lok&amp;utm_campaign=designshare&amp;utm_medium=link2&amp;utm_source=sharebutton</a:t>
            </a:r>
          </a:p>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42116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E35C3-92BB-6F58-36EA-E8BD0292F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C8C21-CFF0-4DA1-C8E0-167E2AF9777C}"/>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4DEA7B4B-AD4C-B981-6921-23C1FDB2E9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Canva link for translation: https://www.canva.com/design/DAGzb25_Lok/ld8oGRfOMV9-8GXfDeStpw/edit?utm_content=DAGzb25_Lok&amp;utm_campaign=designshare&amp;utm_medium=link2&amp;utm_source=sharebutton</a:t>
            </a:r>
          </a:p>
          <a:p>
            <a:endParaRPr lang="en-IE" dirty="0"/>
          </a:p>
        </p:txBody>
      </p:sp>
      <p:sp>
        <p:nvSpPr>
          <p:cNvPr id="4" name="Slide Number Placeholder 3">
            <a:extLst>
              <a:ext uri="{FF2B5EF4-FFF2-40B4-BE49-F238E27FC236}">
                <a16:creationId xmlns:a16="http://schemas.microsoft.com/office/drawing/2014/main" id="{D60AF006-7A3E-FEC3-ED46-98C7F21030FA}"/>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678106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00B3-07EE-2DC9-C2D6-9017173FC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4199E-AF5D-EB22-6488-7FEB9EE4BAB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E2371125-0415-3CBD-B723-ED19561BED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46CB5B-8392-1544-D584-4AF8319984FF}"/>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546828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Plant Power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48797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a:t>
            </a:r>
            <a:r>
              <a:rPr lang="en-US" dirty="0" err="1"/>
              <a:t>Questionas</a:t>
            </a:r>
            <a:r>
              <a:rPr lang="en-US" dirty="0"/>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err="1"/>
              <a:t>www.website.eu</a:t>
            </a:r>
            <a:endParaRPr lang="en-US" dirty="0"/>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Heading</a:t>
            </a:r>
            <a:endParaRPr lang="en-US" dirty="0"/>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dirty="0"/>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err="1"/>
              <a:t>www.website.eu</a:t>
            </a:r>
            <a:endParaRPr lang="en-US" dirty="0"/>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dirty="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dirty="0"/>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dirty="0"/>
          </a:p>
          <a:p>
            <a:endParaRPr lang="en-US" dirty="0"/>
          </a:p>
          <a:p>
            <a:endParaRPr lang="en-US" dirty="0"/>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dirty="0"/>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dirty="0"/>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dirty="0"/>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a:biLevel thresh="25000"/>
          </a:blip>
          <a:srcRect t="82226"/>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19"/>
          <a:srcRect t="82226"/>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83" r:id="rId13"/>
    <p:sldLayoutId id="2147483840"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crm.org/good-nutrition/vegan-diet-environment" TargetMode="Externa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5.xml"/><Relationship Id="rId1" Type="http://schemas.openxmlformats.org/officeDocument/2006/relationships/video" Target="https://www.youtube.com/embed/ABIe15DMZR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gfieurope.org/blog/italian-government-open-to-reconsidering-ban-on-meaty-terms/" TargetMode="External"/><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hyperlink" Target="https://gfieurope.org/blog/italy-ban-on-cultivated-meat-cuts-itself-off-from-innovation-and-blocks-sustainable-development/" TargetMode="External"/><Relationship Id="rId5" Type="http://schemas.openxmlformats.org/officeDocument/2006/relationships/hyperlink" Target="https://www.greenqueen.com.hk/france-vegan-labelling-plant-based-meat-banned-veggie-burger/"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hyperlink" Target="https://www.seriouseats.com/menu-pricing-vegan-vegetarian-mea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mcdonalds.com/ie/en-ie/product/mcplant.html"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5" Type="http://schemas.openxmlformats.org/officeDocument/2006/relationships/hyperlink" Target="https://www.theecoexperts.co.uk/news/best-country-to-be-vegetarian-europe" TargetMode="Externa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hyperlink" Target="https://www.notquitenigella.com/2025/09/20/haus-hiltl/" TargetMode="Externa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video" Target="https://www.youtube.com/embed/mhDgQ4r3o64?feature=oembed" TargetMode="Externa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hyperlink" Target="https://sweetpotatosoul.com/vegan-plate-method/" TargetMode="External"/><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restaurantware.com/blogs/kitchen-and-cooking-tips/serving_plant-based_dishes-_presentation_tips_and_tools"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anr.msu.edu/news/converting-a-kitchen-recipe-to-a-commercial-formula"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2.xml"/><Relationship Id="rId1" Type="http://schemas.openxmlformats.org/officeDocument/2006/relationships/video" Target="https://www.youtube.com/embed/P5iDMkLq3s4?feature=oembed"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www.sciencedirect.com/science/article/pii/S2666833523000345"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1.xml"/><Relationship Id="rId1" Type="http://schemas.openxmlformats.org/officeDocument/2006/relationships/slideLayout" Target="../slideLayouts/slideLayout9.xml"/><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ABIe15DMZRc" TargetMode="External"/><Relationship Id="rId2" Type="http://schemas.openxmlformats.org/officeDocument/2006/relationships/hyperlink" Target="https://sweetpotatosoul.com/vegan-plate-method/" TargetMode="External"/><Relationship Id="rId1" Type="http://schemas.openxmlformats.org/officeDocument/2006/relationships/slideLayout" Target="../slideLayouts/slideLayout9.xml"/><Relationship Id="rId6" Type="http://schemas.openxmlformats.org/officeDocument/2006/relationships/hyperlink" Target="https://gfieurope.org/blog/italy-ban-on-cultivated-meat-cuts-itself-off-from-innovation-and-blocks-sustainable-development/" TargetMode="External"/><Relationship Id="rId5" Type="http://schemas.openxmlformats.org/officeDocument/2006/relationships/hyperlink" Target="https://globescan.wpenginepowered.com/wp-content/uploads/2025/01/EAT-globescan_grains-of-truth_2024.pdf" TargetMode="External"/><Relationship Id="rId4" Type="http://schemas.openxmlformats.org/officeDocument/2006/relationships/hyperlink" Target="https://globescan.wpenginepowered.com/wp-content/uploads/2024/01/EAT-globescan_grains-of-truth_2023_v1.6.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greenqueen.com.hk/france-vegan-labelling-plant-based-meat-banned-veggie-burger/" TargetMode="External"/><Relationship Id="rId2" Type="http://schemas.openxmlformats.org/officeDocument/2006/relationships/hyperlink" Target="https://gfieurope.org/blog/italian-government-open-to-reconsidering-ban-on-meaty-terms/" TargetMode="External"/><Relationship Id="rId1" Type="http://schemas.openxmlformats.org/officeDocument/2006/relationships/slideLayout" Target="../slideLayouts/slideLayout9.xml"/><Relationship Id="rId6" Type="http://schemas.openxmlformats.org/officeDocument/2006/relationships/hyperlink" Target="https://www.mcdonalds.com/ie/en-ie/product/mcplant.html" TargetMode="External"/><Relationship Id="rId5" Type="http://schemas.openxmlformats.org/officeDocument/2006/relationships/hyperlink" Target="https://www.notquitenigella.com/2025/09/20/haus-hiltl/" TargetMode="External"/><Relationship Id="rId4" Type="http://schemas.openxmlformats.org/officeDocument/2006/relationships/hyperlink" Target="https://pmc.ncbi.nlm.nih.gov/articles/PMC8834568/"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crm.org/good-nutrition/vegan-diet-environment" TargetMode="External"/><Relationship Id="rId7" Type="http://schemas.openxmlformats.org/officeDocument/2006/relationships/hyperlink" Target="https://www.youtube.com/watch?v=mhDgQ4r3o64" TargetMode="External"/><Relationship Id="rId2" Type="http://schemas.openxmlformats.org/officeDocument/2006/relationships/hyperlink" Target="https://www.sciencedirect.com/science/article/pii/S2666833523000345" TargetMode="External"/><Relationship Id="rId1" Type="http://schemas.openxmlformats.org/officeDocument/2006/relationships/slideLayout" Target="../slideLayouts/slideLayout9.xml"/><Relationship Id="rId6" Type="http://schemas.openxmlformats.org/officeDocument/2006/relationships/hyperlink" Target="https://www.strategicmarketresearch.com/blogs/plant-based-food-statistics" TargetMode="External"/><Relationship Id="rId5" Type="http://schemas.openxmlformats.org/officeDocument/2006/relationships/hyperlink" Target="https://www.seriouseats.com/menu-pricing-vegan-vegetarian-meat" TargetMode="External"/><Relationship Id="rId4" Type="http://schemas.openxmlformats.org/officeDocument/2006/relationships/hyperlink" Target="https://www.restaurantware.com/blogs/kitchen-and-cooking-tips/serving_plant-based_dishes-_presentation_tips_and_tool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P5iDMkLq3s4" TargetMode="External"/><Relationship Id="rId2" Type="http://schemas.openxmlformats.org/officeDocument/2006/relationships/hyperlink" Target="https://www.theecoexperts.co.uk/news/best-country-to-be-vegetarian-europe" TargetMode="External"/><Relationship Id="rId1" Type="http://schemas.openxmlformats.org/officeDocument/2006/relationships/slideLayout" Target="../slideLayouts/slideLayout9.xml"/><Relationship Id="rId5" Type="http://schemas.openxmlformats.org/officeDocument/2006/relationships/hyperlink" Target="https://www.canr.msu.edu/news/converting-a-kitchen-recipe-to-a-commercial-formula" TargetMode="External"/><Relationship Id="rId4" Type="http://schemas.openxmlformats.org/officeDocument/2006/relationships/hyperlink" Target="https://www.vegansociety.com/news/news/nationwide-trends-highlight-growing-shift-toward-plant-based-diet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03.sv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407966" y="5682630"/>
            <a:ext cx="4629929" cy="689727"/>
          </a:xfrm>
          <a:prstGeom prst="rect">
            <a:avLst/>
          </a:prstGeom>
        </p:spPr>
        <p:txBody>
          <a:bodyPr lIns="91440" tIns="45720" rIns="91440" bIns="45720" anchor="ctr">
            <a:noAutofit/>
          </a:bodyPr>
          <a:lstStyle/>
          <a:p>
            <a:r>
              <a:rPr lang="en-US" sz="3000" dirty="0"/>
              <a:t>www.</a:t>
            </a:r>
            <a:r>
              <a:rPr lang="en-US" sz="3000" b="1" dirty="0"/>
              <a:t>plantpowerproject</a:t>
            </a:r>
            <a:r>
              <a:rPr lang="en-US" sz="3000" dirty="0"/>
              <a:t>.eu</a:t>
            </a:r>
          </a:p>
        </p:txBody>
      </p:sp>
      <p:sp>
        <p:nvSpPr>
          <p:cNvPr id="8" name="Text Placeholder 7">
            <a:extLst>
              <a:ext uri="{FF2B5EF4-FFF2-40B4-BE49-F238E27FC236}">
                <a16:creationId xmlns:a16="http://schemas.microsoft.com/office/drawing/2014/main" id="{3EDF8C6B-55A9-52F6-2741-EB34E8518115}"/>
              </a:ext>
            </a:extLst>
          </p:cNvPr>
          <p:cNvSpPr>
            <a:spLocks noGrp="1"/>
          </p:cNvSpPr>
          <p:nvPr>
            <p:ph type="body" sz="quarter" idx="19"/>
          </p:nvPr>
        </p:nvSpPr>
        <p:spPr>
          <a:xfrm>
            <a:off x="673037" y="385438"/>
            <a:ext cx="3311988" cy="533188"/>
          </a:xfrm>
        </p:spPr>
        <p:txBody>
          <a:bodyPr lIns="91440" tIns="45720" rIns="91440" bIns="45720" anchor="t">
            <a:noAutofit/>
          </a:bodyPr>
          <a:lstStyle/>
          <a:p>
            <a:r>
              <a:rPr lang="en-US" sz="3600" b="1" dirty="0">
                <a:solidFill>
                  <a:srgbClr val="75B543"/>
                </a:solidFill>
                <a:latin typeface="Calibri"/>
                <a:ea typeface="Open Sans"/>
                <a:cs typeface="Calibri"/>
              </a:rPr>
              <a:t>Module 6</a:t>
            </a:r>
          </a:p>
          <a:p>
            <a:endParaRPr lang="en-US" dirty="0"/>
          </a:p>
        </p:txBody>
      </p:sp>
      <p:sp>
        <p:nvSpPr>
          <p:cNvPr id="12" name="Text Placeholder 11">
            <a:extLst>
              <a:ext uri="{FF2B5EF4-FFF2-40B4-BE49-F238E27FC236}">
                <a16:creationId xmlns:a16="http://schemas.microsoft.com/office/drawing/2014/main" id="{AEE7CF5C-DCAA-C7F3-198B-9BAD4D959055}"/>
              </a:ext>
            </a:extLst>
          </p:cNvPr>
          <p:cNvSpPr>
            <a:spLocks noGrp="1"/>
          </p:cNvSpPr>
          <p:nvPr>
            <p:ph type="body" sz="quarter" idx="16"/>
          </p:nvPr>
        </p:nvSpPr>
        <p:spPr>
          <a:xfrm>
            <a:off x="272439" y="3005515"/>
            <a:ext cx="4627760" cy="1624630"/>
          </a:xfrm>
        </p:spPr>
        <p:txBody>
          <a:bodyPr lIns="91440" tIns="45720" rIns="91440" bIns="45720" anchor="t">
            <a:noAutofit/>
          </a:bodyPr>
          <a:lstStyle/>
          <a:p>
            <a:r>
              <a:rPr lang="en-IE" sz="4800" dirty="0">
                <a:latin typeface="Calibri"/>
                <a:ea typeface="Open Sans"/>
                <a:cs typeface="Calibri"/>
              </a:rPr>
              <a:t>Creating Plant-Based Innovations for Food Service Outlets</a:t>
            </a:r>
          </a:p>
          <a:p>
            <a:endParaRPr lang="en-US" sz="2400" dirty="0"/>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4041877"/>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pic>
        <p:nvPicPr>
          <p:cNvPr id="16" name="Picture Placeholder 20">
            <a:extLst>
              <a:ext uri="{FF2B5EF4-FFF2-40B4-BE49-F238E27FC236}">
                <a16:creationId xmlns:a16="http://schemas.microsoft.com/office/drawing/2014/main" id="{B3D31849-77F8-34A3-F75F-2A57704E3034}"/>
              </a:ext>
            </a:extLst>
          </p:cNvPr>
          <p:cNvPicPr>
            <a:picLocks noGrp="1" noChangeAspect="1"/>
          </p:cNvPicPr>
          <p:nvPr>
            <p:ph type="pic" sz="quarter" idx="43"/>
          </p:nvPr>
        </p:nvPicPr>
        <p:blipFill>
          <a:blip r:embed="rId3"/>
          <a:srcRect t="644" b="644"/>
          <a:stretch>
            <a:fillRect/>
          </a:stretch>
        </p:blipFill>
        <p:spPr/>
      </p:pic>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C0E22E8E-3ED8-9AF5-6FB6-07FE394B0487}"/>
              </a:ext>
            </a:extLst>
          </p:cNvPr>
          <p:cNvSpPr txBox="1"/>
          <p:nvPr/>
        </p:nvSpPr>
        <p:spPr>
          <a:xfrm>
            <a:off x="3687379" y="6074103"/>
            <a:ext cx="3485932"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aseline="0">
                <a:solidFill>
                  <a:srgbClr val="595959"/>
                </a:solidFill>
                <a:latin typeface="Calibri"/>
                <a:ea typeface="Segoe UI"/>
                <a:cs typeface="Segoe UI"/>
              </a:rPr>
              <a:t>Plant Power OERs Modules © 2025 by Plant Power Partnership is licensed under CC BY 4.0. To view a copy of this license, visit https://creativecommons.org/licenses/by/4.0/ </a:t>
            </a:r>
            <a:endParaRPr lang="en-GB"/>
          </a:p>
          <a:p>
            <a:pPr algn="ctr"/>
            <a:endParaRPr lang="en-GB"/>
          </a:p>
        </p:txBody>
      </p:sp>
      <p:pic>
        <p:nvPicPr>
          <p:cNvPr id="4" name="Picture 3">
            <a:extLst>
              <a:ext uri="{FF2B5EF4-FFF2-40B4-BE49-F238E27FC236}">
                <a16:creationId xmlns:a16="http://schemas.microsoft.com/office/drawing/2014/main" id="{A9B11611-29B2-CE6D-172F-C9BE7819C451}"/>
              </a:ext>
            </a:extLst>
          </p:cNvPr>
          <p:cNvPicPr>
            <a:picLocks noChangeAspect="1"/>
          </p:cNvPicPr>
          <p:nvPr/>
        </p:nvPicPr>
        <p:blipFill>
          <a:blip r:embed="rId4"/>
          <a:stretch>
            <a:fillRect/>
          </a:stretch>
        </p:blipFill>
        <p:spPr>
          <a:xfrm>
            <a:off x="2879671" y="6180466"/>
            <a:ext cx="809625" cy="295275"/>
          </a:xfrm>
          <a:prstGeom prst="rect">
            <a:avLst/>
          </a:prstGeom>
        </p:spPr>
      </p:pic>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C467A-E771-9B53-6284-A33E23CD98F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35B69E3-91B5-2EF6-17FC-7766F0B3AEBF}"/>
              </a:ext>
            </a:extLst>
          </p:cNvPr>
          <p:cNvSpPr>
            <a:spLocks noGrp="1"/>
          </p:cNvSpPr>
          <p:nvPr>
            <p:ph type="body" sz="quarter" idx="4294967295"/>
          </p:nvPr>
        </p:nvSpPr>
        <p:spPr>
          <a:xfrm>
            <a:off x="965942" y="1542341"/>
            <a:ext cx="4113528" cy="3849918"/>
          </a:xfrm>
          <a:prstGeom prst="rect">
            <a:avLst/>
          </a:prstGeom>
        </p:spPr>
        <p:txBody>
          <a:bodyPr/>
          <a:lstStyle/>
          <a:p>
            <a:pPr marL="0" lv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Nutritional Balance</a:t>
            </a:r>
            <a:b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Plant-based foods often lack key nutrients such as vitamin B12, iron and calcium.</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Some plant-based foods are highly processed with added sugar, salt and fat.</a:t>
            </a:r>
          </a:p>
          <a:p>
            <a:endParaRPr lang="en-IE" sz="2400" i="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45E884-00DF-FA0B-2A19-80FCAC405AEC}"/>
              </a:ext>
            </a:extLst>
          </p:cNvPr>
          <p:cNvSpPr>
            <a:spLocks noGrp="1"/>
          </p:cNvSpPr>
          <p:nvPr>
            <p:ph type="body" sz="quarter" idx="4294967295"/>
          </p:nvPr>
        </p:nvSpPr>
        <p:spPr>
          <a:xfrm>
            <a:off x="2428391" y="704301"/>
            <a:ext cx="6116506" cy="484073"/>
          </a:xfrm>
          <a:prstGeom prst="rect">
            <a:avLst/>
          </a:prstGeom>
        </p:spPr>
        <p:txBody>
          <a:bodyPr/>
          <a:lstStyle/>
          <a:p>
            <a:pPr marL="0" indent="0">
              <a:buNone/>
            </a:pPr>
            <a:r>
              <a:rPr lang="en-US" dirty="0">
                <a:solidFill>
                  <a:srgbClr val="92D050"/>
                </a:solidFill>
              </a:rPr>
              <a:t>The Challenges for Plant-Based Options</a:t>
            </a:r>
          </a:p>
        </p:txBody>
      </p:sp>
      <p:sp>
        <p:nvSpPr>
          <p:cNvPr id="2" name="Text Placeholder 4">
            <a:extLst>
              <a:ext uri="{FF2B5EF4-FFF2-40B4-BE49-F238E27FC236}">
                <a16:creationId xmlns:a16="http://schemas.microsoft.com/office/drawing/2014/main" id="{FCF67EBD-298D-673C-224F-E8B3860E6F9E}"/>
              </a:ext>
            </a:extLst>
          </p:cNvPr>
          <p:cNvSpPr txBox="1">
            <a:spLocks/>
          </p:cNvSpPr>
          <p:nvPr/>
        </p:nvSpPr>
        <p:spPr>
          <a:xfrm>
            <a:off x="5800452" y="1542341"/>
            <a:ext cx="4478103" cy="2322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Cost</a:t>
            </a:r>
          </a:p>
          <a:p>
            <a:endParaRPr lang="en-IE" sz="2400"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Specialty vegetarian or vegan products can be more expensive than meat equivalents.</a:t>
            </a:r>
          </a:p>
        </p:txBody>
      </p:sp>
      <p:pic>
        <p:nvPicPr>
          <p:cNvPr id="7" name="Picture 6">
            <a:extLst>
              <a:ext uri="{FF2B5EF4-FFF2-40B4-BE49-F238E27FC236}">
                <a16:creationId xmlns:a16="http://schemas.microsoft.com/office/drawing/2014/main" id="{8BADBC8C-B194-BBC8-B7AE-356FA4783D25}"/>
              </a:ext>
            </a:extLst>
          </p:cNvPr>
          <p:cNvPicPr>
            <a:picLocks noChangeAspect="1"/>
          </p:cNvPicPr>
          <p:nvPr/>
        </p:nvPicPr>
        <p:blipFill>
          <a:blip r:embed="rId2"/>
          <a:stretch>
            <a:fillRect/>
          </a:stretch>
        </p:blipFill>
        <p:spPr>
          <a:xfrm>
            <a:off x="4201830" y="1472995"/>
            <a:ext cx="603303" cy="603303"/>
          </a:xfrm>
          <a:prstGeom prst="rect">
            <a:avLst/>
          </a:prstGeom>
        </p:spPr>
      </p:pic>
      <p:pic>
        <p:nvPicPr>
          <p:cNvPr id="8" name="Picture 7">
            <a:extLst>
              <a:ext uri="{FF2B5EF4-FFF2-40B4-BE49-F238E27FC236}">
                <a16:creationId xmlns:a16="http://schemas.microsoft.com/office/drawing/2014/main" id="{48D9B957-54F0-4438-393F-50A7422F5E72}"/>
              </a:ext>
            </a:extLst>
          </p:cNvPr>
          <p:cNvPicPr>
            <a:picLocks noChangeAspect="1"/>
          </p:cNvPicPr>
          <p:nvPr/>
        </p:nvPicPr>
        <p:blipFill>
          <a:blip r:embed="rId3"/>
          <a:stretch>
            <a:fillRect/>
          </a:stretch>
        </p:blipFill>
        <p:spPr>
          <a:xfrm>
            <a:off x="6756427" y="1380753"/>
            <a:ext cx="772287" cy="695545"/>
          </a:xfrm>
          <a:prstGeom prst="rect">
            <a:avLst/>
          </a:prstGeom>
        </p:spPr>
      </p:pic>
      <p:grpSp>
        <p:nvGrpSpPr>
          <p:cNvPr id="9" name="Group 8">
            <a:extLst>
              <a:ext uri="{FF2B5EF4-FFF2-40B4-BE49-F238E27FC236}">
                <a16:creationId xmlns:a16="http://schemas.microsoft.com/office/drawing/2014/main" id="{1BEE168D-9707-8815-8AAF-EEB79311BF9F}"/>
              </a:ext>
            </a:extLst>
          </p:cNvPr>
          <p:cNvGrpSpPr/>
          <p:nvPr/>
        </p:nvGrpSpPr>
        <p:grpSpPr>
          <a:xfrm>
            <a:off x="10227683" y="3794689"/>
            <a:ext cx="908543" cy="2108884"/>
            <a:chOff x="4413794" y="4725223"/>
            <a:chExt cx="421607" cy="978622"/>
          </a:xfrm>
        </p:grpSpPr>
        <p:grpSp>
          <p:nvGrpSpPr>
            <p:cNvPr id="10" name="Graphic 2">
              <a:extLst>
                <a:ext uri="{FF2B5EF4-FFF2-40B4-BE49-F238E27FC236}">
                  <a16:creationId xmlns:a16="http://schemas.microsoft.com/office/drawing/2014/main" id="{E7B71B65-C488-3759-BCBC-622C18404909}"/>
                </a:ext>
              </a:extLst>
            </p:cNvPr>
            <p:cNvGrpSpPr/>
            <p:nvPr/>
          </p:nvGrpSpPr>
          <p:grpSpPr>
            <a:xfrm>
              <a:off x="4413794" y="4757590"/>
              <a:ext cx="421607" cy="535957"/>
              <a:chOff x="4413794" y="4757590"/>
              <a:chExt cx="421607" cy="535957"/>
            </a:xfrm>
            <a:solidFill>
              <a:srgbClr val="75B543"/>
            </a:solidFill>
          </p:grpSpPr>
          <p:sp>
            <p:nvSpPr>
              <p:cNvPr id="18" name="Freeform 15">
                <a:extLst>
                  <a:ext uri="{FF2B5EF4-FFF2-40B4-BE49-F238E27FC236}">
                    <a16:creationId xmlns:a16="http://schemas.microsoft.com/office/drawing/2014/main" id="{A8785FCD-741A-5A92-39E9-4FF744CC6F47}"/>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9" name="Freeform 16">
                <a:extLst>
                  <a:ext uri="{FF2B5EF4-FFF2-40B4-BE49-F238E27FC236}">
                    <a16:creationId xmlns:a16="http://schemas.microsoft.com/office/drawing/2014/main" id="{ADAF93DD-DB72-3B12-6258-401D03919EF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11" name="Graphic 2">
              <a:extLst>
                <a:ext uri="{FF2B5EF4-FFF2-40B4-BE49-F238E27FC236}">
                  <a16:creationId xmlns:a16="http://schemas.microsoft.com/office/drawing/2014/main" id="{376328D8-6C14-D27F-3B3D-17CB87936DC2}"/>
                </a:ext>
              </a:extLst>
            </p:cNvPr>
            <p:cNvGrpSpPr/>
            <p:nvPr/>
          </p:nvGrpSpPr>
          <p:grpSpPr>
            <a:xfrm>
              <a:off x="4539076" y="4725223"/>
              <a:ext cx="126381" cy="222760"/>
              <a:chOff x="4539076" y="4725223"/>
              <a:chExt cx="126381" cy="222760"/>
            </a:xfrm>
            <a:solidFill>
              <a:srgbClr val="81CCB2"/>
            </a:solidFill>
          </p:grpSpPr>
          <p:sp>
            <p:nvSpPr>
              <p:cNvPr id="14" name="Freeform 7">
                <a:extLst>
                  <a:ext uri="{FF2B5EF4-FFF2-40B4-BE49-F238E27FC236}">
                    <a16:creationId xmlns:a16="http://schemas.microsoft.com/office/drawing/2014/main" id="{07DD3479-D126-DCC6-D72B-598587791C7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5" name="Freeform 8">
                <a:extLst>
                  <a:ext uri="{FF2B5EF4-FFF2-40B4-BE49-F238E27FC236}">
                    <a16:creationId xmlns:a16="http://schemas.microsoft.com/office/drawing/2014/main" id="{DFE81C4F-7AB6-C7E2-0A4E-5E1F866FD77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6" name="Freeform 9">
                <a:extLst>
                  <a:ext uri="{FF2B5EF4-FFF2-40B4-BE49-F238E27FC236}">
                    <a16:creationId xmlns:a16="http://schemas.microsoft.com/office/drawing/2014/main" id="{A051D18B-2ED2-B16D-717B-6AFF47BF14F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7" name="Freeform 10">
                <a:extLst>
                  <a:ext uri="{FF2B5EF4-FFF2-40B4-BE49-F238E27FC236}">
                    <a16:creationId xmlns:a16="http://schemas.microsoft.com/office/drawing/2014/main" id="{F00742FE-CDE8-A49B-EC57-16CAD3677C8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12" name="Freeform 4">
              <a:extLst>
                <a:ext uri="{FF2B5EF4-FFF2-40B4-BE49-F238E27FC236}">
                  <a16:creationId xmlns:a16="http://schemas.microsoft.com/office/drawing/2014/main" id="{4BFF819C-79B7-C10A-4595-45CE1D767AC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13" name="Freeform 5">
              <a:extLst>
                <a:ext uri="{FF2B5EF4-FFF2-40B4-BE49-F238E27FC236}">
                  <a16:creationId xmlns:a16="http://schemas.microsoft.com/office/drawing/2014/main" id="{774D1370-0A69-36B1-5E9D-F8FB201DE4E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pic>
        <p:nvPicPr>
          <p:cNvPr id="21" name="Picture 20">
            <a:extLst>
              <a:ext uri="{FF2B5EF4-FFF2-40B4-BE49-F238E27FC236}">
                <a16:creationId xmlns:a16="http://schemas.microsoft.com/office/drawing/2014/main" id="{3DA2B28A-F8D4-3624-7D65-0A1C7EBC61CC}"/>
              </a:ext>
            </a:extLst>
          </p:cNvPr>
          <p:cNvPicPr>
            <a:picLocks noChangeAspect="1"/>
          </p:cNvPicPr>
          <p:nvPr/>
        </p:nvPicPr>
        <p:blipFill>
          <a:blip r:embed="rId4"/>
          <a:stretch>
            <a:fillRect/>
          </a:stretch>
        </p:blipFill>
        <p:spPr>
          <a:xfrm>
            <a:off x="5253785" y="1542341"/>
            <a:ext cx="465718" cy="3366765"/>
          </a:xfrm>
          <a:prstGeom prst="rect">
            <a:avLst/>
          </a:prstGeom>
        </p:spPr>
      </p:pic>
    </p:spTree>
    <p:extLst>
      <p:ext uri="{BB962C8B-B14F-4D97-AF65-F5344CB8AC3E}">
        <p14:creationId xmlns:p14="http://schemas.microsoft.com/office/powerpoint/2010/main" val="43594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695C-74E7-90D2-8092-874C4AB4F82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37A43B1-1E79-F795-6DA4-C9AECD5FFE04}"/>
              </a:ext>
            </a:extLst>
          </p:cNvPr>
          <p:cNvSpPr>
            <a:spLocks noGrp="1"/>
          </p:cNvSpPr>
          <p:nvPr>
            <p:ph type="body" sz="quarter" idx="4294967295"/>
          </p:nvPr>
        </p:nvSpPr>
        <p:spPr>
          <a:xfrm>
            <a:off x="965942" y="1542341"/>
            <a:ext cx="4113528" cy="3849918"/>
          </a:xfrm>
          <a:prstGeom prst="rect">
            <a:avLst/>
          </a:prstGeom>
        </p:spPr>
        <p:txBody>
          <a:bodyPr/>
          <a:lstStyle/>
          <a:p>
            <a:pPr mar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Environment</a:t>
            </a:r>
            <a:b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Plant-based foods produce less greenhouse gases and require less water and land use.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 A shift to the plant-based diet could reduce green-house gas production by 70% by 2050</a:t>
            </a:r>
            <a:r>
              <a:rPr lang="en-IE" sz="24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a:t>
            </a: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a:t>
            </a:r>
            <a:endParaRPr lang="en-IE" sz="2400" baseline="300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E1F0EAB-5AE7-58BC-6EB8-56D64050033C}"/>
              </a:ext>
            </a:extLst>
          </p:cNvPr>
          <p:cNvSpPr>
            <a:spLocks noGrp="1"/>
          </p:cNvSpPr>
          <p:nvPr>
            <p:ph type="body" sz="quarter" idx="4294967295"/>
          </p:nvPr>
        </p:nvSpPr>
        <p:spPr>
          <a:xfrm>
            <a:off x="2400791" y="677301"/>
            <a:ext cx="6331411" cy="505142"/>
          </a:xfrm>
          <a:prstGeom prst="rect">
            <a:avLst/>
          </a:prstGeom>
        </p:spPr>
        <p:txBody>
          <a:bodyPr/>
          <a:lstStyle/>
          <a:p>
            <a:pPr marL="0" indent="0">
              <a:buNone/>
            </a:pPr>
            <a:r>
              <a:rPr lang="en-US" dirty="0">
                <a:solidFill>
                  <a:srgbClr val="92D050"/>
                </a:solidFill>
              </a:rPr>
              <a:t>The Opportunities for Plant-Based Options</a:t>
            </a:r>
          </a:p>
        </p:txBody>
      </p:sp>
      <p:sp>
        <p:nvSpPr>
          <p:cNvPr id="2" name="Text Placeholder 4">
            <a:extLst>
              <a:ext uri="{FF2B5EF4-FFF2-40B4-BE49-F238E27FC236}">
                <a16:creationId xmlns:a16="http://schemas.microsoft.com/office/drawing/2014/main" id="{D26E4EC3-3B71-DE53-21A0-8A57DEF696F4}"/>
              </a:ext>
            </a:extLst>
          </p:cNvPr>
          <p:cNvSpPr txBox="1">
            <a:spLocks/>
          </p:cNvSpPr>
          <p:nvPr/>
        </p:nvSpPr>
        <p:spPr>
          <a:xfrm>
            <a:off x="5800452" y="1542340"/>
            <a:ext cx="4779777" cy="4030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Health</a:t>
            </a:r>
            <a:b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Plant-based diets offer many health benefits such as reduced risk of heart disease due to their low saturated fat content.</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Plant-based foods are high in fibre which supports a healthy digestive system.</a:t>
            </a:r>
          </a:p>
          <a:p>
            <a:pPr lvl="0"/>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9E2331EA-485C-DDA0-6F2A-9444D7D810C7}"/>
              </a:ext>
            </a:extLst>
          </p:cNvPr>
          <p:cNvGrpSpPr/>
          <p:nvPr/>
        </p:nvGrpSpPr>
        <p:grpSpPr>
          <a:xfrm>
            <a:off x="10580229" y="3794689"/>
            <a:ext cx="908543" cy="2108884"/>
            <a:chOff x="4413794" y="4725223"/>
            <a:chExt cx="421607" cy="978622"/>
          </a:xfrm>
        </p:grpSpPr>
        <p:grpSp>
          <p:nvGrpSpPr>
            <p:cNvPr id="10" name="Graphic 2">
              <a:extLst>
                <a:ext uri="{FF2B5EF4-FFF2-40B4-BE49-F238E27FC236}">
                  <a16:creationId xmlns:a16="http://schemas.microsoft.com/office/drawing/2014/main" id="{A49B7D3B-1466-B1DA-01DE-7B5FF7C8B210}"/>
                </a:ext>
              </a:extLst>
            </p:cNvPr>
            <p:cNvGrpSpPr/>
            <p:nvPr/>
          </p:nvGrpSpPr>
          <p:grpSpPr>
            <a:xfrm>
              <a:off x="4413794" y="4757590"/>
              <a:ext cx="421607" cy="535957"/>
              <a:chOff x="4413794" y="4757590"/>
              <a:chExt cx="421607" cy="535957"/>
            </a:xfrm>
            <a:solidFill>
              <a:srgbClr val="75B543"/>
            </a:solidFill>
          </p:grpSpPr>
          <p:sp>
            <p:nvSpPr>
              <p:cNvPr id="18" name="Freeform 15">
                <a:extLst>
                  <a:ext uri="{FF2B5EF4-FFF2-40B4-BE49-F238E27FC236}">
                    <a16:creationId xmlns:a16="http://schemas.microsoft.com/office/drawing/2014/main" id="{FA33B582-FBCD-35DA-63DA-E05C704C266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9" name="Freeform 16">
                <a:extLst>
                  <a:ext uri="{FF2B5EF4-FFF2-40B4-BE49-F238E27FC236}">
                    <a16:creationId xmlns:a16="http://schemas.microsoft.com/office/drawing/2014/main" id="{2D8F4B30-97D8-7FA1-5D88-C35322BCE5C5}"/>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11" name="Graphic 2">
              <a:extLst>
                <a:ext uri="{FF2B5EF4-FFF2-40B4-BE49-F238E27FC236}">
                  <a16:creationId xmlns:a16="http://schemas.microsoft.com/office/drawing/2014/main" id="{4CB08986-512E-C736-BF3A-DC4A1BC688A8}"/>
                </a:ext>
              </a:extLst>
            </p:cNvPr>
            <p:cNvGrpSpPr/>
            <p:nvPr/>
          </p:nvGrpSpPr>
          <p:grpSpPr>
            <a:xfrm>
              <a:off x="4539076" y="4725223"/>
              <a:ext cx="126381" cy="222760"/>
              <a:chOff x="4539076" y="4725223"/>
              <a:chExt cx="126381" cy="222760"/>
            </a:xfrm>
            <a:solidFill>
              <a:srgbClr val="81CCB2"/>
            </a:solidFill>
          </p:grpSpPr>
          <p:sp>
            <p:nvSpPr>
              <p:cNvPr id="14" name="Freeform 7">
                <a:extLst>
                  <a:ext uri="{FF2B5EF4-FFF2-40B4-BE49-F238E27FC236}">
                    <a16:creationId xmlns:a16="http://schemas.microsoft.com/office/drawing/2014/main" id="{61073C61-B0F7-8640-19DD-7C211CCBAE7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5" name="Freeform 8">
                <a:extLst>
                  <a:ext uri="{FF2B5EF4-FFF2-40B4-BE49-F238E27FC236}">
                    <a16:creationId xmlns:a16="http://schemas.microsoft.com/office/drawing/2014/main" id="{0879D2D6-2035-FF14-B688-52C99D83EB4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6" name="Freeform 9">
                <a:extLst>
                  <a:ext uri="{FF2B5EF4-FFF2-40B4-BE49-F238E27FC236}">
                    <a16:creationId xmlns:a16="http://schemas.microsoft.com/office/drawing/2014/main" id="{6092017D-4F45-076F-C641-7083A5D5DF5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7" name="Freeform 10">
                <a:extLst>
                  <a:ext uri="{FF2B5EF4-FFF2-40B4-BE49-F238E27FC236}">
                    <a16:creationId xmlns:a16="http://schemas.microsoft.com/office/drawing/2014/main" id="{7C9B9CEA-5B4C-60D6-2747-6DEA6123860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12" name="Freeform 4">
              <a:extLst>
                <a:ext uri="{FF2B5EF4-FFF2-40B4-BE49-F238E27FC236}">
                  <a16:creationId xmlns:a16="http://schemas.microsoft.com/office/drawing/2014/main" id="{8C3236C9-903D-A936-183D-57C7B0DD1D55}"/>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13" name="Freeform 5">
              <a:extLst>
                <a:ext uri="{FF2B5EF4-FFF2-40B4-BE49-F238E27FC236}">
                  <a16:creationId xmlns:a16="http://schemas.microsoft.com/office/drawing/2014/main" id="{10701376-2643-4CFC-7FB5-817C91721B6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sp>
        <p:nvSpPr>
          <p:cNvPr id="3" name="TextBox 2">
            <a:extLst>
              <a:ext uri="{FF2B5EF4-FFF2-40B4-BE49-F238E27FC236}">
                <a16:creationId xmlns:a16="http://schemas.microsoft.com/office/drawing/2014/main" id="{4B65276D-751F-888A-6D8F-2533FF0BB40A}"/>
              </a:ext>
            </a:extLst>
          </p:cNvPr>
          <p:cNvSpPr txBox="1"/>
          <p:nvPr/>
        </p:nvSpPr>
        <p:spPr>
          <a:xfrm>
            <a:off x="2719605" y="6243074"/>
            <a:ext cx="4779777" cy="338554"/>
          </a:xfrm>
          <a:prstGeom prst="rect">
            <a:avLst/>
          </a:prstGeom>
          <a:noFill/>
        </p:spPr>
        <p:txBody>
          <a:bodyPr wrap="square" rtlCol="0">
            <a:spAutoFit/>
          </a:bodyPr>
          <a:lstStyle/>
          <a:p>
            <a:r>
              <a:rPr lang="en-IE" sz="8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IE" sz="800" dirty="0">
                <a:solidFill>
                  <a:schemeClr val="bg1"/>
                </a:solidFill>
                <a:latin typeface="Calibri" panose="020F0502020204030204" pitchFamily="34" charset="0"/>
                <a:ea typeface="Calibri" panose="020F0502020204030204" pitchFamily="34" charset="0"/>
                <a:cs typeface="Calibri" panose="020F0502020204030204" pitchFamily="34" charset="0"/>
              </a:rPr>
              <a:t>Physicians Committee for Responsible Medicine (2024) A vegan diet: Eating for the environment. Available at: </a:t>
            </a:r>
            <a:r>
              <a:rPr lang="en-IE" sz="8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https://www.pcrm.org/good-nutrition/vegan-diet-environment</a:t>
            </a:r>
            <a:r>
              <a:rPr lang="en-IE" sz="800" dirty="0">
                <a:solidFill>
                  <a:schemeClr val="bg1"/>
                </a:solidFill>
                <a:latin typeface="Calibri" panose="020F0502020204030204" pitchFamily="34" charset="0"/>
                <a:ea typeface="Calibri" panose="020F0502020204030204" pitchFamily="34" charset="0"/>
                <a:cs typeface="Calibri" panose="020F0502020204030204" pitchFamily="34" charset="0"/>
              </a:rPr>
              <a:t> (Accessed 22.08.2025)</a:t>
            </a:r>
          </a:p>
        </p:txBody>
      </p:sp>
      <p:pic>
        <p:nvPicPr>
          <p:cNvPr id="6" name="Picture 5">
            <a:extLst>
              <a:ext uri="{FF2B5EF4-FFF2-40B4-BE49-F238E27FC236}">
                <a16:creationId xmlns:a16="http://schemas.microsoft.com/office/drawing/2014/main" id="{79737D5D-B872-F978-5271-94F06910CE0B}"/>
              </a:ext>
            </a:extLst>
          </p:cNvPr>
          <p:cNvPicPr>
            <a:picLocks noChangeAspect="1"/>
          </p:cNvPicPr>
          <p:nvPr/>
        </p:nvPicPr>
        <p:blipFill>
          <a:blip r:embed="rId3"/>
          <a:stretch>
            <a:fillRect/>
          </a:stretch>
        </p:blipFill>
        <p:spPr>
          <a:xfrm>
            <a:off x="3236217" y="1396185"/>
            <a:ext cx="909858" cy="771855"/>
          </a:xfrm>
          <a:prstGeom prst="rect">
            <a:avLst/>
          </a:prstGeom>
        </p:spPr>
      </p:pic>
      <p:pic>
        <p:nvPicPr>
          <p:cNvPr id="20" name="Picture 19">
            <a:extLst>
              <a:ext uri="{FF2B5EF4-FFF2-40B4-BE49-F238E27FC236}">
                <a16:creationId xmlns:a16="http://schemas.microsoft.com/office/drawing/2014/main" id="{4C2AC91D-51F4-9BBE-213E-21504388217D}"/>
              </a:ext>
            </a:extLst>
          </p:cNvPr>
          <p:cNvPicPr>
            <a:picLocks noChangeAspect="1"/>
          </p:cNvPicPr>
          <p:nvPr/>
        </p:nvPicPr>
        <p:blipFill>
          <a:blip r:embed="rId4"/>
          <a:stretch>
            <a:fillRect/>
          </a:stretch>
        </p:blipFill>
        <p:spPr>
          <a:xfrm>
            <a:off x="7606531" y="1465741"/>
            <a:ext cx="785280" cy="656456"/>
          </a:xfrm>
          <a:prstGeom prst="rect">
            <a:avLst/>
          </a:prstGeom>
        </p:spPr>
      </p:pic>
      <p:pic>
        <p:nvPicPr>
          <p:cNvPr id="22" name="Picture 21">
            <a:extLst>
              <a:ext uri="{FF2B5EF4-FFF2-40B4-BE49-F238E27FC236}">
                <a16:creationId xmlns:a16="http://schemas.microsoft.com/office/drawing/2014/main" id="{8407E030-E3B5-D15C-BDDB-D9341D3E2D9E}"/>
              </a:ext>
            </a:extLst>
          </p:cNvPr>
          <p:cNvPicPr>
            <a:picLocks noChangeAspect="1"/>
          </p:cNvPicPr>
          <p:nvPr/>
        </p:nvPicPr>
        <p:blipFill>
          <a:blip r:embed="rId5"/>
          <a:stretch>
            <a:fillRect/>
          </a:stretch>
        </p:blipFill>
        <p:spPr>
          <a:xfrm>
            <a:off x="5177726" y="1600255"/>
            <a:ext cx="465718" cy="3849918"/>
          </a:xfrm>
          <a:prstGeom prst="rect">
            <a:avLst/>
          </a:prstGeom>
        </p:spPr>
      </p:pic>
    </p:spTree>
    <p:extLst>
      <p:ext uri="{BB962C8B-B14F-4D97-AF65-F5344CB8AC3E}">
        <p14:creationId xmlns:p14="http://schemas.microsoft.com/office/powerpoint/2010/main" val="46661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90196-6E29-858F-DBF4-F14940A2B0F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E86404B-7096-0119-D51C-CB9EAEC84892}"/>
              </a:ext>
            </a:extLst>
          </p:cNvPr>
          <p:cNvSpPr>
            <a:spLocks noGrp="1"/>
          </p:cNvSpPr>
          <p:nvPr>
            <p:ph type="body" sz="quarter" idx="4294967295"/>
          </p:nvPr>
        </p:nvSpPr>
        <p:spPr>
          <a:xfrm>
            <a:off x="965942" y="1769337"/>
            <a:ext cx="3837818" cy="2773166"/>
          </a:xfrm>
          <a:prstGeom prst="rect">
            <a:avLst/>
          </a:prstGeom>
        </p:spPr>
        <p:txBody>
          <a:bodyPr/>
          <a:lstStyle/>
          <a:p>
            <a:pPr marL="0" lv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Product Development</a:t>
            </a:r>
            <a:b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Plant-based alternatives offer opportunities for product development such as functional foods with added nutrients.</a:t>
            </a:r>
          </a:p>
          <a:p>
            <a:pPr marL="0" indent="0">
              <a:buNone/>
            </a:pPr>
            <a:endParaRPr lang="en-IE" sz="2400" baseline="30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1D8F55FF-83FE-8F84-0A0F-340829D58534}"/>
              </a:ext>
            </a:extLst>
          </p:cNvPr>
          <p:cNvSpPr>
            <a:spLocks noGrp="1"/>
          </p:cNvSpPr>
          <p:nvPr>
            <p:ph type="body" sz="quarter" idx="4294967295"/>
          </p:nvPr>
        </p:nvSpPr>
        <p:spPr>
          <a:xfrm>
            <a:off x="2403848" y="817998"/>
            <a:ext cx="6419901" cy="437721"/>
          </a:xfrm>
          <a:prstGeom prst="rect">
            <a:avLst/>
          </a:prstGeom>
        </p:spPr>
        <p:txBody>
          <a:bodyPr/>
          <a:lstStyle/>
          <a:p>
            <a:pPr marL="0" indent="0">
              <a:buNone/>
            </a:pPr>
            <a:r>
              <a:rPr lang="en-US" dirty="0">
                <a:solidFill>
                  <a:srgbClr val="92D050"/>
                </a:solidFill>
              </a:rPr>
              <a:t>The Opportunities for Plant-Based Options</a:t>
            </a:r>
          </a:p>
        </p:txBody>
      </p:sp>
      <p:sp>
        <p:nvSpPr>
          <p:cNvPr id="2" name="Text Placeholder 4">
            <a:extLst>
              <a:ext uri="{FF2B5EF4-FFF2-40B4-BE49-F238E27FC236}">
                <a16:creationId xmlns:a16="http://schemas.microsoft.com/office/drawing/2014/main" id="{94F715EB-7144-1239-5788-62FE1B2D40DE}"/>
              </a:ext>
            </a:extLst>
          </p:cNvPr>
          <p:cNvSpPr txBox="1">
            <a:spLocks/>
          </p:cNvSpPr>
          <p:nvPr/>
        </p:nvSpPr>
        <p:spPr>
          <a:xfrm>
            <a:off x="5800452" y="1774835"/>
            <a:ext cx="4528227" cy="3244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Market Expansion</a:t>
            </a:r>
            <a:br>
              <a:rPr lang="en-IE" sz="2400"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There has been increased consumer demand for plant-based food due to environmental and health concerns as well as sustainability in industrial processes.</a:t>
            </a:r>
          </a:p>
          <a:p>
            <a:pPr lvl="0"/>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F6E0A920-3316-DDE1-E101-855DF31C7BA5}"/>
              </a:ext>
            </a:extLst>
          </p:cNvPr>
          <p:cNvGrpSpPr/>
          <p:nvPr/>
        </p:nvGrpSpPr>
        <p:grpSpPr>
          <a:xfrm>
            <a:off x="10580229" y="3794689"/>
            <a:ext cx="908543" cy="2108884"/>
            <a:chOff x="4413794" y="4725223"/>
            <a:chExt cx="421607" cy="978622"/>
          </a:xfrm>
        </p:grpSpPr>
        <p:grpSp>
          <p:nvGrpSpPr>
            <p:cNvPr id="10" name="Graphic 2">
              <a:extLst>
                <a:ext uri="{FF2B5EF4-FFF2-40B4-BE49-F238E27FC236}">
                  <a16:creationId xmlns:a16="http://schemas.microsoft.com/office/drawing/2014/main" id="{D81C08EA-0758-9460-F4E6-592989371FE5}"/>
                </a:ext>
              </a:extLst>
            </p:cNvPr>
            <p:cNvGrpSpPr/>
            <p:nvPr/>
          </p:nvGrpSpPr>
          <p:grpSpPr>
            <a:xfrm>
              <a:off x="4413794" y="4757590"/>
              <a:ext cx="421607" cy="535957"/>
              <a:chOff x="4413794" y="4757590"/>
              <a:chExt cx="421607" cy="535957"/>
            </a:xfrm>
            <a:solidFill>
              <a:srgbClr val="75B543"/>
            </a:solidFill>
          </p:grpSpPr>
          <p:sp>
            <p:nvSpPr>
              <p:cNvPr id="18" name="Freeform 15">
                <a:extLst>
                  <a:ext uri="{FF2B5EF4-FFF2-40B4-BE49-F238E27FC236}">
                    <a16:creationId xmlns:a16="http://schemas.microsoft.com/office/drawing/2014/main" id="{C18CBF14-14D3-7F52-5450-7C8B4F6AD6F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9" name="Freeform 16">
                <a:extLst>
                  <a:ext uri="{FF2B5EF4-FFF2-40B4-BE49-F238E27FC236}">
                    <a16:creationId xmlns:a16="http://schemas.microsoft.com/office/drawing/2014/main" id="{16B94DE4-E2B5-B034-66A0-BF257DC9550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11" name="Graphic 2">
              <a:extLst>
                <a:ext uri="{FF2B5EF4-FFF2-40B4-BE49-F238E27FC236}">
                  <a16:creationId xmlns:a16="http://schemas.microsoft.com/office/drawing/2014/main" id="{E46BA7EB-4425-945E-B725-0A5A849FEF48}"/>
                </a:ext>
              </a:extLst>
            </p:cNvPr>
            <p:cNvGrpSpPr/>
            <p:nvPr/>
          </p:nvGrpSpPr>
          <p:grpSpPr>
            <a:xfrm>
              <a:off x="4539076" y="4725223"/>
              <a:ext cx="126381" cy="222760"/>
              <a:chOff x="4539076" y="4725223"/>
              <a:chExt cx="126381" cy="222760"/>
            </a:xfrm>
            <a:solidFill>
              <a:srgbClr val="81CCB2"/>
            </a:solidFill>
          </p:grpSpPr>
          <p:sp>
            <p:nvSpPr>
              <p:cNvPr id="14" name="Freeform 7">
                <a:extLst>
                  <a:ext uri="{FF2B5EF4-FFF2-40B4-BE49-F238E27FC236}">
                    <a16:creationId xmlns:a16="http://schemas.microsoft.com/office/drawing/2014/main" id="{D1D0CF66-6CDF-945B-43F1-F5E9EA1682D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5" name="Freeform 8">
                <a:extLst>
                  <a:ext uri="{FF2B5EF4-FFF2-40B4-BE49-F238E27FC236}">
                    <a16:creationId xmlns:a16="http://schemas.microsoft.com/office/drawing/2014/main" id="{45071236-11FC-46B4-0EEE-1CAF8A587B2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6" name="Freeform 9">
                <a:extLst>
                  <a:ext uri="{FF2B5EF4-FFF2-40B4-BE49-F238E27FC236}">
                    <a16:creationId xmlns:a16="http://schemas.microsoft.com/office/drawing/2014/main" id="{C8BC4DA6-83CF-C336-80F1-8FE2A71682A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7" name="Freeform 10">
                <a:extLst>
                  <a:ext uri="{FF2B5EF4-FFF2-40B4-BE49-F238E27FC236}">
                    <a16:creationId xmlns:a16="http://schemas.microsoft.com/office/drawing/2014/main" id="{9259D58B-B64B-819C-4CC5-84B4E851FB0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12" name="Freeform 4">
              <a:extLst>
                <a:ext uri="{FF2B5EF4-FFF2-40B4-BE49-F238E27FC236}">
                  <a16:creationId xmlns:a16="http://schemas.microsoft.com/office/drawing/2014/main" id="{D66F77FE-A267-B29C-91E1-8507C3F64A2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13" name="Freeform 5">
              <a:extLst>
                <a:ext uri="{FF2B5EF4-FFF2-40B4-BE49-F238E27FC236}">
                  <a16:creationId xmlns:a16="http://schemas.microsoft.com/office/drawing/2014/main" id="{70109F94-6401-5FB5-6865-6AA5F4EAE56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pic>
        <p:nvPicPr>
          <p:cNvPr id="6" name="Picture 5">
            <a:extLst>
              <a:ext uri="{FF2B5EF4-FFF2-40B4-BE49-F238E27FC236}">
                <a16:creationId xmlns:a16="http://schemas.microsoft.com/office/drawing/2014/main" id="{577F59BC-D5FE-225E-BBD1-39F4D8AEDE18}"/>
              </a:ext>
            </a:extLst>
          </p:cNvPr>
          <p:cNvPicPr>
            <a:picLocks noChangeAspect="1"/>
          </p:cNvPicPr>
          <p:nvPr/>
        </p:nvPicPr>
        <p:blipFill>
          <a:blip r:embed="rId2"/>
          <a:stretch>
            <a:fillRect/>
          </a:stretch>
        </p:blipFill>
        <p:spPr>
          <a:xfrm>
            <a:off x="8598332" y="1606569"/>
            <a:ext cx="726165" cy="672331"/>
          </a:xfrm>
          <a:prstGeom prst="rect">
            <a:avLst/>
          </a:prstGeom>
        </p:spPr>
      </p:pic>
      <p:pic>
        <p:nvPicPr>
          <p:cNvPr id="7" name="Picture 6">
            <a:extLst>
              <a:ext uri="{FF2B5EF4-FFF2-40B4-BE49-F238E27FC236}">
                <a16:creationId xmlns:a16="http://schemas.microsoft.com/office/drawing/2014/main" id="{4F502CF3-1A07-EE6B-319C-BB00B4914E27}"/>
              </a:ext>
            </a:extLst>
          </p:cNvPr>
          <p:cNvPicPr>
            <a:picLocks noChangeAspect="1"/>
          </p:cNvPicPr>
          <p:nvPr/>
        </p:nvPicPr>
        <p:blipFill>
          <a:blip r:embed="rId3"/>
          <a:stretch>
            <a:fillRect/>
          </a:stretch>
        </p:blipFill>
        <p:spPr>
          <a:xfrm>
            <a:off x="4176306" y="1691625"/>
            <a:ext cx="673806" cy="607529"/>
          </a:xfrm>
          <a:prstGeom prst="rect">
            <a:avLst/>
          </a:prstGeom>
        </p:spPr>
      </p:pic>
      <p:pic>
        <p:nvPicPr>
          <p:cNvPr id="20" name="Picture 19">
            <a:extLst>
              <a:ext uri="{FF2B5EF4-FFF2-40B4-BE49-F238E27FC236}">
                <a16:creationId xmlns:a16="http://schemas.microsoft.com/office/drawing/2014/main" id="{A2650B6C-02AA-9A27-E9D0-DEBB25CFA712}"/>
              </a:ext>
            </a:extLst>
          </p:cNvPr>
          <p:cNvPicPr>
            <a:picLocks noChangeAspect="1"/>
          </p:cNvPicPr>
          <p:nvPr/>
        </p:nvPicPr>
        <p:blipFill>
          <a:blip r:embed="rId4"/>
          <a:stretch>
            <a:fillRect/>
          </a:stretch>
        </p:blipFill>
        <p:spPr>
          <a:xfrm>
            <a:off x="5180292" y="1864481"/>
            <a:ext cx="465718" cy="3065271"/>
          </a:xfrm>
          <a:prstGeom prst="rect">
            <a:avLst/>
          </a:prstGeom>
        </p:spPr>
      </p:pic>
    </p:spTree>
    <p:extLst>
      <p:ext uri="{BB962C8B-B14F-4D97-AF65-F5344CB8AC3E}">
        <p14:creationId xmlns:p14="http://schemas.microsoft.com/office/powerpoint/2010/main" val="105304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7336CD0-F7F3-ED8D-7F9F-A69811C603FF}"/>
              </a:ext>
            </a:extLst>
          </p:cNvPr>
          <p:cNvSpPr>
            <a:spLocks noGrp="1"/>
          </p:cNvSpPr>
          <p:nvPr>
            <p:ph type="pic" sz="quarter" idx="10"/>
          </p:nvPr>
        </p:nvSpPr>
        <p:spPr/>
        <p:txBody>
          <a:bodyPr/>
          <a:lstStyle/>
          <a:p>
            <a:endParaRPr lang="en-IE"/>
          </a:p>
        </p:txBody>
      </p:sp>
      <p:sp>
        <p:nvSpPr>
          <p:cNvPr id="3" name="Text Placeholder 2">
            <a:extLst>
              <a:ext uri="{FF2B5EF4-FFF2-40B4-BE49-F238E27FC236}">
                <a16:creationId xmlns:a16="http://schemas.microsoft.com/office/drawing/2014/main" id="{BD5E6ADE-91EC-BC20-9F4E-285D40ACB47F}"/>
              </a:ext>
            </a:extLst>
          </p:cNvPr>
          <p:cNvSpPr>
            <a:spLocks noGrp="1"/>
          </p:cNvSpPr>
          <p:nvPr>
            <p:ph type="body" sz="quarter" idx="18"/>
          </p:nvPr>
        </p:nvSpPr>
        <p:spPr>
          <a:xfrm>
            <a:off x="835671" y="2871751"/>
            <a:ext cx="5418825" cy="2233649"/>
          </a:xfrm>
        </p:spPr>
        <p:txBody>
          <a:bodyPr/>
          <a:lstStyle/>
          <a:p>
            <a:r>
              <a:rPr lang="en-IE" dirty="0"/>
              <a:t>Watch this video by Dr Sophie where she discusses what is a plant-based diet (flexitarians, pescatarians, vegetarians and vegans), its pros and cons and interesting statistics about the plant industry!</a:t>
            </a:r>
          </a:p>
        </p:txBody>
      </p:sp>
      <p:sp>
        <p:nvSpPr>
          <p:cNvPr id="4" name="Text Placeholder 3">
            <a:extLst>
              <a:ext uri="{FF2B5EF4-FFF2-40B4-BE49-F238E27FC236}">
                <a16:creationId xmlns:a16="http://schemas.microsoft.com/office/drawing/2014/main" id="{9931C5CF-58D2-EE7E-1D67-1F872EA7F7A7}"/>
              </a:ext>
            </a:extLst>
          </p:cNvPr>
          <p:cNvSpPr>
            <a:spLocks noGrp="1"/>
          </p:cNvSpPr>
          <p:nvPr>
            <p:ph type="body" sz="quarter" idx="16"/>
          </p:nvPr>
        </p:nvSpPr>
        <p:spPr>
          <a:xfrm>
            <a:off x="835671" y="1104338"/>
            <a:ext cx="5332964" cy="1613462"/>
          </a:xfrm>
        </p:spPr>
        <p:txBody>
          <a:bodyPr/>
          <a:lstStyle/>
          <a:p>
            <a:r>
              <a:rPr lang="en-IE" dirty="0"/>
              <a:t>Pros and Cons of Plant-Based Diets: a Doctor’s Perspective</a:t>
            </a:r>
          </a:p>
        </p:txBody>
      </p:sp>
      <p:pic>
        <p:nvPicPr>
          <p:cNvPr id="5" name="Online Media 4" title="The pros and cons to a plant based diet">
            <a:hlinkClick r:id="" action="ppaction://media"/>
            <a:extLst>
              <a:ext uri="{FF2B5EF4-FFF2-40B4-BE49-F238E27FC236}">
                <a16:creationId xmlns:a16="http://schemas.microsoft.com/office/drawing/2014/main" id="{5399A91C-030C-F075-F686-16654985EC7C}"/>
              </a:ext>
            </a:extLst>
          </p:cNvPr>
          <p:cNvPicPr>
            <a:picLocks noRot="1" noChangeAspect="1"/>
          </p:cNvPicPr>
          <p:nvPr>
            <a:videoFile r:link="rId1"/>
          </p:nvPr>
        </p:nvPicPr>
        <p:blipFill>
          <a:blip r:embed="rId3"/>
          <a:stretch>
            <a:fillRect/>
          </a:stretch>
        </p:blipFill>
        <p:spPr>
          <a:xfrm>
            <a:off x="7056933" y="1420553"/>
            <a:ext cx="5135067" cy="3913188"/>
          </a:xfrm>
          <a:prstGeom prst="rect">
            <a:avLst/>
          </a:prstGeom>
        </p:spPr>
      </p:pic>
      <p:sp>
        <p:nvSpPr>
          <p:cNvPr id="6" name="TextBox 5">
            <a:extLst>
              <a:ext uri="{FF2B5EF4-FFF2-40B4-BE49-F238E27FC236}">
                <a16:creationId xmlns:a16="http://schemas.microsoft.com/office/drawing/2014/main" id="{259DE864-BC2B-E826-9CF7-0320FF12C63E}"/>
              </a:ext>
            </a:extLst>
          </p:cNvPr>
          <p:cNvSpPr txBox="1"/>
          <p:nvPr/>
        </p:nvSpPr>
        <p:spPr>
          <a:xfrm>
            <a:off x="3086100" y="6210300"/>
            <a:ext cx="7207250" cy="246221"/>
          </a:xfrm>
          <a:prstGeom prst="rect">
            <a:avLst/>
          </a:prstGeom>
          <a:noFill/>
        </p:spPr>
        <p:txBody>
          <a:bodyPr wrap="square" rtlCol="0">
            <a:spAutoFit/>
          </a:bodyPr>
          <a:lstStyle/>
          <a:p>
            <a:r>
              <a:rPr lang="en-IE" sz="1000" baseline="30000" dirty="0"/>
              <a:t>2</a:t>
            </a:r>
            <a:r>
              <a:rPr lang="en-IE" sz="1000" dirty="0"/>
              <a:t> Dr Sophie GP (2019) The Pros and Cons to a Plant-Based Diet [video]. YouTube. https://www.youtube.com/watch?v=ABIe15DMZRc</a:t>
            </a:r>
          </a:p>
        </p:txBody>
      </p:sp>
    </p:spTree>
    <p:extLst>
      <p:ext uri="{BB962C8B-B14F-4D97-AF65-F5344CB8AC3E}">
        <p14:creationId xmlns:p14="http://schemas.microsoft.com/office/powerpoint/2010/main" val="21684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64247-65A7-2B02-D2A9-05471212AEF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04CFE64-C938-BD59-E17E-71A6B70D097B}"/>
              </a:ext>
            </a:extLst>
          </p:cNvPr>
          <p:cNvSpPr>
            <a:spLocks noGrp="1"/>
          </p:cNvSpPr>
          <p:nvPr>
            <p:ph type="body" sz="quarter" idx="18"/>
          </p:nvPr>
        </p:nvSpPr>
        <p:spPr>
          <a:xfrm>
            <a:off x="1328898" y="1588796"/>
            <a:ext cx="3835530" cy="2017288"/>
          </a:xfrm>
        </p:spPr>
        <p:txBody>
          <a:body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Reimagining spent brewers grain</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Companies are getting creative in upcycling food such as spent brewers grain into barley milk</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9B9FE72E-1FCA-DC92-48F4-ECCEC9EDA4B0}"/>
              </a:ext>
            </a:extLst>
          </p:cNvPr>
          <p:cNvSpPr>
            <a:spLocks noGrp="1"/>
          </p:cNvSpPr>
          <p:nvPr>
            <p:ph type="body" sz="quarter" idx="16"/>
          </p:nvPr>
        </p:nvSpPr>
        <p:spPr>
          <a:xfrm>
            <a:off x="2616785" y="374658"/>
            <a:ext cx="6260515" cy="803654"/>
          </a:xfrm>
        </p:spPr>
        <p:txBody>
          <a:bodyPr/>
          <a:lstStyle/>
          <a:p>
            <a:r>
              <a:rPr lang="en-US" dirty="0"/>
              <a:t>Trending Plant-Based Products</a:t>
            </a:r>
          </a:p>
          <a:p>
            <a:endParaRPr lang="en-US" dirty="0"/>
          </a:p>
        </p:txBody>
      </p:sp>
      <p:pic>
        <p:nvPicPr>
          <p:cNvPr id="17" name="Picture 16">
            <a:extLst>
              <a:ext uri="{FF2B5EF4-FFF2-40B4-BE49-F238E27FC236}">
                <a16:creationId xmlns:a16="http://schemas.microsoft.com/office/drawing/2014/main" id="{44EEF830-74A7-F907-F837-B96539AF60DE}"/>
              </a:ext>
            </a:extLst>
          </p:cNvPr>
          <p:cNvPicPr>
            <a:picLocks noChangeAspect="1"/>
          </p:cNvPicPr>
          <p:nvPr/>
        </p:nvPicPr>
        <p:blipFill>
          <a:blip r:embed="rId2"/>
          <a:stretch>
            <a:fillRect/>
          </a:stretch>
        </p:blipFill>
        <p:spPr>
          <a:xfrm>
            <a:off x="4117751" y="3717618"/>
            <a:ext cx="2408575" cy="1775491"/>
          </a:xfrm>
          <a:prstGeom prst="rect">
            <a:avLst/>
          </a:prstGeom>
        </p:spPr>
      </p:pic>
      <p:pic>
        <p:nvPicPr>
          <p:cNvPr id="24" name="Picture 23">
            <a:extLst>
              <a:ext uri="{FF2B5EF4-FFF2-40B4-BE49-F238E27FC236}">
                <a16:creationId xmlns:a16="http://schemas.microsoft.com/office/drawing/2014/main" id="{B722F269-C7C6-6749-47F0-12656553EBC5}"/>
              </a:ext>
            </a:extLst>
          </p:cNvPr>
          <p:cNvPicPr>
            <a:picLocks noChangeAspect="1"/>
          </p:cNvPicPr>
          <p:nvPr/>
        </p:nvPicPr>
        <p:blipFill>
          <a:blip r:embed="rId3"/>
          <a:stretch>
            <a:fillRect/>
          </a:stretch>
        </p:blipFill>
        <p:spPr>
          <a:xfrm>
            <a:off x="8651114" y="3717619"/>
            <a:ext cx="2670822" cy="1775490"/>
          </a:xfrm>
          <a:prstGeom prst="rect">
            <a:avLst/>
          </a:prstGeom>
        </p:spPr>
      </p:pic>
      <p:sp>
        <p:nvSpPr>
          <p:cNvPr id="29" name="Text Placeholder 4">
            <a:extLst>
              <a:ext uri="{FF2B5EF4-FFF2-40B4-BE49-F238E27FC236}">
                <a16:creationId xmlns:a16="http://schemas.microsoft.com/office/drawing/2014/main" id="{466EC9F6-3452-27CE-98F2-4BFD69C1275B}"/>
              </a:ext>
            </a:extLst>
          </p:cNvPr>
          <p:cNvSpPr txBox="1">
            <a:spLocks/>
          </p:cNvSpPr>
          <p:nvPr/>
        </p:nvSpPr>
        <p:spPr>
          <a:xfrm>
            <a:off x="6859662" y="1668374"/>
            <a:ext cx="3445355" cy="148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Plant-based milk</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Plant-based milk such as oat, rice, almond and soy are becoming a popular alternative to dairy</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6853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9B5-AB02-D530-605E-CECF8D7B1D6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7929E5-B02C-8E8E-8A7D-DF26FB0C9AC7}"/>
              </a:ext>
            </a:extLst>
          </p:cNvPr>
          <p:cNvSpPr>
            <a:spLocks noGrp="1"/>
          </p:cNvSpPr>
          <p:nvPr>
            <p:ph type="body" sz="quarter" idx="16"/>
          </p:nvPr>
        </p:nvSpPr>
        <p:spPr>
          <a:xfrm>
            <a:off x="2616785" y="374658"/>
            <a:ext cx="6260515" cy="803654"/>
          </a:xfrm>
        </p:spPr>
        <p:txBody>
          <a:bodyPr/>
          <a:lstStyle/>
          <a:p>
            <a:r>
              <a:rPr lang="en-US" dirty="0"/>
              <a:t>Trending Plant-Based Products</a:t>
            </a:r>
          </a:p>
          <a:p>
            <a:endParaRPr lang="en-US" dirty="0"/>
          </a:p>
        </p:txBody>
      </p:sp>
      <p:pic>
        <p:nvPicPr>
          <p:cNvPr id="21" name="Picture 20">
            <a:extLst>
              <a:ext uri="{FF2B5EF4-FFF2-40B4-BE49-F238E27FC236}">
                <a16:creationId xmlns:a16="http://schemas.microsoft.com/office/drawing/2014/main" id="{99369931-CEAC-A659-99FE-06E06CE7F796}"/>
              </a:ext>
            </a:extLst>
          </p:cNvPr>
          <p:cNvPicPr>
            <a:picLocks noChangeAspect="1"/>
          </p:cNvPicPr>
          <p:nvPr/>
        </p:nvPicPr>
        <p:blipFill>
          <a:blip r:embed="rId2"/>
          <a:stretch>
            <a:fillRect/>
          </a:stretch>
        </p:blipFill>
        <p:spPr>
          <a:xfrm>
            <a:off x="3939054" y="3697673"/>
            <a:ext cx="2716111" cy="1827384"/>
          </a:xfrm>
          <a:prstGeom prst="rect">
            <a:avLst/>
          </a:prstGeom>
        </p:spPr>
      </p:pic>
      <p:pic>
        <p:nvPicPr>
          <p:cNvPr id="27" name="Picture 26">
            <a:extLst>
              <a:ext uri="{FF2B5EF4-FFF2-40B4-BE49-F238E27FC236}">
                <a16:creationId xmlns:a16="http://schemas.microsoft.com/office/drawing/2014/main" id="{6866DB19-016F-5601-BC29-D20A3127EBB2}"/>
              </a:ext>
            </a:extLst>
          </p:cNvPr>
          <p:cNvPicPr>
            <a:picLocks noChangeAspect="1"/>
          </p:cNvPicPr>
          <p:nvPr/>
        </p:nvPicPr>
        <p:blipFill>
          <a:blip r:embed="rId3"/>
          <a:stretch>
            <a:fillRect/>
          </a:stretch>
        </p:blipFill>
        <p:spPr>
          <a:xfrm>
            <a:off x="8837522" y="3697674"/>
            <a:ext cx="2530675" cy="1723122"/>
          </a:xfrm>
          <a:prstGeom prst="rect">
            <a:avLst/>
          </a:prstGeom>
        </p:spPr>
      </p:pic>
      <p:sp>
        <p:nvSpPr>
          <p:cNvPr id="28" name="Text Placeholder 4">
            <a:extLst>
              <a:ext uri="{FF2B5EF4-FFF2-40B4-BE49-F238E27FC236}">
                <a16:creationId xmlns:a16="http://schemas.microsoft.com/office/drawing/2014/main" id="{719954E2-EBE3-9F28-173E-58C2FE5EBDDA}"/>
              </a:ext>
            </a:extLst>
          </p:cNvPr>
          <p:cNvSpPr txBox="1">
            <a:spLocks/>
          </p:cNvSpPr>
          <p:nvPr/>
        </p:nvSpPr>
        <p:spPr>
          <a:xfrm>
            <a:off x="1063434" y="1729698"/>
            <a:ext cx="4440138" cy="13404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Recent surge in plant-based crisps</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Hummus, lentil, seaweed, quinoa and beetroot crisps are becoming increasingly popular</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 Placeholder 4">
            <a:extLst>
              <a:ext uri="{FF2B5EF4-FFF2-40B4-BE49-F238E27FC236}">
                <a16:creationId xmlns:a16="http://schemas.microsoft.com/office/drawing/2014/main" id="{C67A1D4C-4437-D274-0D6C-C6469C3BDA14}"/>
              </a:ext>
            </a:extLst>
          </p:cNvPr>
          <p:cNvSpPr txBox="1">
            <a:spLocks/>
          </p:cNvSpPr>
          <p:nvPr/>
        </p:nvSpPr>
        <p:spPr>
          <a:xfrm>
            <a:off x="6820997" y="1709121"/>
            <a:ext cx="4632614" cy="1854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Plant-based water</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Coconut water has become increasingly popular as it is a source of electrolytes, providing essential nutrients after exercising </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33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3711753" y="852922"/>
            <a:ext cx="7926455" cy="1502729"/>
          </a:xfrm>
        </p:spPr>
        <p:txBody>
          <a:bodyPr/>
          <a:lstStyle/>
          <a:p>
            <a:r>
              <a:rPr lang="en-IE" sz="2300" dirty="0">
                <a:ea typeface="Calibri" panose="020F0502020204030204" pitchFamily="34" charset="0"/>
              </a:rPr>
              <a:t>France attempted to ban the use of meat-related terms like ‘burger’ and ‘sausage’ for plant-based products through two decrees, one in 2022 and another in 2023. The final court hearing in January 2025 annulled the proposal</a:t>
            </a:r>
            <a:r>
              <a:rPr lang="en-IE" sz="2300" baseline="30000" dirty="0">
                <a:ea typeface="Calibri" panose="020F0502020204030204" pitchFamily="34" charset="0"/>
              </a:rPr>
              <a:t>3</a:t>
            </a:r>
            <a:r>
              <a:rPr lang="en-IE" sz="2300" dirty="0">
                <a:ea typeface="Calibri" panose="020F0502020204030204" pitchFamily="34" charset="0"/>
              </a:rPr>
              <a:t>.</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355377" y="2727322"/>
            <a:ext cx="7095880" cy="1600840"/>
          </a:xfrm>
        </p:spPr>
        <p:txBody>
          <a:bodyPr/>
          <a:lstStyle/>
          <a:p>
            <a:r>
              <a:rPr lang="en-IE" sz="2400" dirty="0">
                <a:ea typeface="Calibri" panose="020F0502020204030204" pitchFamily="34" charset="0"/>
              </a:rPr>
              <a:t>In November 2023, Italy passed a law banning the use and marketing of meat-related terms to describe plant-based products</a:t>
            </a:r>
            <a:r>
              <a:rPr lang="en-IE" sz="2400" baseline="30000" dirty="0">
                <a:ea typeface="Calibri" panose="020F0502020204030204" pitchFamily="34" charset="0"/>
              </a:rPr>
              <a:t>4</a:t>
            </a:r>
            <a:r>
              <a:rPr lang="en-IE" sz="2400" dirty="0">
                <a:ea typeface="Calibri" panose="020F0502020204030204" pitchFamily="34" charset="0"/>
              </a:rPr>
              <a:t>. However,  there are serious concerns as to whether this ban is enforceable in practice</a:t>
            </a:r>
            <a:r>
              <a:rPr lang="en-IE" sz="2400" baseline="30000" dirty="0">
                <a:ea typeface="Calibri" panose="020F0502020204030204" pitchFamily="34" charset="0"/>
              </a:rPr>
              <a:t>5</a:t>
            </a:r>
            <a:r>
              <a:rPr lang="en-IE" sz="2400" dirty="0">
                <a:ea typeface="Calibri" panose="020F0502020204030204" pitchFamily="34" charset="0"/>
              </a:rPr>
              <a:t>. </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415817" y="4561521"/>
            <a:ext cx="7035440" cy="1502729"/>
          </a:xfrm>
        </p:spPr>
        <p:txBody>
          <a:bodyPr/>
          <a:lstStyle/>
          <a:p>
            <a:r>
              <a:rPr lang="en-IE" sz="2400" dirty="0">
                <a:ea typeface="Calibri" panose="020F0502020204030204" pitchFamily="34" charset="0"/>
              </a:rPr>
              <a:t>Those in favour of the law argue using meat-related terms for vegan products can mislead consumers. Those opposed argue the ban stifles innovation in a growing industry.</a:t>
            </a:r>
          </a:p>
        </p:txBody>
      </p:sp>
      <p:grpSp>
        <p:nvGrpSpPr>
          <p:cNvPr id="18" name="Group 17">
            <a:extLst>
              <a:ext uri="{FF2B5EF4-FFF2-40B4-BE49-F238E27FC236}">
                <a16:creationId xmlns:a16="http://schemas.microsoft.com/office/drawing/2014/main" id="{9FFC9602-7436-9DE0-C6F2-FA8B7D9897E9}"/>
              </a:ext>
            </a:extLst>
          </p:cNvPr>
          <p:cNvGrpSpPr/>
          <p:nvPr/>
        </p:nvGrpSpPr>
        <p:grpSpPr>
          <a:xfrm>
            <a:off x="-411141" y="-376889"/>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1B129A2-AC15-CEA6-1FAD-D209D0324183}"/>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C67831C4-521E-8784-62A5-16E77259CB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FA4579C-4DE6-67FF-57A9-B74D93AB70A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54EB6552-F03C-874C-C4A6-E4BC20AB4CA0}"/>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13E32F4F-380B-6438-201E-758EB02BEF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2B87FB8-A03F-53C0-793D-D0586E430DF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E131E5-90CC-2C85-D817-DCBB43C24A4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DF8F627-FD67-2D68-04EC-24F1DA28F6A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A95FBD76-67BC-B815-058E-F3698A388DB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49ED760-6698-176A-5A0C-B5571748D12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1" name="Text Placeholder 10">
            <a:extLst>
              <a:ext uri="{FF2B5EF4-FFF2-40B4-BE49-F238E27FC236}">
                <a16:creationId xmlns:a16="http://schemas.microsoft.com/office/drawing/2014/main" id="{4DEE3751-4EE2-23DA-E1A1-AC2359CD4DF2}"/>
              </a:ext>
            </a:extLst>
          </p:cNvPr>
          <p:cNvSpPr>
            <a:spLocks noGrp="1"/>
          </p:cNvSpPr>
          <p:nvPr>
            <p:ph type="body" sz="quarter" idx="35"/>
          </p:nvPr>
        </p:nvSpPr>
        <p:spPr>
          <a:xfrm>
            <a:off x="4711056" y="154041"/>
            <a:ext cx="3004457" cy="369650"/>
          </a:xfrm>
        </p:spPr>
        <p:txBody>
          <a:bodyPr/>
          <a:lstStyle/>
          <a:p>
            <a:pPr algn="ctr"/>
            <a:r>
              <a:rPr lang="en-GB" dirty="0"/>
              <a:t>Controversial Topics</a:t>
            </a:r>
            <a:endParaRPr lang="en-IE" dirty="0"/>
          </a:p>
        </p:txBody>
      </p:sp>
      <p:pic>
        <p:nvPicPr>
          <p:cNvPr id="33" name="Picture 32">
            <a:extLst>
              <a:ext uri="{FF2B5EF4-FFF2-40B4-BE49-F238E27FC236}">
                <a16:creationId xmlns:a16="http://schemas.microsoft.com/office/drawing/2014/main" id="{F0DD7189-8CD2-47DE-4E45-B666B21EBA74}"/>
              </a:ext>
            </a:extLst>
          </p:cNvPr>
          <p:cNvPicPr>
            <a:picLocks noChangeAspect="1"/>
          </p:cNvPicPr>
          <p:nvPr/>
        </p:nvPicPr>
        <p:blipFill>
          <a:blip r:embed="rId2"/>
          <a:stretch>
            <a:fillRect/>
          </a:stretch>
        </p:blipFill>
        <p:spPr>
          <a:xfrm>
            <a:off x="2972365" y="1139972"/>
            <a:ext cx="1372598" cy="985428"/>
          </a:xfrm>
          <a:prstGeom prst="rect">
            <a:avLst/>
          </a:prstGeom>
        </p:spPr>
      </p:pic>
      <p:pic>
        <p:nvPicPr>
          <p:cNvPr id="43" name="Picture 42">
            <a:extLst>
              <a:ext uri="{FF2B5EF4-FFF2-40B4-BE49-F238E27FC236}">
                <a16:creationId xmlns:a16="http://schemas.microsoft.com/office/drawing/2014/main" id="{D10BA8B5-3A71-0906-632B-D30DDEDABC00}"/>
              </a:ext>
            </a:extLst>
          </p:cNvPr>
          <p:cNvPicPr>
            <a:picLocks noChangeAspect="1"/>
          </p:cNvPicPr>
          <p:nvPr/>
        </p:nvPicPr>
        <p:blipFill>
          <a:blip r:embed="rId3"/>
          <a:stretch>
            <a:fillRect/>
          </a:stretch>
        </p:blipFill>
        <p:spPr>
          <a:xfrm>
            <a:off x="2972365" y="2961675"/>
            <a:ext cx="1372598" cy="942251"/>
          </a:xfrm>
          <a:prstGeom prst="rect">
            <a:avLst/>
          </a:prstGeom>
        </p:spPr>
      </p:pic>
      <p:pic>
        <p:nvPicPr>
          <p:cNvPr id="45" name="Picture 44">
            <a:extLst>
              <a:ext uri="{FF2B5EF4-FFF2-40B4-BE49-F238E27FC236}">
                <a16:creationId xmlns:a16="http://schemas.microsoft.com/office/drawing/2014/main" id="{4FA9A2F5-124D-533E-E264-C94FC292FAD1}"/>
              </a:ext>
            </a:extLst>
          </p:cNvPr>
          <p:cNvPicPr>
            <a:picLocks noChangeAspect="1"/>
          </p:cNvPicPr>
          <p:nvPr/>
        </p:nvPicPr>
        <p:blipFill>
          <a:blip r:embed="rId4"/>
          <a:stretch>
            <a:fillRect/>
          </a:stretch>
        </p:blipFill>
        <p:spPr>
          <a:xfrm>
            <a:off x="3048724" y="4676406"/>
            <a:ext cx="1219881" cy="1189313"/>
          </a:xfrm>
          <a:prstGeom prst="rect">
            <a:avLst/>
          </a:prstGeom>
        </p:spPr>
      </p:pic>
      <p:sp>
        <p:nvSpPr>
          <p:cNvPr id="49" name="TextBox 48">
            <a:extLst>
              <a:ext uri="{FF2B5EF4-FFF2-40B4-BE49-F238E27FC236}">
                <a16:creationId xmlns:a16="http://schemas.microsoft.com/office/drawing/2014/main" id="{339F71FB-BEB0-7785-B568-56C8DE4F9E4A}"/>
              </a:ext>
            </a:extLst>
          </p:cNvPr>
          <p:cNvSpPr txBox="1"/>
          <p:nvPr/>
        </p:nvSpPr>
        <p:spPr>
          <a:xfrm>
            <a:off x="2565701" y="6225636"/>
            <a:ext cx="9540440" cy="523220"/>
          </a:xfrm>
          <a:prstGeom prst="rect">
            <a:avLst/>
          </a:prstGeom>
          <a:noFill/>
        </p:spPr>
        <p:txBody>
          <a:bodyPr wrap="square">
            <a:spAutoFit/>
          </a:bodyPr>
          <a:lstStyle/>
          <a:p>
            <a:r>
              <a:rPr lang="en-IE" sz="7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3</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Green Queen (January 2025) French ‘Veggie Burger’ Labelling Ban Rejected by Country’s Highest Court. Available at: </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https://www.greenqueen.com.hk/france-vegan-labelling-plant-based-meat-banned-veggie-burger/</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19.09.2025)</a:t>
            </a:r>
            <a:b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7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4</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Good Food Institute Europe (November 2023) Italy Bans Cultivated Meat, Cutting itself off from Innovation and Blocking Sustainable Development. Available at: </a:t>
            </a:r>
            <a:r>
              <a:rPr lang="en-IE" sz="700" u="sng"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https://gfieurope.org/blog/italy-ban-on-cultivated-meat-cuts-itself-off-from-innovation-and-blocks-sustainable-development/</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19.09.2025)</a:t>
            </a:r>
            <a:b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7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5</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Good Food Institute Europe (February 2024) Italian Government ‘open’ to Reconsidering Ban on Meaty Terms. Available at: </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https://gfieurope.org/blog/italian-government-open-to-reconsidering-ban-on-meaty-terms/</a:t>
            </a:r>
            <a:r>
              <a:rPr lang="en-IE" sz="7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01.12.2025)</a:t>
            </a:r>
          </a:p>
        </p:txBody>
      </p:sp>
    </p:spTree>
    <p:extLst>
      <p:ext uri="{BB962C8B-B14F-4D97-AF65-F5344CB8AC3E}">
        <p14:creationId xmlns:p14="http://schemas.microsoft.com/office/powerpoint/2010/main" val="16148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43352B-A728-5DDC-D57D-2FC2D2017CD8}"/>
              </a:ext>
            </a:extLst>
          </p:cNvPr>
          <p:cNvSpPr>
            <a:spLocks noGrp="1"/>
          </p:cNvSpPr>
          <p:nvPr>
            <p:ph type="body" sz="quarter" idx="13"/>
          </p:nvPr>
        </p:nvSpPr>
        <p:spPr>
          <a:xfrm>
            <a:off x="6303798" y="1587189"/>
            <a:ext cx="5321640" cy="1335240"/>
          </a:xfrm>
        </p:spPr>
        <p:txBody>
          <a:bodyPr>
            <a:normAutofit fontScale="85000" lnSpcReduction="10000"/>
          </a:bodyPr>
          <a:lstStyle/>
          <a:p>
            <a:r>
              <a:rPr lang="en-IE" sz="3200" dirty="0"/>
              <a:t>Are you for or against the proposal to ban the labelling of plant-based products with animal terms?</a:t>
            </a:r>
          </a:p>
        </p:txBody>
      </p:sp>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4">
            <a:extLst>
              <a:ext uri="{FF2B5EF4-FFF2-40B4-BE49-F238E27FC236}">
                <a16:creationId xmlns:a16="http://schemas.microsoft.com/office/drawing/2014/main" id="{24DC95C2-4DAA-E753-6791-10956340DB84}"/>
              </a:ext>
            </a:extLst>
          </p:cNvPr>
          <p:cNvSpPr txBox="1">
            <a:spLocks/>
          </p:cNvSpPr>
          <p:nvPr/>
        </p:nvSpPr>
        <p:spPr>
          <a:xfrm>
            <a:off x="6520992" y="5039693"/>
            <a:ext cx="5249836" cy="1205237"/>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700" dirty="0">
                <a:solidFill>
                  <a:srgbClr val="75B543"/>
                </a:solidFill>
              </a:rPr>
              <a:t>Discuss the pros and cons and share your opinion with your group.</a:t>
            </a:r>
          </a:p>
        </p:txBody>
      </p:sp>
      <p:pic>
        <p:nvPicPr>
          <p:cNvPr id="6" name="Picture 5">
            <a:extLst>
              <a:ext uri="{FF2B5EF4-FFF2-40B4-BE49-F238E27FC236}">
                <a16:creationId xmlns:a16="http://schemas.microsoft.com/office/drawing/2014/main" id="{215BAB15-1218-DB1F-99DC-1B297C7FBC41}"/>
              </a:ext>
            </a:extLst>
          </p:cNvPr>
          <p:cNvPicPr>
            <a:picLocks noChangeAspect="1"/>
          </p:cNvPicPr>
          <p:nvPr/>
        </p:nvPicPr>
        <p:blipFill>
          <a:blip r:embed="rId2"/>
          <a:stretch>
            <a:fillRect/>
          </a:stretch>
        </p:blipFill>
        <p:spPr>
          <a:xfrm>
            <a:off x="8750585" y="3994335"/>
            <a:ext cx="849447" cy="902956"/>
          </a:xfrm>
          <a:prstGeom prst="rect">
            <a:avLst/>
          </a:prstGeom>
        </p:spPr>
      </p:pic>
      <p:pic>
        <p:nvPicPr>
          <p:cNvPr id="30" name="Picture Placeholder 29" descr="A stack of burger patties on a plate&#10;&#10;AI-generated content may be incorrect.">
            <a:extLst>
              <a:ext uri="{FF2B5EF4-FFF2-40B4-BE49-F238E27FC236}">
                <a16:creationId xmlns:a16="http://schemas.microsoft.com/office/drawing/2014/main" id="{62395C9C-92C3-FC53-311D-2992DD754CB4}"/>
              </a:ext>
            </a:extLst>
          </p:cNvPr>
          <p:cNvPicPr>
            <a:picLocks noGrp="1" noChangeAspect="1"/>
          </p:cNvPicPr>
          <p:nvPr>
            <p:ph type="pic" sz="quarter" idx="44"/>
          </p:nvPr>
        </p:nvPicPr>
        <p:blipFill>
          <a:blip r:embed="rId3"/>
          <a:srcRect l="11921" r="11921"/>
          <a:stretch>
            <a:fillRect/>
          </a:stretch>
        </p:blipFill>
        <p:spPr>
          <a:xfrm>
            <a:off x="1761843" y="1351345"/>
            <a:ext cx="4290967" cy="4290967"/>
          </a:xfrm>
        </p:spPr>
      </p:pic>
      <p:sp>
        <p:nvSpPr>
          <p:cNvPr id="32" name="Text Placeholder 10">
            <a:extLst>
              <a:ext uri="{FF2B5EF4-FFF2-40B4-BE49-F238E27FC236}">
                <a16:creationId xmlns:a16="http://schemas.microsoft.com/office/drawing/2014/main" id="{7F3F05C3-DE17-AF88-CEDD-A96BE32A3C1E}"/>
              </a:ext>
            </a:extLst>
          </p:cNvPr>
          <p:cNvSpPr txBox="1">
            <a:spLocks/>
          </p:cNvSpPr>
          <p:nvPr/>
        </p:nvSpPr>
        <p:spPr>
          <a:xfrm>
            <a:off x="7100295" y="394120"/>
            <a:ext cx="3573324" cy="369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75B543"/>
                </a:solidFill>
              </a:rPr>
              <a:t>Learners’ Exercise</a:t>
            </a:r>
            <a:endParaRPr lang="en-IE" dirty="0">
              <a:solidFill>
                <a:srgbClr val="75B543"/>
              </a:solidFill>
            </a:endParaRPr>
          </a:p>
        </p:txBody>
      </p:sp>
    </p:spTree>
    <p:extLst>
      <p:ext uri="{BB962C8B-B14F-4D97-AF65-F5344CB8AC3E}">
        <p14:creationId xmlns:p14="http://schemas.microsoft.com/office/powerpoint/2010/main" val="338013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7321888" y="2434188"/>
            <a:ext cx="4712796" cy="2175736"/>
          </a:xfrm>
        </p:spPr>
        <p:txBody>
          <a:bodyPr>
            <a:noAutofit/>
          </a:bodyPr>
          <a:lstStyle/>
          <a:p>
            <a:r>
              <a:rPr lang="en-US" b="1" dirty="0"/>
              <a:t>Understanding Food Service Outlets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pic>
        <p:nvPicPr>
          <p:cNvPr id="7" name="Picture Placeholder 31" descr="A waitress holding plates of food&#10;&#10;AI-generated content may be incorrect.">
            <a:extLst>
              <a:ext uri="{FF2B5EF4-FFF2-40B4-BE49-F238E27FC236}">
                <a16:creationId xmlns:a16="http://schemas.microsoft.com/office/drawing/2014/main" id="{D6885080-3B27-4CAD-93F0-AB2E4818C097}"/>
              </a:ext>
            </a:extLst>
          </p:cNvPr>
          <p:cNvPicPr>
            <a:picLocks noGrp="1" noChangeAspect="1"/>
          </p:cNvPicPr>
          <p:nvPr>
            <p:ph type="pic" sz="quarter" idx="43"/>
          </p:nvPr>
        </p:nvPicPr>
        <p:blipFill>
          <a:blip r:embed="rId3"/>
          <a:srcRect l="6871" r="6871"/>
          <a:stretch>
            <a:fillRect/>
          </a:stretch>
        </p:blipFill>
        <p:spPr>
          <a:xfrm flipH="1">
            <a:off x="0" y="1716340"/>
            <a:ext cx="6609125" cy="4669091"/>
          </a:xfrm>
        </p:spPr>
      </p:pic>
    </p:spTree>
    <p:extLst>
      <p:ext uri="{BB962C8B-B14F-4D97-AF65-F5344CB8AC3E}">
        <p14:creationId xmlns:p14="http://schemas.microsoft.com/office/powerpoint/2010/main" val="315668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19A1CF-F796-70F1-91F4-FBE57CB9B857}"/>
              </a:ext>
            </a:extLst>
          </p:cNvPr>
          <p:cNvSpPr>
            <a:spLocks noGrp="1"/>
          </p:cNvSpPr>
          <p:nvPr>
            <p:ph type="body" sz="quarter" idx="18"/>
          </p:nvPr>
        </p:nvSpPr>
        <p:spPr>
          <a:xfrm>
            <a:off x="1027015" y="1488475"/>
            <a:ext cx="3526022" cy="361394"/>
          </a:xfrm>
        </p:spPr>
        <p:txBody>
          <a:bodyPr/>
          <a:lstStyle/>
          <a:p>
            <a:r>
              <a:rPr lang="en-US" i="1" dirty="0"/>
              <a:t>Food Vans and Food Trucks</a:t>
            </a:r>
          </a:p>
        </p:txBody>
      </p:sp>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856356" y="362811"/>
            <a:ext cx="3867341" cy="992652"/>
          </a:xfrm>
        </p:spPr>
        <p:txBody>
          <a:bodyPr/>
          <a:lstStyle/>
          <a:p>
            <a:r>
              <a:rPr lang="en-US" dirty="0"/>
              <a:t>Service Outlets and Operational Needs</a:t>
            </a:r>
          </a:p>
        </p:txBody>
      </p:sp>
      <p:pic>
        <p:nvPicPr>
          <p:cNvPr id="12" name="Picture Placeholder 11" descr="A food truck with lights on the roof&#10;&#10;AI-generated content may be incorrect.">
            <a:extLst>
              <a:ext uri="{FF2B5EF4-FFF2-40B4-BE49-F238E27FC236}">
                <a16:creationId xmlns:a16="http://schemas.microsoft.com/office/drawing/2014/main" id="{9F23BF34-8182-9BD0-062C-1352A6A4904D}"/>
              </a:ext>
            </a:extLst>
          </p:cNvPr>
          <p:cNvPicPr>
            <a:picLocks noGrp="1" noChangeAspect="1"/>
          </p:cNvPicPr>
          <p:nvPr>
            <p:ph type="pic" sz="quarter" idx="42"/>
          </p:nvPr>
        </p:nvPicPr>
        <p:blipFill>
          <a:blip r:embed="rId3"/>
          <a:srcRect l="13148" r="13148"/>
          <a:stretch>
            <a:fillRect/>
          </a:stretch>
        </p:blipFill>
        <p:spPr/>
      </p:pic>
      <p:pic>
        <p:nvPicPr>
          <p:cNvPr id="13" name="Picture 12">
            <a:extLst>
              <a:ext uri="{FF2B5EF4-FFF2-40B4-BE49-F238E27FC236}">
                <a16:creationId xmlns:a16="http://schemas.microsoft.com/office/drawing/2014/main" id="{366202F3-6F7F-9417-8FC4-ABEDE0871BDF}"/>
              </a:ext>
            </a:extLst>
          </p:cNvPr>
          <p:cNvPicPr>
            <a:picLocks noChangeAspect="1"/>
          </p:cNvPicPr>
          <p:nvPr/>
        </p:nvPicPr>
        <p:blipFill>
          <a:blip r:embed="rId4"/>
          <a:stretch>
            <a:fillRect/>
          </a:stretch>
        </p:blipFill>
        <p:spPr>
          <a:xfrm>
            <a:off x="786235" y="4199651"/>
            <a:ext cx="2003791" cy="1953190"/>
          </a:xfrm>
          <a:prstGeom prst="rect">
            <a:avLst/>
          </a:prstGeom>
        </p:spPr>
      </p:pic>
      <p:pic>
        <p:nvPicPr>
          <p:cNvPr id="14" name="Picture 13">
            <a:extLst>
              <a:ext uri="{FF2B5EF4-FFF2-40B4-BE49-F238E27FC236}">
                <a16:creationId xmlns:a16="http://schemas.microsoft.com/office/drawing/2014/main" id="{F26217E2-F0EB-D583-A0D5-5C1085D58668}"/>
              </a:ext>
            </a:extLst>
          </p:cNvPr>
          <p:cNvPicPr>
            <a:picLocks noChangeAspect="1"/>
          </p:cNvPicPr>
          <p:nvPr/>
        </p:nvPicPr>
        <p:blipFill>
          <a:blip r:embed="rId5"/>
          <a:stretch>
            <a:fillRect/>
          </a:stretch>
        </p:blipFill>
        <p:spPr>
          <a:xfrm>
            <a:off x="3381680" y="1982881"/>
            <a:ext cx="1947420" cy="1953190"/>
          </a:xfrm>
          <a:prstGeom prst="rect">
            <a:avLst/>
          </a:prstGeom>
        </p:spPr>
      </p:pic>
      <p:pic>
        <p:nvPicPr>
          <p:cNvPr id="15" name="Picture 14">
            <a:extLst>
              <a:ext uri="{FF2B5EF4-FFF2-40B4-BE49-F238E27FC236}">
                <a16:creationId xmlns:a16="http://schemas.microsoft.com/office/drawing/2014/main" id="{575BA124-8B66-81EC-EEB5-7FEAB477C6DF}"/>
              </a:ext>
            </a:extLst>
          </p:cNvPr>
          <p:cNvPicPr>
            <a:picLocks noChangeAspect="1"/>
          </p:cNvPicPr>
          <p:nvPr/>
        </p:nvPicPr>
        <p:blipFill>
          <a:blip r:embed="rId6"/>
          <a:stretch>
            <a:fillRect/>
          </a:stretch>
        </p:blipFill>
        <p:spPr>
          <a:xfrm>
            <a:off x="742005" y="2017461"/>
            <a:ext cx="2038102" cy="2014598"/>
          </a:xfrm>
          <a:prstGeom prst="rect">
            <a:avLst/>
          </a:prstGeom>
        </p:spPr>
      </p:pic>
      <p:pic>
        <p:nvPicPr>
          <p:cNvPr id="16" name="Picture 15">
            <a:extLst>
              <a:ext uri="{FF2B5EF4-FFF2-40B4-BE49-F238E27FC236}">
                <a16:creationId xmlns:a16="http://schemas.microsoft.com/office/drawing/2014/main" id="{9A766C60-1B19-AF1E-A031-066DD6137130}"/>
              </a:ext>
            </a:extLst>
          </p:cNvPr>
          <p:cNvPicPr>
            <a:picLocks noChangeAspect="1"/>
          </p:cNvPicPr>
          <p:nvPr/>
        </p:nvPicPr>
        <p:blipFill>
          <a:blip r:embed="rId7"/>
          <a:stretch>
            <a:fillRect/>
          </a:stretch>
        </p:blipFill>
        <p:spPr>
          <a:xfrm>
            <a:off x="3208614" y="3986373"/>
            <a:ext cx="2383321" cy="2408221"/>
          </a:xfrm>
          <a:prstGeom prst="rect">
            <a:avLst/>
          </a:prstGeom>
        </p:spPr>
      </p:pic>
    </p:spTree>
    <p:extLst>
      <p:ext uri="{BB962C8B-B14F-4D97-AF65-F5344CB8AC3E}">
        <p14:creationId xmlns:p14="http://schemas.microsoft.com/office/powerpoint/2010/main" val="193345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698179" y="1337990"/>
            <a:ext cx="4879532" cy="689519"/>
          </a:xfrm>
        </p:spPr>
        <p:txBody>
          <a:bodyPr/>
          <a:lstStyle/>
          <a:p>
            <a:r>
              <a:rPr lang="en-US" dirty="0"/>
              <a:t>Learning Objectives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Introduction to Plant-Based Innovation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Understanding Food Service Outlets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GB" dirty="0"/>
              <a:t>Principles of Sustainable &amp; Innovative Menu Design</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Creating Plant-Based Recipes &amp; Products</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a:t>Contents</a:t>
            </a: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DF14E-51CD-D4BD-15ED-4DE9C2B92F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7DE2B3B-4F0E-880B-F6F2-A101D4F71D5C}"/>
              </a:ext>
            </a:extLst>
          </p:cNvPr>
          <p:cNvSpPr>
            <a:spLocks noGrp="1"/>
          </p:cNvSpPr>
          <p:nvPr>
            <p:ph type="body" sz="quarter" idx="18"/>
          </p:nvPr>
        </p:nvSpPr>
        <p:spPr>
          <a:xfrm>
            <a:off x="2110295" y="1356458"/>
            <a:ext cx="1627695" cy="361394"/>
          </a:xfrm>
        </p:spPr>
        <p:txBody>
          <a:bodyPr/>
          <a:lstStyle/>
          <a:p>
            <a:r>
              <a:rPr lang="en-US" i="1" dirty="0"/>
              <a:t>Restaurant</a:t>
            </a:r>
          </a:p>
        </p:txBody>
      </p:sp>
      <p:sp>
        <p:nvSpPr>
          <p:cNvPr id="6" name="Text Placeholder 5">
            <a:extLst>
              <a:ext uri="{FF2B5EF4-FFF2-40B4-BE49-F238E27FC236}">
                <a16:creationId xmlns:a16="http://schemas.microsoft.com/office/drawing/2014/main" id="{28AB1179-1436-C2EC-AD2D-F9C67E6CA3FD}"/>
              </a:ext>
            </a:extLst>
          </p:cNvPr>
          <p:cNvSpPr>
            <a:spLocks noGrp="1"/>
          </p:cNvSpPr>
          <p:nvPr>
            <p:ph type="body" sz="quarter" idx="16"/>
          </p:nvPr>
        </p:nvSpPr>
        <p:spPr>
          <a:xfrm>
            <a:off x="856356" y="362811"/>
            <a:ext cx="3867341" cy="992652"/>
          </a:xfrm>
        </p:spPr>
        <p:txBody>
          <a:bodyPr/>
          <a:lstStyle/>
          <a:p>
            <a:r>
              <a:rPr lang="en-US" dirty="0"/>
              <a:t>Service Outlets and Operational Needs</a:t>
            </a:r>
          </a:p>
        </p:txBody>
      </p:sp>
      <p:pic>
        <p:nvPicPr>
          <p:cNvPr id="7" name="Picture Placeholder 6" descr="A restaurant with tables and chairs&#10;&#10;AI-generated content may be incorrect.">
            <a:extLst>
              <a:ext uri="{FF2B5EF4-FFF2-40B4-BE49-F238E27FC236}">
                <a16:creationId xmlns:a16="http://schemas.microsoft.com/office/drawing/2014/main" id="{73D7B2BD-2E96-B295-9821-97B49671F20D}"/>
              </a:ext>
            </a:extLst>
          </p:cNvPr>
          <p:cNvPicPr>
            <a:picLocks noGrp="1" noChangeAspect="1"/>
          </p:cNvPicPr>
          <p:nvPr>
            <p:ph type="pic" sz="quarter" idx="42"/>
          </p:nvPr>
        </p:nvPicPr>
        <p:blipFill>
          <a:blip r:embed="rId3"/>
          <a:srcRect l="13057" r="13057"/>
          <a:stretch>
            <a:fillRect/>
          </a:stretch>
        </p:blipFill>
        <p:spPr/>
      </p:pic>
      <p:pic>
        <p:nvPicPr>
          <p:cNvPr id="9" name="Picture 8">
            <a:extLst>
              <a:ext uri="{FF2B5EF4-FFF2-40B4-BE49-F238E27FC236}">
                <a16:creationId xmlns:a16="http://schemas.microsoft.com/office/drawing/2014/main" id="{67DD83D7-120D-E455-6B80-AF55950C8264}"/>
              </a:ext>
            </a:extLst>
          </p:cNvPr>
          <p:cNvPicPr>
            <a:picLocks noChangeAspect="1"/>
          </p:cNvPicPr>
          <p:nvPr/>
        </p:nvPicPr>
        <p:blipFill>
          <a:blip r:embed="rId4"/>
          <a:stretch>
            <a:fillRect/>
          </a:stretch>
        </p:blipFill>
        <p:spPr>
          <a:xfrm>
            <a:off x="487983" y="1767002"/>
            <a:ext cx="2136380" cy="2398430"/>
          </a:xfrm>
          <a:prstGeom prst="rect">
            <a:avLst/>
          </a:prstGeom>
        </p:spPr>
      </p:pic>
      <p:pic>
        <p:nvPicPr>
          <p:cNvPr id="18" name="Picture 17">
            <a:extLst>
              <a:ext uri="{FF2B5EF4-FFF2-40B4-BE49-F238E27FC236}">
                <a16:creationId xmlns:a16="http://schemas.microsoft.com/office/drawing/2014/main" id="{7F39F4DB-B988-0A2B-DEC3-6473F2D54E9C}"/>
              </a:ext>
            </a:extLst>
          </p:cNvPr>
          <p:cNvPicPr>
            <a:picLocks noChangeAspect="1"/>
          </p:cNvPicPr>
          <p:nvPr/>
        </p:nvPicPr>
        <p:blipFill>
          <a:blip r:embed="rId5"/>
          <a:stretch>
            <a:fillRect/>
          </a:stretch>
        </p:blipFill>
        <p:spPr>
          <a:xfrm>
            <a:off x="3223922" y="1799303"/>
            <a:ext cx="2781607" cy="2438669"/>
          </a:xfrm>
          <a:prstGeom prst="rect">
            <a:avLst/>
          </a:prstGeom>
        </p:spPr>
      </p:pic>
      <p:pic>
        <p:nvPicPr>
          <p:cNvPr id="20" name="Picture 19">
            <a:extLst>
              <a:ext uri="{FF2B5EF4-FFF2-40B4-BE49-F238E27FC236}">
                <a16:creationId xmlns:a16="http://schemas.microsoft.com/office/drawing/2014/main" id="{975DEAD9-9B3C-570E-D199-48823ECF2FEB}"/>
              </a:ext>
            </a:extLst>
          </p:cNvPr>
          <p:cNvPicPr>
            <a:picLocks noChangeAspect="1"/>
          </p:cNvPicPr>
          <p:nvPr/>
        </p:nvPicPr>
        <p:blipFill>
          <a:blip r:embed="rId6"/>
          <a:stretch>
            <a:fillRect/>
          </a:stretch>
        </p:blipFill>
        <p:spPr>
          <a:xfrm>
            <a:off x="479277" y="4093210"/>
            <a:ext cx="2280758" cy="2204847"/>
          </a:xfrm>
          <a:prstGeom prst="rect">
            <a:avLst/>
          </a:prstGeom>
        </p:spPr>
      </p:pic>
      <p:pic>
        <p:nvPicPr>
          <p:cNvPr id="22" name="Picture 21">
            <a:extLst>
              <a:ext uri="{FF2B5EF4-FFF2-40B4-BE49-F238E27FC236}">
                <a16:creationId xmlns:a16="http://schemas.microsoft.com/office/drawing/2014/main" id="{2E7F69F1-9F8B-29E3-A903-3AE45E2F28DA}"/>
              </a:ext>
            </a:extLst>
          </p:cNvPr>
          <p:cNvPicPr>
            <a:picLocks noChangeAspect="1"/>
          </p:cNvPicPr>
          <p:nvPr/>
        </p:nvPicPr>
        <p:blipFill>
          <a:blip r:embed="rId7"/>
          <a:stretch>
            <a:fillRect/>
          </a:stretch>
        </p:blipFill>
        <p:spPr>
          <a:xfrm>
            <a:off x="3380715" y="4237972"/>
            <a:ext cx="2477542" cy="2530778"/>
          </a:xfrm>
          <a:prstGeom prst="rect">
            <a:avLst/>
          </a:prstGeom>
        </p:spPr>
      </p:pic>
    </p:spTree>
    <p:extLst>
      <p:ext uri="{BB962C8B-B14F-4D97-AF65-F5344CB8AC3E}">
        <p14:creationId xmlns:p14="http://schemas.microsoft.com/office/powerpoint/2010/main" val="757860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54251" y="1396245"/>
            <a:ext cx="4156897" cy="2519040"/>
          </a:xfrm>
        </p:spPr>
        <p:txBody>
          <a:body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Quality</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Consumer perception is shifting from associating plant-based products as inferior alternative meat options to seeing them as quality, tasty products</a:t>
            </a: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64872" y="263556"/>
            <a:ext cx="4990998" cy="992652"/>
          </a:xfrm>
        </p:spPr>
        <p:txBody>
          <a:bodyPr/>
          <a:lstStyle/>
          <a:p>
            <a:pPr algn="ctr"/>
            <a:r>
              <a:rPr lang="en-US" sz="3200" dirty="0"/>
              <a:t>Consumer Requirements for Plant-Based Options</a:t>
            </a:r>
          </a:p>
          <a:p>
            <a:endParaRPr lang="en-US" dirty="0"/>
          </a:p>
        </p:txBody>
      </p:sp>
      <p:grpSp>
        <p:nvGrpSpPr>
          <p:cNvPr id="8" name="Group 7">
            <a:extLst>
              <a:ext uri="{FF2B5EF4-FFF2-40B4-BE49-F238E27FC236}">
                <a16:creationId xmlns:a16="http://schemas.microsoft.com/office/drawing/2014/main" id="{80386ECC-23FF-7AA0-349A-5DFBFF930D24}"/>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1B53FFE-690B-9419-D51F-26CEA15FB185}"/>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1C473C3D-6D4A-F709-5DB6-8B689389E3E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DB6E6D-8BDF-0A1A-E628-8A0B3C0B39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85F1814-1AB1-5BC4-AC55-51C056B4E84C}"/>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C86F914A-466D-DC2D-44B5-A9C7FFBCC2E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E8F8232-97CF-A2B9-47EA-0BBA2731F7B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CAA097-BC5D-1BBA-9C0E-7EC7599103F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5B56499-DB1C-4B41-E48D-019D87C536D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3BF58B9E-4512-7C17-9887-B6E9B200184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1D42DB-CAB8-6D34-52FC-B9BBB6970C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7" name="Picture Placeholder 26" descr="A person in a grocery store&#10;&#10;AI-generated content may be incorrect.">
            <a:extLst>
              <a:ext uri="{FF2B5EF4-FFF2-40B4-BE49-F238E27FC236}">
                <a16:creationId xmlns:a16="http://schemas.microsoft.com/office/drawing/2014/main" id="{24BE07D8-55CB-DA99-21A6-D20C1FC93041}"/>
              </a:ext>
            </a:extLst>
          </p:cNvPr>
          <p:cNvPicPr>
            <a:picLocks noChangeAspect="1"/>
          </p:cNvPicPr>
          <p:nvPr/>
        </p:nvPicPr>
        <p:blipFill>
          <a:blip r:embed="rId2"/>
          <a:srcRect l="12723" r="12723"/>
          <a:stretch>
            <a:fillRect/>
          </a:stretch>
        </p:blipFill>
        <p:spPr>
          <a:xfrm>
            <a:off x="6830454" y="1303003"/>
            <a:ext cx="4250177" cy="3816023"/>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pic>
        <p:nvPicPr>
          <p:cNvPr id="20" name="Picture 19">
            <a:extLst>
              <a:ext uri="{FF2B5EF4-FFF2-40B4-BE49-F238E27FC236}">
                <a16:creationId xmlns:a16="http://schemas.microsoft.com/office/drawing/2014/main" id="{A58ABDE4-96CE-53A0-CB84-DF72896A15E2}"/>
              </a:ext>
            </a:extLst>
          </p:cNvPr>
          <p:cNvPicPr>
            <a:picLocks noChangeAspect="1"/>
          </p:cNvPicPr>
          <p:nvPr/>
        </p:nvPicPr>
        <p:blipFill>
          <a:blip r:embed="rId3"/>
          <a:stretch>
            <a:fillRect/>
          </a:stretch>
        </p:blipFill>
        <p:spPr>
          <a:xfrm>
            <a:off x="5074638" y="1658097"/>
            <a:ext cx="1084014" cy="1485500"/>
          </a:xfrm>
          <a:prstGeom prst="rect">
            <a:avLst/>
          </a:prstGeom>
        </p:spPr>
      </p:pic>
      <p:sp>
        <p:nvSpPr>
          <p:cNvPr id="21" name="Text Placeholder 5">
            <a:extLst>
              <a:ext uri="{FF2B5EF4-FFF2-40B4-BE49-F238E27FC236}">
                <a16:creationId xmlns:a16="http://schemas.microsoft.com/office/drawing/2014/main" id="{3DDB0564-0FF0-4408-87C1-9D65081224CB}"/>
              </a:ext>
            </a:extLst>
          </p:cNvPr>
          <p:cNvSpPr txBox="1">
            <a:spLocks/>
          </p:cNvSpPr>
          <p:nvPr/>
        </p:nvSpPr>
        <p:spPr>
          <a:xfrm>
            <a:off x="2186747" y="4053607"/>
            <a:ext cx="4370226" cy="2163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Ethical Sourcing</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There is a growing demand for social enterprises that produce quality products while having a positive social and environmental impact</a:t>
            </a:r>
            <a:endParaRPr lang="en-IE" i="1"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23" name="Picture 22">
            <a:extLst>
              <a:ext uri="{FF2B5EF4-FFF2-40B4-BE49-F238E27FC236}">
                <a16:creationId xmlns:a16="http://schemas.microsoft.com/office/drawing/2014/main" id="{B13D37C7-4EBE-FB88-3488-5C573751192A}"/>
              </a:ext>
            </a:extLst>
          </p:cNvPr>
          <p:cNvPicPr>
            <a:picLocks noChangeAspect="1"/>
          </p:cNvPicPr>
          <p:nvPr/>
        </p:nvPicPr>
        <p:blipFill>
          <a:blip r:embed="rId4"/>
          <a:stretch>
            <a:fillRect/>
          </a:stretch>
        </p:blipFill>
        <p:spPr>
          <a:xfrm>
            <a:off x="101019" y="4199235"/>
            <a:ext cx="1777154" cy="1532029"/>
          </a:xfrm>
          <a:prstGeom prst="rect">
            <a:avLst/>
          </a:prstGeom>
        </p:spPr>
      </p:pic>
    </p:spTree>
    <p:extLst>
      <p:ext uri="{BB962C8B-B14F-4D97-AF65-F5344CB8AC3E}">
        <p14:creationId xmlns:p14="http://schemas.microsoft.com/office/powerpoint/2010/main" val="156292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5F0D-F5A3-7FF9-3475-C57F7AF2420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EBF64B9-84A9-2E3C-9EE2-AF9F540141EF}"/>
              </a:ext>
            </a:extLst>
          </p:cNvPr>
          <p:cNvSpPr>
            <a:spLocks noGrp="1"/>
          </p:cNvSpPr>
          <p:nvPr>
            <p:ph type="body" sz="quarter" idx="18"/>
          </p:nvPr>
        </p:nvSpPr>
        <p:spPr>
          <a:xfrm>
            <a:off x="492339" y="1436417"/>
            <a:ext cx="4500491" cy="2767714"/>
          </a:xfrm>
        </p:spPr>
        <p:txBody>
          <a:body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Health and Wellness</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Plant-based options are growing in popularity as they are rich in fibre, vitamins, minerals and antioxidants and can help reduce the risk of heart disease and cholesterol with lower saturated fat content compared to meat</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05CED66A-FFEF-B436-5CF0-336252D4F297}"/>
              </a:ext>
            </a:extLst>
          </p:cNvPr>
          <p:cNvSpPr>
            <a:spLocks noGrp="1"/>
          </p:cNvSpPr>
          <p:nvPr>
            <p:ph type="body" sz="quarter" idx="16"/>
          </p:nvPr>
        </p:nvSpPr>
        <p:spPr>
          <a:xfrm>
            <a:off x="864872" y="263556"/>
            <a:ext cx="4990998" cy="992652"/>
          </a:xfrm>
        </p:spPr>
        <p:txBody>
          <a:bodyPr/>
          <a:lstStyle/>
          <a:p>
            <a:pPr algn="ctr"/>
            <a:r>
              <a:rPr lang="en-US" sz="3200" dirty="0"/>
              <a:t>Consumer Requirements for Plant-Based Options</a:t>
            </a:r>
          </a:p>
          <a:p>
            <a:endParaRPr lang="en-US" dirty="0"/>
          </a:p>
        </p:txBody>
      </p:sp>
      <p:grpSp>
        <p:nvGrpSpPr>
          <p:cNvPr id="8" name="Group 7">
            <a:extLst>
              <a:ext uri="{FF2B5EF4-FFF2-40B4-BE49-F238E27FC236}">
                <a16:creationId xmlns:a16="http://schemas.microsoft.com/office/drawing/2014/main" id="{D1EBCDB1-14DD-F264-9E7C-09DD93CE59E7}"/>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0C0FFC3A-B4B8-46CC-1FFE-BB5D64F26E1C}"/>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871A919D-13F6-A9FF-676B-7D2E4E69C46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ADA7532-2BB3-3471-71BE-C212E75BEC6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ECA5387A-F684-2567-28E2-8773A5FC7225}"/>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78AC1893-EA52-58A7-8B26-0CBA83A08D4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E9B144-4E0E-26B4-66D2-9831C7B8DC84}"/>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2B97F6-878C-EACB-CA22-5623D3934E3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14743E4-4207-8C06-C8CB-274B6382B69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E0E1D888-70FE-A0EE-CC64-550A544C4D4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FE9A20D-0776-EBD3-DA89-4783A963DDB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1" name="Text Placeholder 5">
            <a:extLst>
              <a:ext uri="{FF2B5EF4-FFF2-40B4-BE49-F238E27FC236}">
                <a16:creationId xmlns:a16="http://schemas.microsoft.com/office/drawing/2014/main" id="{D5DC6181-8039-B65A-390B-35A5B969B29B}"/>
              </a:ext>
            </a:extLst>
          </p:cNvPr>
          <p:cNvSpPr txBox="1">
            <a:spLocks/>
          </p:cNvSpPr>
          <p:nvPr/>
        </p:nvSpPr>
        <p:spPr>
          <a:xfrm>
            <a:off x="2586168" y="4522144"/>
            <a:ext cx="3814254" cy="15842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i="1" dirty="0">
                <a:latin typeface="Calibri" panose="020F0502020204030204" pitchFamily="34" charset="0"/>
                <a:ea typeface="Calibri" panose="020F0502020204030204" pitchFamily="34" charset="0"/>
                <a:cs typeface="Calibri" panose="020F0502020204030204" pitchFamily="34" charset="0"/>
              </a:rPr>
              <a:t>Animal Welfare</a:t>
            </a: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Growing concerns regarding animal welfare are motivating consumers to switch to sustainable, plant-based options</a:t>
            </a:r>
            <a:endParaRPr lang="en-IE" i="1" dirty="0">
              <a:latin typeface="Calibri" panose="020F0502020204030204" pitchFamily="34" charset="0"/>
              <a:ea typeface="Calibri" panose="020F0502020204030204" pitchFamily="34" charset="0"/>
              <a:cs typeface="Calibri" panose="020F0502020204030204" pitchFamily="34" charset="0"/>
            </a:endParaRPr>
          </a:p>
          <a:p>
            <a:endParaRPr lang="en-US" sz="1800" dirty="0"/>
          </a:p>
        </p:txBody>
      </p:sp>
      <p:pic>
        <p:nvPicPr>
          <p:cNvPr id="24" name="Picture 23">
            <a:extLst>
              <a:ext uri="{FF2B5EF4-FFF2-40B4-BE49-F238E27FC236}">
                <a16:creationId xmlns:a16="http://schemas.microsoft.com/office/drawing/2014/main" id="{D9847370-886A-98A4-3DD0-CDDC943C6937}"/>
              </a:ext>
            </a:extLst>
          </p:cNvPr>
          <p:cNvPicPr>
            <a:picLocks noChangeAspect="1"/>
          </p:cNvPicPr>
          <p:nvPr/>
        </p:nvPicPr>
        <p:blipFill>
          <a:blip r:embed="rId2"/>
          <a:stretch>
            <a:fillRect/>
          </a:stretch>
        </p:blipFill>
        <p:spPr>
          <a:xfrm>
            <a:off x="523730" y="4854830"/>
            <a:ext cx="1556950" cy="1411100"/>
          </a:xfrm>
          <a:prstGeom prst="rect">
            <a:avLst/>
          </a:prstGeom>
        </p:spPr>
      </p:pic>
      <p:pic>
        <p:nvPicPr>
          <p:cNvPr id="26" name="Picture 25">
            <a:extLst>
              <a:ext uri="{FF2B5EF4-FFF2-40B4-BE49-F238E27FC236}">
                <a16:creationId xmlns:a16="http://schemas.microsoft.com/office/drawing/2014/main" id="{C66FF924-F5A2-C940-8587-2DEAF8E2313A}"/>
              </a:ext>
            </a:extLst>
          </p:cNvPr>
          <p:cNvPicPr>
            <a:picLocks noChangeAspect="1"/>
          </p:cNvPicPr>
          <p:nvPr/>
        </p:nvPicPr>
        <p:blipFill>
          <a:blip r:embed="rId3"/>
          <a:stretch>
            <a:fillRect/>
          </a:stretch>
        </p:blipFill>
        <p:spPr>
          <a:xfrm>
            <a:off x="5029284" y="2104917"/>
            <a:ext cx="1731299" cy="1621195"/>
          </a:xfrm>
          <a:prstGeom prst="rect">
            <a:avLst/>
          </a:prstGeom>
        </p:spPr>
      </p:pic>
      <p:pic>
        <p:nvPicPr>
          <p:cNvPr id="29" name="Picture Placeholder 28" descr="A market with many different types of fruits&#10;&#10;AI-generated content may be incorrect.">
            <a:extLst>
              <a:ext uri="{FF2B5EF4-FFF2-40B4-BE49-F238E27FC236}">
                <a16:creationId xmlns:a16="http://schemas.microsoft.com/office/drawing/2014/main" id="{B38D950C-E397-FDD1-4984-64789035A060}"/>
              </a:ext>
            </a:extLst>
          </p:cNvPr>
          <p:cNvPicPr>
            <a:picLocks noGrp="1" noChangeAspect="1"/>
          </p:cNvPicPr>
          <p:nvPr>
            <p:ph type="pic" sz="quarter" idx="42"/>
          </p:nvPr>
        </p:nvPicPr>
        <p:blipFill>
          <a:blip r:embed="rId4"/>
          <a:srcRect l="12986" r="12986"/>
          <a:stretch>
            <a:fillRect/>
          </a:stretch>
        </p:blipFill>
        <p:spPr>
          <a:xfrm>
            <a:off x="6826941" y="1256208"/>
            <a:ext cx="5240337" cy="4703763"/>
          </a:xfrm>
        </p:spPr>
      </p:pic>
    </p:spTree>
    <p:extLst>
      <p:ext uri="{BB962C8B-B14F-4D97-AF65-F5344CB8AC3E}">
        <p14:creationId xmlns:p14="http://schemas.microsoft.com/office/powerpoint/2010/main" val="1352770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C23B5-6A09-838F-4239-99A5F5BD784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06C3B0-0B10-5706-D105-68FF8B6942E9}"/>
              </a:ext>
            </a:extLst>
          </p:cNvPr>
          <p:cNvSpPr>
            <a:spLocks noGrp="1"/>
          </p:cNvSpPr>
          <p:nvPr>
            <p:ph type="body" sz="quarter" idx="18"/>
          </p:nvPr>
        </p:nvSpPr>
        <p:spPr>
          <a:xfrm>
            <a:off x="618189" y="1685125"/>
            <a:ext cx="5146110" cy="3756383"/>
          </a:xfrm>
        </p:spPr>
        <p:txBody>
          <a:bodyPr/>
          <a:lstStyle/>
          <a:p>
            <a:pPr marL="171459" indent="-171459">
              <a:lnSpc>
                <a:spcPct val="100000"/>
              </a:lnSpc>
              <a:buFont typeface="Arial" panose="020B0604020202020204" pitchFamily="34" charset="0"/>
              <a:buChar char="•"/>
            </a:pPr>
            <a:r>
              <a:rPr lang="en-IE" dirty="0"/>
              <a:t>Focus on protein sources such as beans, lentils, tofu, nuts or seeds.</a:t>
            </a:r>
          </a:p>
          <a:p>
            <a:pPr marL="171459" indent="-171459">
              <a:lnSpc>
                <a:spcPct val="100000"/>
              </a:lnSpc>
              <a:buFont typeface="Arial" panose="020B0604020202020204" pitchFamily="34" charset="0"/>
              <a:buChar char="•"/>
            </a:pPr>
            <a:r>
              <a:rPr lang="en-IE" dirty="0"/>
              <a:t>If you’re trying to eat more plant-based foods, start by preparing one vegetarian meal a week and increase as you master new recipes.</a:t>
            </a:r>
          </a:p>
          <a:p>
            <a:pPr marL="171459" indent="-171459">
              <a:lnSpc>
                <a:spcPct val="100000"/>
              </a:lnSpc>
              <a:buFont typeface="Arial" panose="020B0604020202020204" pitchFamily="34" charset="0"/>
              <a:buChar char="•"/>
            </a:pPr>
            <a:r>
              <a:rPr lang="en-IE" dirty="0"/>
              <a:t>Choose healthy fats such as olive oil, olives, avocados, nuts or seeds.</a:t>
            </a:r>
          </a:p>
        </p:txBody>
      </p:sp>
      <p:sp>
        <p:nvSpPr>
          <p:cNvPr id="4" name="Text Placeholder 3">
            <a:extLst>
              <a:ext uri="{FF2B5EF4-FFF2-40B4-BE49-F238E27FC236}">
                <a16:creationId xmlns:a16="http://schemas.microsoft.com/office/drawing/2014/main" id="{E68530EA-82EC-B579-A648-8CA3F2AA887F}"/>
              </a:ext>
            </a:extLst>
          </p:cNvPr>
          <p:cNvSpPr>
            <a:spLocks noGrp="1"/>
          </p:cNvSpPr>
          <p:nvPr>
            <p:ph type="body" sz="quarter" idx="16"/>
          </p:nvPr>
        </p:nvSpPr>
        <p:spPr>
          <a:xfrm>
            <a:off x="2037341" y="438893"/>
            <a:ext cx="7688779" cy="803654"/>
          </a:xfrm>
        </p:spPr>
        <p:txBody>
          <a:bodyPr/>
          <a:lstStyle/>
          <a:p>
            <a:r>
              <a:rPr lang="en-US" dirty="0"/>
              <a:t>Meal Planning for Plant-Based Options</a:t>
            </a:r>
          </a:p>
        </p:txBody>
      </p:sp>
      <p:grpSp>
        <p:nvGrpSpPr>
          <p:cNvPr id="2" name="Group 1">
            <a:extLst>
              <a:ext uri="{FF2B5EF4-FFF2-40B4-BE49-F238E27FC236}">
                <a16:creationId xmlns:a16="http://schemas.microsoft.com/office/drawing/2014/main" id="{7199863C-43DB-D6A3-918F-5FD1CB5F6C5F}"/>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DEE344D0-2CEA-5A5A-8300-0D9AE75B6320}"/>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1C59366E-C8EB-B1DD-AF0D-2F1E084B113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351186B-39BC-26B4-2FDA-3D252A3D3D1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4379850-1E8C-0956-F7D0-9612947EA693}"/>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91A6BEBC-1BE5-CF3A-36F6-03E241B02DC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C5E9A41-A4E1-A49B-0720-12EB629775C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2194A5-439D-6E36-DD8C-6AF92644809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FD853D2-C9E2-8F64-A32A-4E563B217B2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D2D836C3-D120-B348-44C3-4EC116A2A87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5DAD08C-F5AE-1924-834B-180BF35B3B3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grpSp>
        <p:nvGrpSpPr>
          <p:cNvPr id="24" name="Group 23">
            <a:extLst>
              <a:ext uri="{FF2B5EF4-FFF2-40B4-BE49-F238E27FC236}">
                <a16:creationId xmlns:a16="http://schemas.microsoft.com/office/drawing/2014/main" id="{776DACD2-4577-2C9B-9BB3-688E582F213F}"/>
              </a:ext>
            </a:extLst>
          </p:cNvPr>
          <p:cNvGrpSpPr/>
          <p:nvPr/>
        </p:nvGrpSpPr>
        <p:grpSpPr>
          <a:xfrm>
            <a:off x="9742500" y="142523"/>
            <a:ext cx="908543" cy="2108884"/>
            <a:chOff x="4413794" y="4725223"/>
            <a:chExt cx="421607" cy="978622"/>
          </a:xfrm>
        </p:grpSpPr>
        <p:grpSp>
          <p:nvGrpSpPr>
            <p:cNvPr id="25" name="Graphic 2">
              <a:extLst>
                <a:ext uri="{FF2B5EF4-FFF2-40B4-BE49-F238E27FC236}">
                  <a16:creationId xmlns:a16="http://schemas.microsoft.com/office/drawing/2014/main" id="{E83E4E7B-2ECC-9639-10D9-84C80182A707}"/>
                </a:ext>
              </a:extLst>
            </p:cNvPr>
            <p:cNvGrpSpPr/>
            <p:nvPr/>
          </p:nvGrpSpPr>
          <p:grpSpPr>
            <a:xfrm>
              <a:off x="4413794" y="4757590"/>
              <a:ext cx="421607" cy="535957"/>
              <a:chOff x="4413794" y="4757590"/>
              <a:chExt cx="421607" cy="535957"/>
            </a:xfrm>
            <a:solidFill>
              <a:srgbClr val="75B543"/>
            </a:solidFill>
          </p:grpSpPr>
          <p:sp>
            <p:nvSpPr>
              <p:cNvPr id="33" name="Freeform 15">
                <a:extLst>
                  <a:ext uri="{FF2B5EF4-FFF2-40B4-BE49-F238E27FC236}">
                    <a16:creationId xmlns:a16="http://schemas.microsoft.com/office/drawing/2014/main" id="{31B51ABD-6C15-7253-9E83-AEF73E6B1967}"/>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34" name="Freeform 16">
                <a:extLst>
                  <a:ext uri="{FF2B5EF4-FFF2-40B4-BE49-F238E27FC236}">
                    <a16:creationId xmlns:a16="http://schemas.microsoft.com/office/drawing/2014/main" id="{E17AA936-D13B-EE2C-213E-872D03243D7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26" name="Graphic 2">
              <a:extLst>
                <a:ext uri="{FF2B5EF4-FFF2-40B4-BE49-F238E27FC236}">
                  <a16:creationId xmlns:a16="http://schemas.microsoft.com/office/drawing/2014/main" id="{33EFB49A-2FE2-50CE-45AB-34DEB8FD82D9}"/>
                </a:ext>
              </a:extLst>
            </p:cNvPr>
            <p:cNvGrpSpPr/>
            <p:nvPr/>
          </p:nvGrpSpPr>
          <p:grpSpPr>
            <a:xfrm>
              <a:off x="4539076" y="4725223"/>
              <a:ext cx="126381" cy="222760"/>
              <a:chOff x="4539076" y="4725223"/>
              <a:chExt cx="126381" cy="222760"/>
            </a:xfrm>
            <a:solidFill>
              <a:srgbClr val="81CCB2"/>
            </a:solidFill>
          </p:grpSpPr>
          <p:sp>
            <p:nvSpPr>
              <p:cNvPr id="29" name="Freeform 7">
                <a:extLst>
                  <a:ext uri="{FF2B5EF4-FFF2-40B4-BE49-F238E27FC236}">
                    <a16:creationId xmlns:a16="http://schemas.microsoft.com/office/drawing/2014/main" id="{6D20494F-9588-D046-7DE0-FF4BD9DA9F4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30" name="Freeform 8">
                <a:extLst>
                  <a:ext uri="{FF2B5EF4-FFF2-40B4-BE49-F238E27FC236}">
                    <a16:creationId xmlns:a16="http://schemas.microsoft.com/office/drawing/2014/main" id="{AAEDF5F2-AAA7-7E9B-BD2F-3575C13AB8B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31" name="Freeform 9">
                <a:extLst>
                  <a:ext uri="{FF2B5EF4-FFF2-40B4-BE49-F238E27FC236}">
                    <a16:creationId xmlns:a16="http://schemas.microsoft.com/office/drawing/2014/main" id="{EF81ED56-8969-FD07-FAEF-62A42A1147A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32" name="Freeform 10">
                <a:extLst>
                  <a:ext uri="{FF2B5EF4-FFF2-40B4-BE49-F238E27FC236}">
                    <a16:creationId xmlns:a16="http://schemas.microsoft.com/office/drawing/2014/main" id="{0BC8BC9F-C9E1-0896-67D0-13B3FB27D55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27" name="Freeform 4">
              <a:extLst>
                <a:ext uri="{FF2B5EF4-FFF2-40B4-BE49-F238E27FC236}">
                  <a16:creationId xmlns:a16="http://schemas.microsoft.com/office/drawing/2014/main" id="{4DCA9B20-237E-5727-6537-5D330D4EA49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28" name="Freeform 5">
              <a:extLst>
                <a:ext uri="{FF2B5EF4-FFF2-40B4-BE49-F238E27FC236}">
                  <a16:creationId xmlns:a16="http://schemas.microsoft.com/office/drawing/2014/main" id="{DD7C5DB6-C58F-8201-04A9-9922CC35BFB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sp>
        <p:nvSpPr>
          <p:cNvPr id="15" name="Text Placeholder 4">
            <a:extLst>
              <a:ext uri="{FF2B5EF4-FFF2-40B4-BE49-F238E27FC236}">
                <a16:creationId xmlns:a16="http://schemas.microsoft.com/office/drawing/2014/main" id="{C45B53CF-714D-F397-D44B-C3B60C8731BD}"/>
              </a:ext>
            </a:extLst>
          </p:cNvPr>
          <p:cNvSpPr txBox="1">
            <a:spLocks/>
          </p:cNvSpPr>
          <p:nvPr/>
        </p:nvSpPr>
        <p:spPr>
          <a:xfrm>
            <a:off x="5985856" y="1636658"/>
            <a:ext cx="5529752" cy="3803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9" indent="-171459">
              <a:buFont typeface="Arial" panose="020B0604020202020204" pitchFamily="34" charset="0"/>
              <a:buChar char="•"/>
            </a:pPr>
            <a:r>
              <a:rPr lang="en-IE" dirty="0"/>
              <a:t>Experiment by building a meal around salad, choose rice or couscous as the carbohydrate then garnish with dressing or add hummus.</a:t>
            </a:r>
          </a:p>
          <a:p>
            <a:pPr marL="171459" indent="-171459">
              <a:buFont typeface="Arial" panose="020B0604020202020204" pitchFamily="34" charset="0"/>
              <a:buChar char="•"/>
            </a:pPr>
            <a:r>
              <a:rPr lang="en-IE" dirty="0"/>
              <a:t>Set time aside to devise 7 breakfast, lunch and dinner options and alternate throughout the week to facilitate meal planning and ensure variety.</a:t>
            </a:r>
          </a:p>
          <a:p>
            <a:pPr marL="171459" indent="-171459">
              <a:buFont typeface="Arial" panose="020B0604020202020204" pitchFamily="34" charset="0"/>
              <a:buChar char="•"/>
            </a:pPr>
            <a:r>
              <a:rPr lang="en-IE" dirty="0"/>
              <a:t>Plan your meals according to categories or themes such as salad, soup, pasta or rice to facilitate decision-making.</a:t>
            </a:r>
          </a:p>
        </p:txBody>
      </p:sp>
      <p:pic>
        <p:nvPicPr>
          <p:cNvPr id="16" name="Picture 15">
            <a:extLst>
              <a:ext uri="{FF2B5EF4-FFF2-40B4-BE49-F238E27FC236}">
                <a16:creationId xmlns:a16="http://schemas.microsoft.com/office/drawing/2014/main" id="{99CF0107-317B-E297-0B8A-20E9A4AE05B3}"/>
              </a:ext>
            </a:extLst>
          </p:cNvPr>
          <p:cNvPicPr>
            <a:picLocks noChangeAspect="1"/>
          </p:cNvPicPr>
          <p:nvPr/>
        </p:nvPicPr>
        <p:blipFill>
          <a:blip r:embed="rId2"/>
          <a:stretch>
            <a:fillRect/>
          </a:stretch>
        </p:blipFill>
        <p:spPr>
          <a:xfrm>
            <a:off x="766715" y="159612"/>
            <a:ext cx="1122311" cy="1073515"/>
          </a:xfrm>
          <a:prstGeom prst="rect">
            <a:avLst/>
          </a:prstGeom>
        </p:spPr>
      </p:pic>
      <p:pic>
        <p:nvPicPr>
          <p:cNvPr id="18" name="Picture 17">
            <a:extLst>
              <a:ext uri="{FF2B5EF4-FFF2-40B4-BE49-F238E27FC236}">
                <a16:creationId xmlns:a16="http://schemas.microsoft.com/office/drawing/2014/main" id="{123C24E8-C5ED-350A-8831-065C8964E7AF}"/>
              </a:ext>
            </a:extLst>
          </p:cNvPr>
          <p:cNvPicPr>
            <a:picLocks noChangeAspect="1"/>
          </p:cNvPicPr>
          <p:nvPr/>
        </p:nvPicPr>
        <p:blipFill>
          <a:blip r:embed="rId3"/>
          <a:stretch>
            <a:fillRect/>
          </a:stretch>
        </p:blipFill>
        <p:spPr>
          <a:xfrm rot="16200000">
            <a:off x="3951806" y="3336061"/>
            <a:ext cx="3505283" cy="380001"/>
          </a:xfrm>
          <a:prstGeom prst="rect">
            <a:avLst/>
          </a:prstGeom>
        </p:spPr>
      </p:pic>
    </p:spTree>
    <p:extLst>
      <p:ext uri="{BB962C8B-B14F-4D97-AF65-F5344CB8AC3E}">
        <p14:creationId xmlns:p14="http://schemas.microsoft.com/office/powerpoint/2010/main" val="3436910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8D67C-E138-E08B-2123-145A10AFE5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908EE9E-4732-CA3C-3132-5385330651CF}"/>
              </a:ext>
            </a:extLst>
          </p:cNvPr>
          <p:cNvSpPr>
            <a:spLocks noGrp="1"/>
          </p:cNvSpPr>
          <p:nvPr>
            <p:ph type="body" sz="quarter" idx="13"/>
          </p:nvPr>
        </p:nvSpPr>
        <p:spPr>
          <a:xfrm>
            <a:off x="6303798" y="1913072"/>
            <a:ext cx="5321640" cy="1335240"/>
          </a:xfrm>
        </p:spPr>
        <p:txBody>
          <a:bodyPr>
            <a:normAutofit/>
          </a:bodyPr>
          <a:lstStyle/>
          <a:p>
            <a:r>
              <a:rPr lang="en-IE" sz="3200" dirty="0"/>
              <a:t>Draft your own plant-based meal plan</a:t>
            </a:r>
          </a:p>
        </p:txBody>
      </p:sp>
      <p:grpSp>
        <p:nvGrpSpPr>
          <p:cNvPr id="11" name="Group 10">
            <a:extLst>
              <a:ext uri="{FF2B5EF4-FFF2-40B4-BE49-F238E27FC236}">
                <a16:creationId xmlns:a16="http://schemas.microsoft.com/office/drawing/2014/main" id="{2C298337-AAF0-E506-DA62-EA13F5F78EED}"/>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EC5FBFA0-4144-B24D-D917-53AB913E0947}"/>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71658BDF-F98B-CE4C-4B5C-BD67BD1E66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44F0FCB-5FF9-38B9-C65E-3F605B18BA8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91C87E75-18AF-06E4-17DA-BECC00E5E4CD}"/>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BE7BC8C1-A9FD-2AAA-1EAC-11F10B0CF257}"/>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AD55AB8-ABDF-FE15-44C0-2694ED8222C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E5A5E58-CCAA-593D-C27F-301FE18A71D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00F539D-BF79-E2F3-D6FB-D06FADF385E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B7C19722-933E-842C-00B7-AA6BB450325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1D3A869-5640-784C-0E07-A336708BB938}"/>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4">
            <a:extLst>
              <a:ext uri="{FF2B5EF4-FFF2-40B4-BE49-F238E27FC236}">
                <a16:creationId xmlns:a16="http://schemas.microsoft.com/office/drawing/2014/main" id="{88D5D406-DA06-900A-4631-7F94C3318473}"/>
              </a:ext>
            </a:extLst>
          </p:cNvPr>
          <p:cNvSpPr txBox="1">
            <a:spLocks/>
          </p:cNvSpPr>
          <p:nvPr/>
        </p:nvSpPr>
        <p:spPr>
          <a:xfrm>
            <a:off x="6476734" y="4276997"/>
            <a:ext cx="5249836" cy="1205237"/>
          </a:xfrm>
          <a:prstGeom prst="rect">
            <a:avLst/>
          </a:prstGeom>
        </p:spPr>
        <p:txBody>
          <a:bodyPr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75B543"/>
                </a:solidFill>
              </a:rPr>
              <a:t>Create a sample plan for the week using the tips provided. Share your recipe ideas with your group!</a:t>
            </a:r>
          </a:p>
        </p:txBody>
      </p:sp>
      <p:sp>
        <p:nvSpPr>
          <p:cNvPr id="32" name="Text Placeholder 10">
            <a:extLst>
              <a:ext uri="{FF2B5EF4-FFF2-40B4-BE49-F238E27FC236}">
                <a16:creationId xmlns:a16="http://schemas.microsoft.com/office/drawing/2014/main" id="{9874D1E3-CD54-77D1-003E-9DD706E8E386}"/>
              </a:ext>
            </a:extLst>
          </p:cNvPr>
          <p:cNvSpPr txBox="1">
            <a:spLocks/>
          </p:cNvSpPr>
          <p:nvPr/>
        </p:nvSpPr>
        <p:spPr>
          <a:xfrm>
            <a:off x="7100295" y="763770"/>
            <a:ext cx="3573324" cy="369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75B543"/>
                </a:solidFill>
              </a:rPr>
              <a:t>Learners’ Exercise</a:t>
            </a:r>
            <a:endParaRPr lang="en-IE" dirty="0">
              <a:solidFill>
                <a:srgbClr val="75B543"/>
              </a:solidFill>
            </a:endParaRPr>
          </a:p>
        </p:txBody>
      </p:sp>
      <p:pic>
        <p:nvPicPr>
          <p:cNvPr id="7" name="Picture Placeholder 4" descr="A group of containers with food&#10;&#10;AI-generated content may be incorrect.">
            <a:extLst>
              <a:ext uri="{FF2B5EF4-FFF2-40B4-BE49-F238E27FC236}">
                <a16:creationId xmlns:a16="http://schemas.microsoft.com/office/drawing/2014/main" id="{D37979A4-C407-859D-9582-A1AC1053F428}"/>
              </a:ext>
            </a:extLst>
          </p:cNvPr>
          <p:cNvPicPr>
            <a:picLocks noGrp="1" noChangeAspect="1"/>
          </p:cNvPicPr>
          <p:nvPr>
            <p:ph type="pic" sz="quarter" idx="44"/>
          </p:nvPr>
        </p:nvPicPr>
        <p:blipFill>
          <a:blip r:embed="rId2"/>
          <a:srcRect l="21715" r="21715"/>
          <a:stretch>
            <a:fillRect/>
          </a:stretch>
        </p:blipFill>
        <p:spPr>
          <a:xfrm>
            <a:off x="1633339" y="1587189"/>
            <a:ext cx="4209940" cy="4209939"/>
          </a:xfrm>
        </p:spPr>
      </p:pic>
    </p:spTree>
    <p:extLst>
      <p:ext uri="{BB962C8B-B14F-4D97-AF65-F5344CB8AC3E}">
        <p14:creationId xmlns:p14="http://schemas.microsoft.com/office/powerpoint/2010/main" val="1219973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6E93-9527-5A34-77E1-19510F4014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FC538A8-7261-3779-F12B-6AC92EBEADBA}"/>
              </a:ext>
            </a:extLst>
          </p:cNvPr>
          <p:cNvSpPr>
            <a:spLocks noGrp="1"/>
          </p:cNvSpPr>
          <p:nvPr>
            <p:ph type="body" sz="quarter" idx="16"/>
          </p:nvPr>
        </p:nvSpPr>
        <p:spPr>
          <a:xfrm>
            <a:off x="7321887" y="2434187"/>
            <a:ext cx="4783279" cy="2924621"/>
          </a:xfrm>
        </p:spPr>
        <p:txBody>
          <a:bodyPr>
            <a:noAutofit/>
          </a:bodyPr>
          <a:lstStyle/>
          <a:p>
            <a:r>
              <a:rPr lang="en-US" b="1" dirty="0"/>
              <a:t>Principles of Sustainable &amp; Innovative Menu Design</a:t>
            </a:r>
          </a:p>
        </p:txBody>
      </p:sp>
      <p:sp>
        <p:nvSpPr>
          <p:cNvPr id="5" name="Text Placeholder 4">
            <a:extLst>
              <a:ext uri="{FF2B5EF4-FFF2-40B4-BE49-F238E27FC236}">
                <a16:creationId xmlns:a16="http://schemas.microsoft.com/office/drawing/2014/main" id="{8707CA1A-655B-1BF8-F11B-1CC2042D1EA4}"/>
              </a:ext>
            </a:extLst>
          </p:cNvPr>
          <p:cNvSpPr>
            <a:spLocks noGrp="1"/>
          </p:cNvSpPr>
          <p:nvPr>
            <p:ph type="body" sz="quarter" idx="17"/>
          </p:nvPr>
        </p:nvSpPr>
        <p:spPr/>
        <p:txBody>
          <a:bodyPr/>
          <a:lstStyle/>
          <a:p>
            <a:r>
              <a:rPr lang="en-US" dirty="0"/>
              <a:t>04</a:t>
            </a:r>
          </a:p>
        </p:txBody>
      </p:sp>
      <p:pic>
        <p:nvPicPr>
          <p:cNvPr id="8" name="Picture Placeholder 16">
            <a:extLst>
              <a:ext uri="{FF2B5EF4-FFF2-40B4-BE49-F238E27FC236}">
                <a16:creationId xmlns:a16="http://schemas.microsoft.com/office/drawing/2014/main" id="{14F885DA-F882-1FC7-ED43-0570432C1591}"/>
              </a:ext>
            </a:extLst>
          </p:cNvPr>
          <p:cNvPicPr>
            <a:picLocks noChangeAspect="1"/>
          </p:cNvPicPr>
          <p:nvPr/>
        </p:nvPicPr>
        <p:blipFill>
          <a:blip r:embed="rId3"/>
          <a:srcRect l="2802" r="2802"/>
          <a:stretch/>
        </p:blipFill>
        <p:spPr>
          <a:xfrm flipH="1">
            <a:off x="0" y="1743132"/>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Tree>
    <p:extLst>
      <p:ext uri="{BB962C8B-B14F-4D97-AF65-F5344CB8AC3E}">
        <p14:creationId xmlns:p14="http://schemas.microsoft.com/office/powerpoint/2010/main" val="91082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9F1B-A350-403C-6A37-569FF15485F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FFB999C-7D64-9A76-44BE-026FC05C4806}"/>
              </a:ext>
            </a:extLst>
          </p:cNvPr>
          <p:cNvSpPr>
            <a:spLocks noGrp="1"/>
          </p:cNvSpPr>
          <p:nvPr>
            <p:ph type="body" sz="quarter" idx="4294967295"/>
          </p:nvPr>
        </p:nvSpPr>
        <p:spPr>
          <a:xfrm>
            <a:off x="5318078" y="635622"/>
            <a:ext cx="6044179" cy="1908768"/>
          </a:xfrm>
          <a:prstGeom prst="rect">
            <a:avLst/>
          </a:prstGeom>
        </p:spPr>
        <p:txBody>
          <a:bodyPr/>
          <a:lstStyle/>
          <a:p>
            <a:pPr marL="0" indent="0">
              <a:buNone/>
            </a:pP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rising popularity of the vegetarian diet has contributed to plant-based options moving beyond their previous status as expensive, niche products to widely accepted, commercial staples.</a:t>
            </a:r>
            <a:endParaRPr lang="en-IE" sz="2400" baseline="30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029E671-ACAE-6C93-B66A-53333884CBEF}"/>
              </a:ext>
            </a:extLst>
          </p:cNvPr>
          <p:cNvSpPr>
            <a:spLocks noGrp="1"/>
          </p:cNvSpPr>
          <p:nvPr>
            <p:ph type="body" sz="quarter" idx="4294967295"/>
          </p:nvPr>
        </p:nvSpPr>
        <p:spPr>
          <a:xfrm>
            <a:off x="568873" y="618270"/>
            <a:ext cx="3242162" cy="437721"/>
          </a:xfrm>
          <a:prstGeom prst="rect">
            <a:avLst/>
          </a:prstGeom>
        </p:spPr>
        <p:txBody>
          <a:bodyPr/>
          <a:lstStyle/>
          <a:p>
            <a:pPr marL="0" indent="0">
              <a:buNone/>
            </a:pPr>
            <a:r>
              <a:rPr lang="en-US" dirty="0">
                <a:solidFill>
                  <a:srgbClr val="75B543"/>
                </a:solidFill>
              </a:rPr>
              <a:t>Cost Considerations</a:t>
            </a:r>
          </a:p>
        </p:txBody>
      </p:sp>
      <p:grpSp>
        <p:nvGrpSpPr>
          <p:cNvPr id="9" name="Group 8">
            <a:extLst>
              <a:ext uri="{FF2B5EF4-FFF2-40B4-BE49-F238E27FC236}">
                <a16:creationId xmlns:a16="http://schemas.microsoft.com/office/drawing/2014/main" id="{C2360EF1-2E8F-BB6E-93D3-6EF96DBE20B0}"/>
              </a:ext>
            </a:extLst>
          </p:cNvPr>
          <p:cNvGrpSpPr/>
          <p:nvPr/>
        </p:nvGrpSpPr>
        <p:grpSpPr>
          <a:xfrm>
            <a:off x="10580229" y="3794689"/>
            <a:ext cx="908543" cy="2108884"/>
            <a:chOff x="4413794" y="4725223"/>
            <a:chExt cx="421607" cy="978622"/>
          </a:xfrm>
        </p:grpSpPr>
        <p:grpSp>
          <p:nvGrpSpPr>
            <p:cNvPr id="10" name="Graphic 2">
              <a:extLst>
                <a:ext uri="{FF2B5EF4-FFF2-40B4-BE49-F238E27FC236}">
                  <a16:creationId xmlns:a16="http://schemas.microsoft.com/office/drawing/2014/main" id="{F9927725-C860-5D14-58D4-12FEAA3E2D5F}"/>
                </a:ext>
              </a:extLst>
            </p:cNvPr>
            <p:cNvGrpSpPr/>
            <p:nvPr/>
          </p:nvGrpSpPr>
          <p:grpSpPr>
            <a:xfrm>
              <a:off x="4413794" y="4757590"/>
              <a:ext cx="421607" cy="535957"/>
              <a:chOff x="4413794" y="4757590"/>
              <a:chExt cx="421607" cy="535957"/>
            </a:xfrm>
            <a:solidFill>
              <a:srgbClr val="75B543"/>
            </a:solidFill>
          </p:grpSpPr>
          <p:sp>
            <p:nvSpPr>
              <p:cNvPr id="18" name="Freeform 15">
                <a:extLst>
                  <a:ext uri="{FF2B5EF4-FFF2-40B4-BE49-F238E27FC236}">
                    <a16:creationId xmlns:a16="http://schemas.microsoft.com/office/drawing/2014/main" id="{3CF6F7E9-E7C0-0F87-C3A5-C888AA2C2C29}"/>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9" name="Freeform 16">
                <a:extLst>
                  <a:ext uri="{FF2B5EF4-FFF2-40B4-BE49-F238E27FC236}">
                    <a16:creationId xmlns:a16="http://schemas.microsoft.com/office/drawing/2014/main" id="{318C3F99-62D2-5BBF-2DEC-0C192D4ACF65}"/>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11" name="Graphic 2">
              <a:extLst>
                <a:ext uri="{FF2B5EF4-FFF2-40B4-BE49-F238E27FC236}">
                  <a16:creationId xmlns:a16="http://schemas.microsoft.com/office/drawing/2014/main" id="{6C7AE2F9-F0B5-F2DE-CC89-4CA0A19AA82A}"/>
                </a:ext>
              </a:extLst>
            </p:cNvPr>
            <p:cNvGrpSpPr/>
            <p:nvPr/>
          </p:nvGrpSpPr>
          <p:grpSpPr>
            <a:xfrm>
              <a:off x="4539076" y="4725223"/>
              <a:ext cx="126381" cy="222760"/>
              <a:chOff x="4539076" y="4725223"/>
              <a:chExt cx="126381" cy="222760"/>
            </a:xfrm>
            <a:solidFill>
              <a:srgbClr val="81CCB2"/>
            </a:solidFill>
          </p:grpSpPr>
          <p:sp>
            <p:nvSpPr>
              <p:cNvPr id="14" name="Freeform 7">
                <a:extLst>
                  <a:ext uri="{FF2B5EF4-FFF2-40B4-BE49-F238E27FC236}">
                    <a16:creationId xmlns:a16="http://schemas.microsoft.com/office/drawing/2014/main" id="{283E9285-FE18-4D4D-4EAC-58C13133EB7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5" name="Freeform 8">
                <a:extLst>
                  <a:ext uri="{FF2B5EF4-FFF2-40B4-BE49-F238E27FC236}">
                    <a16:creationId xmlns:a16="http://schemas.microsoft.com/office/drawing/2014/main" id="{3F6506D2-4ECB-5637-08C7-0F0365BDE62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6" name="Freeform 9">
                <a:extLst>
                  <a:ext uri="{FF2B5EF4-FFF2-40B4-BE49-F238E27FC236}">
                    <a16:creationId xmlns:a16="http://schemas.microsoft.com/office/drawing/2014/main" id="{4C530E7A-1A68-5E44-EE06-BF5D0A68F67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7" name="Freeform 10">
                <a:extLst>
                  <a:ext uri="{FF2B5EF4-FFF2-40B4-BE49-F238E27FC236}">
                    <a16:creationId xmlns:a16="http://schemas.microsoft.com/office/drawing/2014/main" id="{B5B57D23-1147-13F7-92A2-BB5A4677545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12" name="Freeform 4">
              <a:extLst>
                <a:ext uri="{FF2B5EF4-FFF2-40B4-BE49-F238E27FC236}">
                  <a16:creationId xmlns:a16="http://schemas.microsoft.com/office/drawing/2014/main" id="{B3B21E6D-66BA-48F9-DFBF-AA5E2BC4EA2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13" name="Freeform 5">
              <a:extLst>
                <a:ext uri="{FF2B5EF4-FFF2-40B4-BE49-F238E27FC236}">
                  <a16:creationId xmlns:a16="http://schemas.microsoft.com/office/drawing/2014/main" id="{EECFFC2B-D673-E0ED-83E4-BD744AF8062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sp>
        <p:nvSpPr>
          <p:cNvPr id="22" name="Text Placeholder 4">
            <a:extLst>
              <a:ext uri="{FF2B5EF4-FFF2-40B4-BE49-F238E27FC236}">
                <a16:creationId xmlns:a16="http://schemas.microsoft.com/office/drawing/2014/main" id="{87D285DA-5D69-1406-79C0-6FB5785DC215}"/>
              </a:ext>
            </a:extLst>
          </p:cNvPr>
          <p:cNvSpPr txBox="1">
            <a:spLocks/>
          </p:cNvSpPr>
          <p:nvPr/>
        </p:nvSpPr>
        <p:spPr>
          <a:xfrm>
            <a:off x="5254279" y="2394211"/>
            <a:ext cx="6119822" cy="2800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From a restaurant perspective, several factors influence the cost of plant-based options including:</a:t>
            </a:r>
          </a:p>
          <a:p>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Cost of raw materials</a:t>
            </a:r>
          </a:p>
          <a:p>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Labour costs</a:t>
            </a:r>
          </a:p>
          <a:p>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Consumer perception</a:t>
            </a:r>
          </a:p>
          <a:p>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Cultural influence from global cuisine</a:t>
            </a:r>
          </a:p>
          <a:p>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dining experience</a:t>
            </a:r>
          </a:p>
        </p:txBody>
      </p:sp>
      <p:pic>
        <p:nvPicPr>
          <p:cNvPr id="24" name="Picture 23">
            <a:extLst>
              <a:ext uri="{FF2B5EF4-FFF2-40B4-BE49-F238E27FC236}">
                <a16:creationId xmlns:a16="http://schemas.microsoft.com/office/drawing/2014/main" id="{38198612-911D-1DE5-5604-A4CA98E87B04}"/>
              </a:ext>
            </a:extLst>
          </p:cNvPr>
          <p:cNvPicPr>
            <a:picLocks noChangeAspect="1"/>
          </p:cNvPicPr>
          <p:nvPr/>
        </p:nvPicPr>
        <p:blipFill>
          <a:blip r:embed="rId2"/>
          <a:srcRect/>
          <a:stretch/>
        </p:blipFill>
        <p:spPr>
          <a:xfrm>
            <a:off x="529743" y="1387884"/>
            <a:ext cx="4545841" cy="30530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837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49350-5F4C-EBB4-0F67-12321513CE0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E05C8B6-183C-2CA4-B3BD-488CDA17660B}"/>
              </a:ext>
            </a:extLst>
          </p:cNvPr>
          <p:cNvSpPr>
            <a:spLocks noGrp="1"/>
          </p:cNvSpPr>
          <p:nvPr>
            <p:ph type="body" sz="quarter" idx="16"/>
          </p:nvPr>
        </p:nvSpPr>
        <p:spPr>
          <a:xfrm>
            <a:off x="7608935" y="403366"/>
            <a:ext cx="3463949" cy="539202"/>
          </a:xfrm>
        </p:spPr>
        <p:txBody>
          <a:bodyPr/>
          <a:lstStyle/>
          <a:p>
            <a:pPr algn="ctr"/>
            <a:r>
              <a:rPr lang="en-US" dirty="0">
                <a:solidFill>
                  <a:srgbClr val="75B543"/>
                </a:solidFill>
              </a:rPr>
              <a:t>Menu Economics</a:t>
            </a:r>
          </a:p>
        </p:txBody>
      </p:sp>
      <p:grpSp>
        <p:nvGrpSpPr>
          <p:cNvPr id="8" name="Group 7">
            <a:extLst>
              <a:ext uri="{FF2B5EF4-FFF2-40B4-BE49-F238E27FC236}">
                <a16:creationId xmlns:a16="http://schemas.microsoft.com/office/drawing/2014/main" id="{24530A06-4117-1E41-1222-C07F66664E9A}"/>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3897395-BBC4-0183-0A79-5DB737155CAE}"/>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F73B508E-9369-3BB1-4C66-C236C0A9FF3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16499BC-B514-7ED4-8678-BA854ACF992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88E637A-7936-B945-AE8F-1BCCE50F94F4}"/>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34F26CC4-795A-8EAA-C146-B1FB7C77AAE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04966EE-C484-70E0-CE87-20287011AA4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A798441-48ED-4F08-51E0-0604C351EA0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4761AE8-5D75-DC1A-6429-4E5DF1B6C00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4E4F1ED9-D925-C7B7-BF61-5BE6C6F3C73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1EBF3D6-5626-6CAC-F882-69DF92D94C3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9" name="Text Placeholder 5">
            <a:extLst>
              <a:ext uri="{FF2B5EF4-FFF2-40B4-BE49-F238E27FC236}">
                <a16:creationId xmlns:a16="http://schemas.microsoft.com/office/drawing/2014/main" id="{EB296EB9-5A4F-1A5E-EAEF-DABB9769F8C5}"/>
              </a:ext>
            </a:extLst>
          </p:cNvPr>
          <p:cNvSpPr>
            <a:spLocks noGrp="1"/>
          </p:cNvSpPr>
          <p:nvPr>
            <p:ph type="body" sz="quarter" idx="18"/>
          </p:nvPr>
        </p:nvSpPr>
        <p:spPr>
          <a:xfrm>
            <a:off x="558492" y="719116"/>
            <a:ext cx="6005440" cy="4775870"/>
          </a:xfrm>
        </p:spPr>
        <p:txBody>
          <a:bodyPr/>
          <a:lstStyle/>
          <a:p>
            <a:pPr marL="0" indent="0">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A common complaint from the vegetarian community is the cost of plant-based dishes. There are many contributing factors to this phenomenon, namely consumer perception. There is a widespread preconception of vegetable dishes offering less value for money than their meat alternatives. Marketing has a big impact on this consumer conception, with vegetable dishes sometimes listed as a side rather than a main. Let’s look at menu economics to explain why plant-based options are priced similarly to meat dishes. </a:t>
            </a:r>
            <a:endParaRPr lang="en-IE"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pPr>
            <a:endParaRPr lang="en-IE" dirty="0"/>
          </a:p>
        </p:txBody>
      </p:sp>
      <p:pic>
        <p:nvPicPr>
          <p:cNvPr id="27" name="Picture Placeholder 18" descr="A plate of vegetables and a few other vegetables&#10;&#10;AI-generated content may be incorrect.">
            <a:extLst>
              <a:ext uri="{FF2B5EF4-FFF2-40B4-BE49-F238E27FC236}">
                <a16:creationId xmlns:a16="http://schemas.microsoft.com/office/drawing/2014/main" id="{9CEF2A8A-9C38-201B-6029-FC393CD50CE3}"/>
              </a:ext>
            </a:extLst>
          </p:cNvPr>
          <p:cNvPicPr>
            <a:picLocks noChangeAspect="1"/>
          </p:cNvPicPr>
          <p:nvPr/>
        </p:nvPicPr>
        <p:blipFill>
          <a:blip r:embed="rId2"/>
          <a:srcRect l="13107" r="13107"/>
          <a:stretch>
            <a:fillRect/>
          </a:stretch>
        </p:blipFill>
        <p:spPr>
          <a:xfrm>
            <a:off x="7908515" y="3362779"/>
            <a:ext cx="3064955" cy="2751871"/>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ysClr val="window" lastClr="FFFFFF">
              <a:lumMod val="85000"/>
            </a:sysClr>
          </a:solidFill>
          <a:ln>
            <a:noFill/>
          </a:ln>
        </p:spPr>
      </p:pic>
      <p:sp>
        <p:nvSpPr>
          <p:cNvPr id="28" name="Text Placeholder 4">
            <a:extLst>
              <a:ext uri="{FF2B5EF4-FFF2-40B4-BE49-F238E27FC236}">
                <a16:creationId xmlns:a16="http://schemas.microsoft.com/office/drawing/2014/main" id="{22E5BD04-6148-28F9-90A2-E3B82BC14266}"/>
              </a:ext>
            </a:extLst>
          </p:cNvPr>
          <p:cNvSpPr txBox="1">
            <a:spLocks/>
          </p:cNvSpPr>
          <p:nvPr/>
        </p:nvSpPr>
        <p:spPr>
          <a:xfrm>
            <a:off x="7608935" y="1374632"/>
            <a:ext cx="3664116" cy="14823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Should vegetarian and vegan dishes cost the same as meat dishes in restaurants?</a:t>
            </a:r>
          </a:p>
        </p:txBody>
      </p:sp>
    </p:spTree>
    <p:extLst>
      <p:ext uri="{BB962C8B-B14F-4D97-AF65-F5344CB8AC3E}">
        <p14:creationId xmlns:p14="http://schemas.microsoft.com/office/powerpoint/2010/main" val="759361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DA9AB-C88D-E1ED-F493-E12D02949D3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FD73E93-144A-F701-BCA2-D744F030BD71}"/>
              </a:ext>
            </a:extLst>
          </p:cNvPr>
          <p:cNvSpPr>
            <a:spLocks noGrp="1"/>
          </p:cNvSpPr>
          <p:nvPr>
            <p:ph type="body" sz="quarter" idx="16"/>
          </p:nvPr>
        </p:nvSpPr>
        <p:spPr>
          <a:xfrm>
            <a:off x="7608935" y="403366"/>
            <a:ext cx="3463949" cy="539202"/>
          </a:xfrm>
        </p:spPr>
        <p:txBody>
          <a:bodyPr/>
          <a:lstStyle/>
          <a:p>
            <a:pPr algn="ctr"/>
            <a:r>
              <a:rPr lang="en-US" dirty="0">
                <a:solidFill>
                  <a:srgbClr val="75B543"/>
                </a:solidFill>
              </a:rPr>
              <a:t>Menu Economics</a:t>
            </a:r>
          </a:p>
        </p:txBody>
      </p:sp>
      <p:grpSp>
        <p:nvGrpSpPr>
          <p:cNvPr id="8" name="Group 7">
            <a:extLst>
              <a:ext uri="{FF2B5EF4-FFF2-40B4-BE49-F238E27FC236}">
                <a16:creationId xmlns:a16="http://schemas.microsoft.com/office/drawing/2014/main" id="{A4FC6F93-DB88-F3FE-AEFD-3FD1803EB696}"/>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0E6EC33F-A5BD-1E95-329E-3591E0F93682}"/>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463858A9-C93F-4F93-6022-E4F93B7182B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4638C1F-6542-490B-98E1-C347853B57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155FE7ED-94A4-E33C-85CF-A53B8044AEC7}"/>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D86DB053-B34C-019D-7F18-564DAE38781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9260542-DD4C-6F30-DAF8-73532878595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5427074-63CA-809B-E026-FF1CB20D97A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D2F9EE8-4D71-02A4-9A58-0F649B9FA9B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97C42DE0-31EC-50C7-54E5-F25567788EC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D2B94D93-FF7F-9732-F001-7AAF6AA8AB5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7" name="Picture Placeholder 18" descr="A plate of vegetables and a few other vegetables&#10;&#10;AI-generated content may be incorrect.">
            <a:extLst>
              <a:ext uri="{FF2B5EF4-FFF2-40B4-BE49-F238E27FC236}">
                <a16:creationId xmlns:a16="http://schemas.microsoft.com/office/drawing/2014/main" id="{EE600DAB-4A19-53B3-0C49-F3ADBABD206E}"/>
              </a:ext>
            </a:extLst>
          </p:cNvPr>
          <p:cNvPicPr>
            <a:picLocks noChangeAspect="1"/>
          </p:cNvPicPr>
          <p:nvPr/>
        </p:nvPicPr>
        <p:blipFill>
          <a:blip r:embed="rId2"/>
          <a:srcRect l="13107" r="13107"/>
          <a:stretch>
            <a:fillRect/>
          </a:stretch>
        </p:blipFill>
        <p:spPr>
          <a:xfrm>
            <a:off x="7908515" y="3362779"/>
            <a:ext cx="3064955" cy="2751871"/>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ysClr val="window" lastClr="FFFFFF">
              <a:lumMod val="85000"/>
            </a:sysClr>
          </a:solidFill>
          <a:ln>
            <a:noFill/>
          </a:ln>
        </p:spPr>
      </p:pic>
      <p:sp>
        <p:nvSpPr>
          <p:cNvPr id="28" name="Text Placeholder 4">
            <a:extLst>
              <a:ext uri="{FF2B5EF4-FFF2-40B4-BE49-F238E27FC236}">
                <a16:creationId xmlns:a16="http://schemas.microsoft.com/office/drawing/2014/main" id="{B735DF8B-1147-32B5-25D4-80026FB11C22}"/>
              </a:ext>
            </a:extLst>
          </p:cNvPr>
          <p:cNvSpPr txBox="1">
            <a:spLocks/>
          </p:cNvSpPr>
          <p:nvPr/>
        </p:nvSpPr>
        <p:spPr>
          <a:xfrm>
            <a:off x="7608935" y="1374632"/>
            <a:ext cx="3664116" cy="14823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Should vegetarian and vegan dishes cost the same as meat dishes in restaurants?</a:t>
            </a:r>
          </a:p>
        </p:txBody>
      </p:sp>
      <p:sp>
        <p:nvSpPr>
          <p:cNvPr id="29" name="Text Placeholder 5">
            <a:extLst>
              <a:ext uri="{FF2B5EF4-FFF2-40B4-BE49-F238E27FC236}">
                <a16:creationId xmlns:a16="http://schemas.microsoft.com/office/drawing/2014/main" id="{6BA12129-41AB-EB91-8D7E-672F5D08E912}"/>
              </a:ext>
            </a:extLst>
          </p:cNvPr>
          <p:cNvSpPr txBox="1">
            <a:spLocks/>
          </p:cNvSpPr>
          <p:nvPr/>
        </p:nvSpPr>
        <p:spPr>
          <a:xfrm>
            <a:off x="361016" y="989022"/>
            <a:ext cx="6053528" cy="2712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Labour Costs</a:t>
            </a:r>
            <a:br>
              <a:rPr lang="en-IE" b="1"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A good vegetarian dish should include several vegetables prepared in a variety of ways to add colour, texture and taste to the dish. Consequently, plant-based dishes take longer to prepare as all vegetables must be individually cleaned, peeled and chopped. Meat, on the other hand, often takes less time to prepare, especially when cooked whole, such as a leg of lamb or roast chicken.</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829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14F68-CCAD-2BFB-A46A-51654A1A1B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39059B9-B4A8-6068-196F-377553E7098A}"/>
              </a:ext>
            </a:extLst>
          </p:cNvPr>
          <p:cNvSpPr>
            <a:spLocks noGrp="1"/>
          </p:cNvSpPr>
          <p:nvPr>
            <p:ph type="body" sz="quarter" idx="16"/>
          </p:nvPr>
        </p:nvSpPr>
        <p:spPr>
          <a:xfrm>
            <a:off x="7608935" y="403366"/>
            <a:ext cx="3463949" cy="539202"/>
          </a:xfrm>
        </p:spPr>
        <p:txBody>
          <a:bodyPr/>
          <a:lstStyle/>
          <a:p>
            <a:pPr algn="ctr"/>
            <a:r>
              <a:rPr lang="en-US" dirty="0">
                <a:solidFill>
                  <a:srgbClr val="75B543"/>
                </a:solidFill>
              </a:rPr>
              <a:t>Menu Economics</a:t>
            </a:r>
          </a:p>
        </p:txBody>
      </p:sp>
      <p:grpSp>
        <p:nvGrpSpPr>
          <p:cNvPr id="8" name="Group 7">
            <a:extLst>
              <a:ext uri="{FF2B5EF4-FFF2-40B4-BE49-F238E27FC236}">
                <a16:creationId xmlns:a16="http://schemas.microsoft.com/office/drawing/2014/main" id="{8CFF68DE-4FDB-1D99-7BC5-21E89D03F9E0}"/>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02B86958-9C84-A92C-1080-0834E1EA1617}"/>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AD5485DA-006B-AB66-ABB7-327E5835F16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DEAAFB5-A435-46FB-2088-3D812A9A6EB0}"/>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731A33DE-581E-8A20-59D3-9603F3AC2D58}"/>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F7ED87AB-5E5D-0EE3-316C-7204BC30C40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0723171-56AB-04A7-2355-4E35C16522A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B0DC4D-647F-8231-2F7D-0A454C0B9DB4}"/>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345037C-9E57-AD33-911C-76DED97348B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539667C8-788A-BCE4-9557-900A58A73AC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C564F68-D9BB-603C-AF4B-8752C6B8FD1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9D384B7D-F0BC-269E-6F55-AAA4023279DB}"/>
              </a:ext>
            </a:extLst>
          </p:cNvPr>
          <p:cNvSpPr txBox="1">
            <a:spLocks/>
          </p:cNvSpPr>
          <p:nvPr/>
        </p:nvSpPr>
        <p:spPr>
          <a:xfrm>
            <a:off x="7608935" y="1374632"/>
            <a:ext cx="3664116" cy="14823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Should vegetarian and vegan dishes cost the same as meat dishes in restaurants?</a:t>
            </a:r>
          </a:p>
        </p:txBody>
      </p:sp>
      <p:sp>
        <p:nvSpPr>
          <p:cNvPr id="7" name="Text Placeholder 5">
            <a:extLst>
              <a:ext uri="{FF2B5EF4-FFF2-40B4-BE49-F238E27FC236}">
                <a16:creationId xmlns:a16="http://schemas.microsoft.com/office/drawing/2014/main" id="{E1C0FD17-28AA-4230-8385-AED23908E858}"/>
              </a:ext>
            </a:extLst>
          </p:cNvPr>
          <p:cNvSpPr txBox="1">
            <a:spLocks/>
          </p:cNvSpPr>
          <p:nvPr/>
        </p:nvSpPr>
        <p:spPr>
          <a:xfrm>
            <a:off x="507017" y="1252310"/>
            <a:ext cx="6374594" cy="32840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Cost of Ingredients</a:t>
            </a:r>
            <a:br>
              <a:rPr lang="en-IE" b="1"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Quality vegetables are not cheap, especially locally sourced. Restaurants could source cheaper vegetables from mass producers, but this would directly affect the overall quality of the dish. The cost-quality balance is particularly prevalent for restaurants who pride themselves on supporting local producers and serving quality dishes</a:t>
            </a:r>
            <a:r>
              <a:rPr lang="en-IE" dirty="0"/>
              <a:t>. </a:t>
            </a:r>
            <a:endParaRPr lang="en-IE" i="1" dirty="0">
              <a:latin typeface="Calibri" panose="020F0502020204030204" pitchFamily="34"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A7499021-193E-5306-13A4-A59D233D00C6}"/>
              </a:ext>
            </a:extLst>
          </p:cNvPr>
          <p:cNvPicPr>
            <a:picLocks noChangeAspect="1"/>
          </p:cNvPicPr>
          <p:nvPr/>
        </p:nvPicPr>
        <p:blipFill>
          <a:blip r:embed="rId2"/>
          <a:stretch>
            <a:fillRect/>
          </a:stretch>
        </p:blipFill>
        <p:spPr>
          <a:xfrm>
            <a:off x="6826941" y="3455851"/>
            <a:ext cx="5365059" cy="3399741"/>
          </a:xfrm>
          <a:prstGeom prst="rect">
            <a:avLst/>
          </a:prstGeom>
        </p:spPr>
      </p:pic>
    </p:spTree>
    <p:extLst>
      <p:ext uri="{BB962C8B-B14F-4D97-AF65-F5344CB8AC3E}">
        <p14:creationId xmlns:p14="http://schemas.microsoft.com/office/powerpoint/2010/main" val="230032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2BA34-4472-955B-F32F-ECD1FB13D9F4}"/>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4F88386F-B12E-5DCA-CB99-EB0CB03DE64A}"/>
              </a:ext>
            </a:extLst>
          </p:cNvPr>
          <p:cNvSpPr>
            <a:spLocks noGrp="1"/>
          </p:cNvSpPr>
          <p:nvPr>
            <p:ph type="body" sz="quarter" idx="15"/>
          </p:nvPr>
        </p:nvSpPr>
        <p:spPr/>
        <p:txBody>
          <a:bodyPr/>
          <a:lstStyle/>
          <a:p>
            <a:r>
              <a:rPr lang="en-US" dirty="0"/>
              <a:t>06</a:t>
            </a:r>
          </a:p>
        </p:txBody>
      </p:sp>
      <p:sp>
        <p:nvSpPr>
          <p:cNvPr id="15" name="Text Placeholder 14">
            <a:extLst>
              <a:ext uri="{FF2B5EF4-FFF2-40B4-BE49-F238E27FC236}">
                <a16:creationId xmlns:a16="http://schemas.microsoft.com/office/drawing/2014/main" id="{1FE8BA34-EEA0-4719-4A4D-01EA40A27887}"/>
              </a:ext>
            </a:extLst>
          </p:cNvPr>
          <p:cNvSpPr>
            <a:spLocks noGrp="1"/>
          </p:cNvSpPr>
          <p:nvPr>
            <p:ph type="body" sz="quarter" idx="14"/>
          </p:nvPr>
        </p:nvSpPr>
        <p:spPr>
          <a:xfrm>
            <a:off x="6698179" y="1337990"/>
            <a:ext cx="4879532" cy="689519"/>
          </a:xfrm>
        </p:spPr>
        <p:txBody>
          <a:bodyPr/>
          <a:lstStyle/>
          <a:p>
            <a:endParaRPr lang="en-GB" dirty="0"/>
          </a:p>
          <a:p>
            <a:r>
              <a:rPr lang="en-GB" dirty="0"/>
              <a:t>Integrating Innovation into Food Service Operations</a:t>
            </a:r>
          </a:p>
          <a:p>
            <a:endParaRPr lang="en-US" dirty="0"/>
          </a:p>
        </p:txBody>
      </p:sp>
      <p:sp>
        <p:nvSpPr>
          <p:cNvPr id="19" name="Text Placeholder 18">
            <a:extLst>
              <a:ext uri="{FF2B5EF4-FFF2-40B4-BE49-F238E27FC236}">
                <a16:creationId xmlns:a16="http://schemas.microsoft.com/office/drawing/2014/main" id="{287685D3-9C19-9C4E-133D-3CFE7BCF7567}"/>
              </a:ext>
            </a:extLst>
          </p:cNvPr>
          <p:cNvSpPr>
            <a:spLocks noGrp="1"/>
          </p:cNvSpPr>
          <p:nvPr>
            <p:ph type="body" sz="quarter" idx="29"/>
          </p:nvPr>
        </p:nvSpPr>
        <p:spPr/>
        <p:txBody>
          <a:bodyPr/>
          <a:lstStyle/>
          <a:p>
            <a:r>
              <a:rPr lang="en-US" dirty="0"/>
              <a:t>07</a:t>
            </a:r>
          </a:p>
        </p:txBody>
      </p:sp>
      <p:sp>
        <p:nvSpPr>
          <p:cNvPr id="20" name="Text Placeholder 19">
            <a:extLst>
              <a:ext uri="{FF2B5EF4-FFF2-40B4-BE49-F238E27FC236}">
                <a16:creationId xmlns:a16="http://schemas.microsoft.com/office/drawing/2014/main" id="{969C2F6F-46AC-4FA5-8775-AE156F169C44}"/>
              </a:ext>
            </a:extLst>
          </p:cNvPr>
          <p:cNvSpPr>
            <a:spLocks noGrp="1"/>
          </p:cNvSpPr>
          <p:nvPr>
            <p:ph type="body" sz="quarter" idx="30"/>
          </p:nvPr>
        </p:nvSpPr>
        <p:spPr/>
        <p:txBody>
          <a:bodyPr/>
          <a:lstStyle/>
          <a:p>
            <a:r>
              <a:rPr lang="en-US" dirty="0"/>
              <a:t>Learning Summary</a:t>
            </a:r>
          </a:p>
        </p:txBody>
      </p:sp>
      <p:sp>
        <p:nvSpPr>
          <p:cNvPr id="17" name="Text Placeholder 16">
            <a:extLst>
              <a:ext uri="{FF2B5EF4-FFF2-40B4-BE49-F238E27FC236}">
                <a16:creationId xmlns:a16="http://schemas.microsoft.com/office/drawing/2014/main" id="{36D9AF83-5B90-3761-4A69-18E99236800B}"/>
              </a:ext>
            </a:extLst>
          </p:cNvPr>
          <p:cNvSpPr>
            <a:spLocks noGrp="1"/>
          </p:cNvSpPr>
          <p:nvPr>
            <p:ph type="body" sz="quarter" idx="27"/>
          </p:nvPr>
        </p:nvSpPr>
        <p:spPr/>
        <p:txBody>
          <a:bodyPr/>
          <a:lstStyle/>
          <a:p>
            <a:r>
              <a:rPr lang="en-US" dirty="0"/>
              <a:t>Contents</a:t>
            </a:r>
          </a:p>
        </p:txBody>
      </p:sp>
      <p:grpSp>
        <p:nvGrpSpPr>
          <p:cNvPr id="2" name="Group 1">
            <a:extLst>
              <a:ext uri="{FF2B5EF4-FFF2-40B4-BE49-F238E27FC236}">
                <a16:creationId xmlns:a16="http://schemas.microsoft.com/office/drawing/2014/main" id="{8929E0C1-C68E-F8C9-FB74-10EB8C2A8B1D}"/>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D071E3B-3719-3519-5203-12F51276ED2C}"/>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8E607237-9204-B868-1A73-DD8E35D0C13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3E7421F-DBAD-1D42-7C5B-D84FA62AA9C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04FA1B32-AE72-5716-34CC-646EA29778A7}"/>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366351A5-AD95-0BFE-1E45-5D8DB5574E9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39D6F74-DC2C-E132-958C-3C97F6DC8C6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6D46313-5DC7-48F8-3501-44739833136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B96F3C6-45C9-EF32-A9A9-ECB17185E19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F4BF7CF1-5936-25CB-5286-3D811A55CBB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A3CB0A-E974-0A86-A8B9-527454ECDB4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898995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CF9DB-3C9F-23D8-6F6B-ED6BFC8393C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CD5F9F4-CE42-6F70-786C-E826047D110B}"/>
              </a:ext>
            </a:extLst>
          </p:cNvPr>
          <p:cNvSpPr>
            <a:spLocks noGrp="1"/>
          </p:cNvSpPr>
          <p:nvPr>
            <p:ph type="body" sz="quarter" idx="16"/>
          </p:nvPr>
        </p:nvSpPr>
        <p:spPr>
          <a:xfrm>
            <a:off x="7608935" y="403366"/>
            <a:ext cx="3463949" cy="539202"/>
          </a:xfrm>
        </p:spPr>
        <p:txBody>
          <a:bodyPr/>
          <a:lstStyle/>
          <a:p>
            <a:pPr algn="ctr"/>
            <a:r>
              <a:rPr lang="en-US" dirty="0">
                <a:solidFill>
                  <a:srgbClr val="75B543"/>
                </a:solidFill>
              </a:rPr>
              <a:t>Menu Economics</a:t>
            </a:r>
          </a:p>
        </p:txBody>
      </p:sp>
      <p:grpSp>
        <p:nvGrpSpPr>
          <p:cNvPr id="8" name="Group 7">
            <a:extLst>
              <a:ext uri="{FF2B5EF4-FFF2-40B4-BE49-F238E27FC236}">
                <a16:creationId xmlns:a16="http://schemas.microsoft.com/office/drawing/2014/main" id="{37C3A4F8-65E6-8F27-F950-C4AD7957A5C0}"/>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9522AA6-AE38-E303-1BAE-E58829FA8BE3}"/>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81E510BF-D76D-1DA7-5088-F201E6682438}"/>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F85E825-FA48-DD2B-FF5E-C631903B0A0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EA30F23-5A62-B9A3-133B-16BFBF739689}"/>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096B56C2-759B-B611-C330-088C3A1B24A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467772D-1404-4014-62C6-88A4629F279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4B33308-F063-9F64-B8F3-E4644435A75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84D20D0-8B48-CB88-2B6E-F0D21D73E87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42DBEFDD-C440-1CD9-88AC-67E974C1789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5D5D6EB-922B-3940-6171-BE5392A445E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83E35054-4C73-0544-4C0E-048337A3B1D3}"/>
              </a:ext>
            </a:extLst>
          </p:cNvPr>
          <p:cNvSpPr txBox="1">
            <a:spLocks/>
          </p:cNvSpPr>
          <p:nvPr/>
        </p:nvSpPr>
        <p:spPr>
          <a:xfrm>
            <a:off x="7608935" y="1374632"/>
            <a:ext cx="3664116" cy="14823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Should vegetarian and vegan dishes cost the same as meat dishes in restaurants?</a:t>
            </a:r>
          </a:p>
        </p:txBody>
      </p:sp>
      <p:sp>
        <p:nvSpPr>
          <p:cNvPr id="23" name="Text Placeholder 5">
            <a:extLst>
              <a:ext uri="{FF2B5EF4-FFF2-40B4-BE49-F238E27FC236}">
                <a16:creationId xmlns:a16="http://schemas.microsoft.com/office/drawing/2014/main" id="{E8DCF22E-9DEA-9200-447D-0E1FFFA6B768}"/>
              </a:ext>
            </a:extLst>
          </p:cNvPr>
          <p:cNvSpPr txBox="1">
            <a:spLocks/>
          </p:cNvSpPr>
          <p:nvPr/>
        </p:nvSpPr>
        <p:spPr>
          <a:xfrm>
            <a:off x="538115" y="3620727"/>
            <a:ext cx="5925837" cy="1645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Overhead</a:t>
            </a:r>
            <a:br>
              <a:rPr lang="en-IE" b="1"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Restaurants need to charge an average amount for plant-based and meat dishes alike to account for rent, utilities and other operating costs of running a restaurant.</a:t>
            </a:r>
            <a:endParaRPr lang="en-IE" i="1" dirty="0">
              <a:latin typeface="Calibri" panose="020F0502020204030204" pitchFamily="34" charset="0"/>
              <a:ea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CF6DCE98-3F07-0C2A-0311-C534678FCCD9}"/>
              </a:ext>
            </a:extLst>
          </p:cNvPr>
          <p:cNvPicPr>
            <a:picLocks noChangeAspect="1"/>
          </p:cNvPicPr>
          <p:nvPr/>
        </p:nvPicPr>
        <p:blipFill>
          <a:blip r:embed="rId2"/>
          <a:stretch>
            <a:fillRect/>
          </a:stretch>
        </p:blipFill>
        <p:spPr>
          <a:xfrm>
            <a:off x="6826941" y="3455851"/>
            <a:ext cx="5365059" cy="3399741"/>
          </a:xfrm>
          <a:prstGeom prst="rect">
            <a:avLst/>
          </a:prstGeom>
        </p:spPr>
      </p:pic>
      <p:sp>
        <p:nvSpPr>
          <p:cNvPr id="4" name="Text Placeholder 5">
            <a:extLst>
              <a:ext uri="{FF2B5EF4-FFF2-40B4-BE49-F238E27FC236}">
                <a16:creationId xmlns:a16="http://schemas.microsoft.com/office/drawing/2014/main" id="{E9103C55-A0A5-B1C8-8CC7-A6AE0CD38575}"/>
              </a:ext>
            </a:extLst>
          </p:cNvPr>
          <p:cNvSpPr>
            <a:spLocks noGrp="1"/>
          </p:cNvSpPr>
          <p:nvPr>
            <p:ph type="body" sz="quarter" idx="18"/>
          </p:nvPr>
        </p:nvSpPr>
        <p:spPr>
          <a:xfrm>
            <a:off x="448608" y="671748"/>
            <a:ext cx="6104852" cy="2651732"/>
          </a:xfrm>
        </p:spPr>
        <p:txBody>
          <a:bodyPr/>
          <a:lstStyle/>
          <a:p>
            <a:pP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Premium Ingredients</a:t>
            </a:r>
            <a:br>
              <a:rPr lang="en-IE" b="1"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Premium ingredients that contribute to the dining experience are also expensive. Wild mushrooms such as chanterelles are considered a delicacy and are not widely available which contributes to their high cost.</a:t>
            </a:r>
            <a:endParaRPr lang="en-IE"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9259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AC403-7269-0DAA-B3BD-829B327CDCB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B3F3C3C-5F52-7E22-8EB5-6ACCF1A00A77}"/>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4430978A-3827-913A-4F0F-83450C95CCF0}"/>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7390C958-9026-B7FC-0AD1-56F228CC400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5886B37-FE96-616C-4CFB-6619ABD4C76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82D09E3F-F2B4-D925-FC56-F05EA40DB73D}"/>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AA2C52A1-95B7-4C92-33D0-EE94290DF12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57ACF3C-E76E-ECEC-EB47-E71E5738C89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3BA1298-C311-2AD3-1945-98F971FBC03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F810662-5C34-1759-1436-4383694B03D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739F3C17-B930-AC66-125B-31C4448C5BF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ACF325B-51DF-B31F-711E-630D7BCB40B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2" name="Text Placeholder 10">
            <a:extLst>
              <a:ext uri="{FF2B5EF4-FFF2-40B4-BE49-F238E27FC236}">
                <a16:creationId xmlns:a16="http://schemas.microsoft.com/office/drawing/2014/main" id="{9076B198-5788-903C-7AA0-0B43A1D8A889}"/>
              </a:ext>
            </a:extLst>
          </p:cNvPr>
          <p:cNvSpPr txBox="1">
            <a:spLocks/>
          </p:cNvSpPr>
          <p:nvPr/>
        </p:nvSpPr>
        <p:spPr>
          <a:xfrm>
            <a:off x="1169552" y="332077"/>
            <a:ext cx="3573324" cy="369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75B543"/>
                </a:solidFill>
              </a:rPr>
              <a:t>Menu Economics</a:t>
            </a:r>
            <a:endParaRPr lang="en-IE" dirty="0">
              <a:solidFill>
                <a:srgbClr val="75B543"/>
              </a:solidFill>
            </a:endParaRPr>
          </a:p>
        </p:txBody>
      </p:sp>
      <p:sp>
        <p:nvSpPr>
          <p:cNvPr id="6" name="Text Placeholder 5">
            <a:extLst>
              <a:ext uri="{FF2B5EF4-FFF2-40B4-BE49-F238E27FC236}">
                <a16:creationId xmlns:a16="http://schemas.microsoft.com/office/drawing/2014/main" id="{19A63AD3-3DDE-31C8-1C92-B08959D08208}"/>
              </a:ext>
            </a:extLst>
          </p:cNvPr>
          <p:cNvSpPr txBox="1">
            <a:spLocks/>
          </p:cNvSpPr>
          <p:nvPr/>
        </p:nvSpPr>
        <p:spPr>
          <a:xfrm>
            <a:off x="5818337" y="1362839"/>
            <a:ext cx="6098360" cy="23284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The Dining Experience</a:t>
            </a:r>
            <a:br>
              <a:rPr lang="en-IE" b="1"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People dine out for more than just good food; excellent hospitality and customer service play an important role in the dining experience and also add to the overall cost</a:t>
            </a:r>
            <a:r>
              <a:rPr lang="en-IE" baseline="30000" dirty="0">
                <a:latin typeface="Calibri" panose="020F0502020204030204" pitchFamily="34" charset="0"/>
                <a:ea typeface="Calibri" panose="020F0502020204030204" pitchFamily="34" charset="0"/>
                <a:cs typeface="Calibri" panose="020F0502020204030204" pitchFamily="34" charset="0"/>
              </a:rPr>
              <a:t>6</a:t>
            </a:r>
            <a:r>
              <a:rPr lang="en-IE" dirty="0">
                <a:latin typeface="Calibri" panose="020F0502020204030204" pitchFamily="34" charset="0"/>
                <a:ea typeface="Calibri" panose="020F0502020204030204" pitchFamily="34" charset="0"/>
                <a:cs typeface="Calibri" panose="020F0502020204030204" pitchFamily="34" charset="0"/>
              </a:rPr>
              <a:t>.</a:t>
            </a:r>
            <a:endParaRPr lang="en-IE" i="1" baseline="30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9380AF5-894F-25D1-6D3D-B47E160E48BC}"/>
              </a:ext>
            </a:extLst>
          </p:cNvPr>
          <p:cNvPicPr>
            <a:picLocks noChangeAspect="1"/>
          </p:cNvPicPr>
          <p:nvPr/>
        </p:nvPicPr>
        <p:blipFill>
          <a:blip r:embed="rId2"/>
          <a:stretch>
            <a:fillRect/>
          </a:stretch>
        </p:blipFill>
        <p:spPr>
          <a:xfrm>
            <a:off x="8370994" y="4167823"/>
            <a:ext cx="2592448" cy="2205975"/>
          </a:xfrm>
          <a:prstGeom prst="rect">
            <a:avLst/>
          </a:prstGeom>
        </p:spPr>
      </p:pic>
      <p:sp>
        <p:nvSpPr>
          <p:cNvPr id="9" name="Text Placeholder 4">
            <a:extLst>
              <a:ext uri="{FF2B5EF4-FFF2-40B4-BE49-F238E27FC236}">
                <a16:creationId xmlns:a16="http://schemas.microsoft.com/office/drawing/2014/main" id="{E6EE560D-ED3A-2A74-7D75-DB3FAE600CE0}"/>
              </a:ext>
            </a:extLst>
          </p:cNvPr>
          <p:cNvSpPr txBox="1">
            <a:spLocks/>
          </p:cNvSpPr>
          <p:nvPr/>
        </p:nvSpPr>
        <p:spPr>
          <a:xfrm>
            <a:off x="4899547" y="386001"/>
            <a:ext cx="6191535" cy="74532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0" i="1" dirty="0">
                <a:solidFill>
                  <a:srgbClr val="75B543"/>
                </a:solidFill>
              </a:rPr>
              <a:t>Should vegetarian and vegan dishes cost the same as meat dishes in restaurants?</a:t>
            </a:r>
          </a:p>
        </p:txBody>
      </p:sp>
      <p:pic>
        <p:nvPicPr>
          <p:cNvPr id="25" name="Picture Placeholder 24" descr="A plate of money and coins&#10;&#10;AI-generated content may be incorrect.">
            <a:extLst>
              <a:ext uri="{FF2B5EF4-FFF2-40B4-BE49-F238E27FC236}">
                <a16:creationId xmlns:a16="http://schemas.microsoft.com/office/drawing/2014/main" id="{1DABE475-7805-B665-C296-2F6F15C673D1}"/>
              </a:ext>
            </a:extLst>
          </p:cNvPr>
          <p:cNvPicPr>
            <a:picLocks noGrp="1" noChangeAspect="1"/>
          </p:cNvPicPr>
          <p:nvPr>
            <p:ph type="pic" sz="quarter" idx="44"/>
          </p:nvPr>
        </p:nvPicPr>
        <p:blipFill>
          <a:blip r:embed="rId3"/>
          <a:srcRect l="15504" r="15504"/>
          <a:stretch>
            <a:fillRect/>
          </a:stretch>
        </p:blipFill>
        <p:spPr>
          <a:xfrm>
            <a:off x="1580760" y="1301354"/>
            <a:ext cx="3979975" cy="3979975"/>
          </a:xfrm>
        </p:spPr>
      </p:pic>
      <p:sp>
        <p:nvSpPr>
          <p:cNvPr id="15" name="TextBox 14">
            <a:extLst>
              <a:ext uri="{FF2B5EF4-FFF2-40B4-BE49-F238E27FC236}">
                <a16:creationId xmlns:a16="http://schemas.microsoft.com/office/drawing/2014/main" id="{1534AD24-E637-6F68-6762-5D3C764F85FA}"/>
              </a:ext>
            </a:extLst>
          </p:cNvPr>
          <p:cNvSpPr txBox="1"/>
          <p:nvPr/>
        </p:nvSpPr>
        <p:spPr>
          <a:xfrm>
            <a:off x="3570748" y="6335386"/>
            <a:ext cx="4699897" cy="369332"/>
          </a:xfrm>
          <a:prstGeom prst="rect">
            <a:avLst/>
          </a:prstGeom>
          <a:noFill/>
        </p:spPr>
        <p:txBody>
          <a:bodyPr wrap="square">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6</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Serious Eats (10 August 2018) Why Is My Vegan Entrée as Expensive as the Meat? Available at: </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https://www.seriouseats.com/menu-pricing-vegan-vegetarian-meat</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01.10.2025)</a:t>
            </a:r>
          </a:p>
        </p:txBody>
      </p:sp>
    </p:spTree>
    <p:extLst>
      <p:ext uri="{BB962C8B-B14F-4D97-AF65-F5344CB8AC3E}">
        <p14:creationId xmlns:p14="http://schemas.microsoft.com/office/powerpoint/2010/main" val="3355287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784B5-196B-4D64-2013-FCB7D84DD16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CB2E47-2A4F-6596-B140-A8870962B23A}"/>
              </a:ext>
            </a:extLst>
          </p:cNvPr>
          <p:cNvSpPr>
            <a:spLocks noGrp="1"/>
          </p:cNvSpPr>
          <p:nvPr>
            <p:ph type="body" sz="quarter" idx="16"/>
          </p:nvPr>
        </p:nvSpPr>
        <p:spPr>
          <a:xfrm>
            <a:off x="7426965" y="401848"/>
            <a:ext cx="4228223" cy="539202"/>
          </a:xfrm>
        </p:spPr>
        <p:txBody>
          <a:bodyPr/>
          <a:lstStyle/>
          <a:p>
            <a:pPr algn="ctr"/>
            <a:r>
              <a:rPr lang="en-US" dirty="0">
                <a:solidFill>
                  <a:srgbClr val="75B543"/>
                </a:solidFill>
              </a:rPr>
              <a:t>Cost Considerations</a:t>
            </a:r>
          </a:p>
        </p:txBody>
      </p:sp>
      <p:grpSp>
        <p:nvGrpSpPr>
          <p:cNvPr id="8" name="Group 7">
            <a:extLst>
              <a:ext uri="{FF2B5EF4-FFF2-40B4-BE49-F238E27FC236}">
                <a16:creationId xmlns:a16="http://schemas.microsoft.com/office/drawing/2014/main" id="{59E5A716-9F2D-F856-D142-F9D11B55AC07}"/>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C5966BD9-AAB3-04AB-ACB0-4E3EBED9034D}"/>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D4D2E0B2-D01E-CACE-A584-C7D0BB110F3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9B49C44-5A6D-9939-49A1-92E4C4B330A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E2936ECE-5F29-ACCC-78D2-6717D3470116}"/>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D0D54F8A-B616-E956-916B-1AEF6B1C48E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D14EB5-1952-D40C-4FFE-A35B9CEF46A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B257346-597F-CD6C-BCDE-91A2C547D95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ECF95AC-51C7-E974-B183-B90FE2BEABF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3D4AE663-A477-4BBD-325C-2EBDEDB9357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2A492F4-62BA-7532-7C34-C77955E9791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A281B620-1FB8-10A7-5CBA-968C26A7D78D}"/>
              </a:ext>
            </a:extLst>
          </p:cNvPr>
          <p:cNvSpPr txBox="1">
            <a:spLocks/>
          </p:cNvSpPr>
          <p:nvPr/>
        </p:nvSpPr>
        <p:spPr>
          <a:xfrm>
            <a:off x="7781806" y="1366291"/>
            <a:ext cx="3391161" cy="85450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Food Service Outlets’ Perspectives</a:t>
            </a:r>
          </a:p>
        </p:txBody>
      </p:sp>
      <p:sp>
        <p:nvSpPr>
          <p:cNvPr id="3" name="Text Placeholder 5">
            <a:extLst>
              <a:ext uri="{FF2B5EF4-FFF2-40B4-BE49-F238E27FC236}">
                <a16:creationId xmlns:a16="http://schemas.microsoft.com/office/drawing/2014/main" id="{10A327AE-61D7-B158-0D39-E3C976228B21}"/>
              </a:ext>
            </a:extLst>
          </p:cNvPr>
          <p:cNvSpPr txBox="1">
            <a:spLocks/>
          </p:cNvSpPr>
          <p:nvPr/>
        </p:nvSpPr>
        <p:spPr>
          <a:xfrm>
            <a:off x="270808" y="232440"/>
            <a:ext cx="6520651" cy="61369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IE" i="1" dirty="0">
                <a:latin typeface="Calibri" panose="020F0502020204030204" pitchFamily="34" charset="0"/>
                <a:ea typeface="Calibri" panose="020F0502020204030204" pitchFamily="34" charset="0"/>
                <a:cs typeface="Calibri" panose="020F0502020204030204" pitchFamily="34" charset="0"/>
              </a:rPr>
              <a:t>Fast Food Chains</a:t>
            </a:r>
            <a:br>
              <a:rPr lang="en-IE" i="1" dirty="0">
                <a:latin typeface="Calibri" panose="020F0502020204030204" pitchFamily="34" charset="0"/>
                <a:ea typeface="Calibri" panose="020F0502020204030204" pitchFamily="34" charset="0"/>
                <a:cs typeface="Calibri" panose="020F0502020204030204" pitchFamily="34" charset="0"/>
              </a:rPr>
            </a:br>
            <a:br>
              <a:rPr lang="en-IE" i="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Fast food chains are responding to evolving consumer preferences. Where once plant-based options were exclusive to vegan or vegetarians, there has been a rise of ‘flexitarians’ and health-conscious consumers. Fast food chains are offering plant-based burgers, salads and bowls. The fast-food giant McDonalds offer their vegan burger option the ‘McPlant’</a:t>
            </a:r>
            <a:r>
              <a:rPr lang="en-IE" baseline="30000" dirty="0">
                <a:latin typeface="Calibri" panose="020F0502020204030204" pitchFamily="34" charset="0"/>
                <a:ea typeface="Calibri" panose="020F0502020204030204" pitchFamily="34" charset="0"/>
                <a:cs typeface="Calibri" panose="020F0502020204030204" pitchFamily="34" charset="0"/>
              </a:rPr>
              <a:t>7</a:t>
            </a:r>
            <a:r>
              <a:rPr lang="en-IE" dirty="0">
                <a:latin typeface="Calibri" panose="020F0502020204030204" pitchFamily="34" charset="0"/>
                <a:ea typeface="Calibri" panose="020F0502020204030204" pitchFamily="34" charset="0"/>
                <a:cs typeface="Calibri" panose="020F0502020204030204" pitchFamily="34" charset="0"/>
              </a:rPr>
              <a:t>. </a:t>
            </a:r>
            <a:br>
              <a:rPr lang="en-IE" dirty="0">
                <a:latin typeface="Calibri" panose="020F0502020204030204" pitchFamily="34" charset="0"/>
                <a:ea typeface="Calibri" panose="020F0502020204030204" pitchFamily="34" charset="0"/>
                <a:cs typeface="Calibri" panose="020F0502020204030204" pitchFamily="34" charset="0"/>
              </a:rPr>
            </a:br>
            <a:br>
              <a:rPr lang="en-IE"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The addition of plant-based options to mainstream fast-food chains shows that these offerings are moving beyond their previous status as expensive, niche products and are becoming a widely accepted, commercial staple.</a:t>
            </a:r>
          </a:p>
        </p:txBody>
      </p:sp>
      <p:sp>
        <p:nvSpPr>
          <p:cNvPr id="6" name="TextBox 5">
            <a:extLst>
              <a:ext uri="{FF2B5EF4-FFF2-40B4-BE49-F238E27FC236}">
                <a16:creationId xmlns:a16="http://schemas.microsoft.com/office/drawing/2014/main" id="{22DDDB19-E63F-B239-A1D2-09F165EDE144}"/>
              </a:ext>
            </a:extLst>
          </p:cNvPr>
          <p:cNvSpPr txBox="1"/>
          <p:nvPr/>
        </p:nvSpPr>
        <p:spPr>
          <a:xfrm>
            <a:off x="865541" y="6313502"/>
            <a:ext cx="4331042" cy="369332"/>
          </a:xfrm>
          <a:prstGeom prst="rect">
            <a:avLst/>
          </a:prstGeom>
          <a:noFill/>
        </p:spPr>
        <p:txBody>
          <a:bodyPr wrap="square">
            <a:spAutoFit/>
          </a:bodyPr>
          <a:lstStyle/>
          <a:p>
            <a:r>
              <a:rPr lang="en-IE" sz="9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7</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rPr>
              <a:t> McDonald’s Ireland (2025) McPlant. Available at: </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https://www.mcdonalds.com/ie/en-ie/product/mcplant.html</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rPr>
              <a:t> (Accessed the 01.10.2025)</a:t>
            </a:r>
          </a:p>
        </p:txBody>
      </p:sp>
      <p:pic>
        <p:nvPicPr>
          <p:cNvPr id="7" name="Picture 6">
            <a:extLst>
              <a:ext uri="{FF2B5EF4-FFF2-40B4-BE49-F238E27FC236}">
                <a16:creationId xmlns:a16="http://schemas.microsoft.com/office/drawing/2014/main" id="{D47F37F7-EFED-11D4-271A-FC678E7F008D}"/>
              </a:ext>
            </a:extLst>
          </p:cNvPr>
          <p:cNvPicPr>
            <a:picLocks noChangeAspect="1"/>
          </p:cNvPicPr>
          <p:nvPr/>
        </p:nvPicPr>
        <p:blipFill>
          <a:blip r:embed="rId3"/>
          <a:stretch>
            <a:fillRect/>
          </a:stretch>
        </p:blipFill>
        <p:spPr>
          <a:xfrm>
            <a:off x="7345300" y="2789102"/>
            <a:ext cx="4403893" cy="2893950"/>
          </a:xfrm>
          <a:prstGeom prst="rect">
            <a:avLst/>
          </a:prstGeom>
        </p:spPr>
      </p:pic>
    </p:spTree>
    <p:extLst>
      <p:ext uri="{BB962C8B-B14F-4D97-AF65-F5344CB8AC3E}">
        <p14:creationId xmlns:p14="http://schemas.microsoft.com/office/powerpoint/2010/main" val="4097400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0EEC-F30C-7E40-3F05-F6A0D9AB304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8BF0741-E208-9D3F-0989-CD471199B384}"/>
              </a:ext>
            </a:extLst>
          </p:cNvPr>
          <p:cNvSpPr>
            <a:spLocks noGrp="1"/>
          </p:cNvSpPr>
          <p:nvPr>
            <p:ph type="body" sz="quarter" idx="16"/>
          </p:nvPr>
        </p:nvSpPr>
        <p:spPr>
          <a:xfrm>
            <a:off x="1439260" y="227125"/>
            <a:ext cx="4228223" cy="539202"/>
          </a:xfrm>
        </p:spPr>
        <p:txBody>
          <a:bodyPr/>
          <a:lstStyle/>
          <a:p>
            <a:pPr algn="ctr"/>
            <a:r>
              <a:rPr lang="en-US" sz="3200" dirty="0"/>
              <a:t>Cost Considerations</a:t>
            </a:r>
          </a:p>
        </p:txBody>
      </p:sp>
      <p:grpSp>
        <p:nvGrpSpPr>
          <p:cNvPr id="8" name="Group 7">
            <a:extLst>
              <a:ext uri="{FF2B5EF4-FFF2-40B4-BE49-F238E27FC236}">
                <a16:creationId xmlns:a16="http://schemas.microsoft.com/office/drawing/2014/main" id="{1A4139DA-3785-B590-3098-24B264154E12}"/>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CC47BD01-7C7C-576A-6B0A-9BFE62E0F08A}"/>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6B92A4C1-F38E-848D-ED46-3626CD26C538}"/>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7E966B0-BFED-C711-1F57-7C63298E179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3F20FBF0-4FA3-3DD9-A27D-96EC0A158EF2}"/>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9D8B449A-A90C-3B84-7D33-CEF122B0030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A474F30-3A4B-0528-5FD7-4C1880B72D3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949D842-A087-3804-D7E2-0842D6C9CFB4}"/>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070BAA6-DB67-73EC-4132-DCB2AF8BE18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9F79D124-6D6F-D425-35AD-397ADA7258B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9AE50C9-7B18-A531-BAF0-537DF254D68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CC570FEF-B2BA-AADB-C2AD-5E664C1D0719}"/>
              </a:ext>
            </a:extLst>
          </p:cNvPr>
          <p:cNvSpPr txBox="1">
            <a:spLocks/>
          </p:cNvSpPr>
          <p:nvPr/>
        </p:nvSpPr>
        <p:spPr>
          <a:xfrm>
            <a:off x="1583949" y="899198"/>
            <a:ext cx="4083534" cy="39427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0" i="1" dirty="0"/>
              <a:t>Food Service Outlets’ Perspectives</a:t>
            </a:r>
          </a:p>
        </p:txBody>
      </p:sp>
      <p:sp>
        <p:nvSpPr>
          <p:cNvPr id="3" name="Text Placeholder 5">
            <a:extLst>
              <a:ext uri="{FF2B5EF4-FFF2-40B4-BE49-F238E27FC236}">
                <a16:creationId xmlns:a16="http://schemas.microsoft.com/office/drawing/2014/main" id="{B76AA1EF-B610-9073-8F40-40799507AA69}"/>
              </a:ext>
            </a:extLst>
          </p:cNvPr>
          <p:cNvSpPr txBox="1">
            <a:spLocks/>
          </p:cNvSpPr>
          <p:nvPr/>
        </p:nvSpPr>
        <p:spPr>
          <a:xfrm>
            <a:off x="7232282" y="1169334"/>
            <a:ext cx="4640860" cy="4313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i="1" dirty="0">
                <a:solidFill>
                  <a:srgbClr val="595959"/>
                </a:solidFill>
                <a:latin typeface="Calibri" panose="020F0502020204030204" pitchFamily="34" charset="0"/>
                <a:ea typeface="Calibri" panose="020F0502020204030204" pitchFamily="34" charset="0"/>
                <a:cs typeface="Calibri" panose="020F0502020204030204" pitchFamily="34" charset="0"/>
              </a:rPr>
              <a:t>Global Cuisine Restaurants</a:t>
            </a:r>
            <a:br>
              <a:rPr lang="en-IE" i="1"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i="1"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The growing popularity of diverse global cuisines has significantly increased the availability and variety of plant-based dishes. Indian cuisine is rooted in vegetarian tradition due to cultural and religious practices and offer a rich variety of dishes. Similarly, Asian restaurants provide abundant vegetarian options in their cuisine.</a:t>
            </a:r>
            <a:endParaRPr lang="en-IE" i="1"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C34FBC-CDC6-6D5C-5CAF-E7D087DB8172}"/>
              </a:ext>
            </a:extLst>
          </p:cNvPr>
          <p:cNvPicPr>
            <a:picLocks noChangeAspect="1"/>
          </p:cNvPicPr>
          <p:nvPr/>
        </p:nvPicPr>
        <p:blipFill>
          <a:blip r:embed="rId2"/>
          <a:stretch>
            <a:fillRect/>
          </a:stretch>
        </p:blipFill>
        <p:spPr>
          <a:xfrm>
            <a:off x="1886070" y="1528311"/>
            <a:ext cx="3189913" cy="2251116"/>
          </a:xfrm>
          <a:prstGeom prst="rect">
            <a:avLst/>
          </a:prstGeom>
        </p:spPr>
      </p:pic>
      <p:pic>
        <p:nvPicPr>
          <p:cNvPr id="4" name="Picture 3">
            <a:extLst>
              <a:ext uri="{FF2B5EF4-FFF2-40B4-BE49-F238E27FC236}">
                <a16:creationId xmlns:a16="http://schemas.microsoft.com/office/drawing/2014/main" id="{C0351BB2-80AE-737F-7A1C-B8F50439692C}"/>
              </a:ext>
            </a:extLst>
          </p:cNvPr>
          <p:cNvPicPr>
            <a:picLocks noChangeAspect="1"/>
          </p:cNvPicPr>
          <p:nvPr/>
        </p:nvPicPr>
        <p:blipFill>
          <a:blip r:embed="rId3"/>
          <a:stretch>
            <a:fillRect/>
          </a:stretch>
        </p:blipFill>
        <p:spPr>
          <a:xfrm>
            <a:off x="1859622" y="4112042"/>
            <a:ext cx="3189913" cy="2251116"/>
          </a:xfrm>
          <a:prstGeom prst="rect">
            <a:avLst/>
          </a:prstGeom>
        </p:spPr>
      </p:pic>
    </p:spTree>
    <p:extLst>
      <p:ext uri="{BB962C8B-B14F-4D97-AF65-F5344CB8AC3E}">
        <p14:creationId xmlns:p14="http://schemas.microsoft.com/office/powerpoint/2010/main" val="1298725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B6701-E6CD-1F5A-E601-2542CE06D62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67CDE76-DD25-EF28-FDA7-0D2E766C313A}"/>
              </a:ext>
            </a:extLst>
          </p:cNvPr>
          <p:cNvSpPr>
            <a:spLocks noGrp="1"/>
          </p:cNvSpPr>
          <p:nvPr>
            <p:ph type="body" sz="quarter" idx="18"/>
          </p:nvPr>
        </p:nvSpPr>
        <p:spPr>
          <a:xfrm>
            <a:off x="2659808" y="1760276"/>
            <a:ext cx="5283804" cy="1772982"/>
          </a:xfrm>
        </p:spPr>
        <p:txBody>
          <a:bodyPr/>
          <a:lstStyle/>
          <a:p>
            <a:r>
              <a:rPr lang="en-IE" b="1" dirty="0">
                <a:latin typeface="Calibri" panose="020F0502020204030204" pitchFamily="34" charset="0"/>
                <a:ea typeface="Calibri" panose="020F0502020204030204" pitchFamily="34" charset="0"/>
                <a:cs typeface="Calibri" panose="020F0502020204030204" pitchFamily="34" charset="0"/>
              </a:rPr>
              <a:t>Switzerland</a:t>
            </a:r>
            <a:r>
              <a:rPr lang="en-IE" dirty="0">
                <a:latin typeface="Calibri" panose="020F0502020204030204" pitchFamily="34" charset="0"/>
                <a:ea typeface="Calibri" panose="020F0502020204030204" pitchFamily="34" charset="0"/>
                <a:cs typeface="Calibri" panose="020F0502020204030204" pitchFamily="34" charset="0"/>
              </a:rPr>
              <a:t> is voted the friendliest vegetarian country in Europe! It boasts the highest density of vegetarian restaurants with 165.94 per 100,000 people.</a:t>
            </a:r>
            <a:endParaRPr lang="en-US" dirty="0"/>
          </a:p>
        </p:txBody>
      </p:sp>
      <p:sp>
        <p:nvSpPr>
          <p:cNvPr id="4" name="Text Placeholder 3">
            <a:extLst>
              <a:ext uri="{FF2B5EF4-FFF2-40B4-BE49-F238E27FC236}">
                <a16:creationId xmlns:a16="http://schemas.microsoft.com/office/drawing/2014/main" id="{94608E69-D92D-CF84-CB1E-288E098B1221}"/>
              </a:ext>
            </a:extLst>
          </p:cNvPr>
          <p:cNvSpPr>
            <a:spLocks noGrp="1"/>
          </p:cNvSpPr>
          <p:nvPr>
            <p:ph type="body" sz="quarter" idx="16"/>
          </p:nvPr>
        </p:nvSpPr>
        <p:spPr>
          <a:xfrm>
            <a:off x="343289" y="455713"/>
            <a:ext cx="3647204" cy="516792"/>
          </a:xfrm>
        </p:spPr>
        <p:txBody>
          <a:bodyPr/>
          <a:lstStyle/>
          <a:p>
            <a:r>
              <a:rPr lang="en-US" dirty="0"/>
              <a:t>European Outlook</a:t>
            </a:r>
          </a:p>
          <a:p>
            <a:endParaRPr lang="en-US" dirty="0"/>
          </a:p>
        </p:txBody>
      </p:sp>
      <p:grpSp>
        <p:nvGrpSpPr>
          <p:cNvPr id="2" name="Group 1">
            <a:extLst>
              <a:ext uri="{FF2B5EF4-FFF2-40B4-BE49-F238E27FC236}">
                <a16:creationId xmlns:a16="http://schemas.microsoft.com/office/drawing/2014/main" id="{5FAF5648-CCD4-D4A3-EC47-BB397B6258C8}"/>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1AF4A4C1-D118-EEFC-303D-C9D100642F2E}"/>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0241B53A-09D2-86D2-D118-A77F3E2EC3F9}"/>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D98D39-913A-9C32-B536-AAABE0E0CBA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62C63E62-0F62-71F8-9A99-88B31427AF7F}"/>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409A493A-7E6A-8F96-1654-B016E6707A94}"/>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5E1D098-3529-09AB-5DED-42583BB0DDE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64E8122-2FF4-145C-87DA-12C6CA2DB9E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42B4B7-5577-87AD-2675-D765BBC886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8D800FA0-0E75-3723-FE3B-FA2C3676808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408AF3-4C3E-AD6E-6409-9CC8755E1E2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5" name="Text Placeholder 3">
            <a:extLst>
              <a:ext uri="{FF2B5EF4-FFF2-40B4-BE49-F238E27FC236}">
                <a16:creationId xmlns:a16="http://schemas.microsoft.com/office/drawing/2014/main" id="{782E5FAF-6790-76FC-94C9-F65CEDD40F1C}"/>
              </a:ext>
            </a:extLst>
          </p:cNvPr>
          <p:cNvSpPr txBox="1">
            <a:spLocks/>
          </p:cNvSpPr>
          <p:nvPr/>
        </p:nvSpPr>
        <p:spPr>
          <a:xfrm>
            <a:off x="4076002" y="543082"/>
            <a:ext cx="7895616" cy="6192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i="1" dirty="0"/>
              <a:t>What are Europe’s best countries to be vegetarian?</a:t>
            </a:r>
          </a:p>
        </p:txBody>
      </p:sp>
      <p:sp>
        <p:nvSpPr>
          <p:cNvPr id="16" name="TextBox 15">
            <a:extLst>
              <a:ext uri="{FF2B5EF4-FFF2-40B4-BE49-F238E27FC236}">
                <a16:creationId xmlns:a16="http://schemas.microsoft.com/office/drawing/2014/main" id="{0C974CB8-22F5-C264-D063-7431925EC5DA}"/>
              </a:ext>
            </a:extLst>
          </p:cNvPr>
          <p:cNvSpPr txBox="1"/>
          <p:nvPr/>
        </p:nvSpPr>
        <p:spPr>
          <a:xfrm>
            <a:off x="618368" y="1945540"/>
            <a:ext cx="573121" cy="461665"/>
          </a:xfrm>
          <a:prstGeom prst="rect">
            <a:avLst/>
          </a:prstGeom>
          <a:noFill/>
        </p:spPr>
        <p:txBody>
          <a:bodyPr wrap="square" rtlCol="0">
            <a:spAutoFit/>
          </a:bodyPr>
          <a:lstStyle/>
          <a:p>
            <a:r>
              <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rPr>
              <a:t># 1</a:t>
            </a:r>
          </a:p>
        </p:txBody>
      </p:sp>
      <p:pic>
        <p:nvPicPr>
          <p:cNvPr id="17" name="Picture 16">
            <a:extLst>
              <a:ext uri="{FF2B5EF4-FFF2-40B4-BE49-F238E27FC236}">
                <a16:creationId xmlns:a16="http://schemas.microsoft.com/office/drawing/2014/main" id="{4E41424B-C256-CA67-5D9F-F28390FAD8A0}"/>
              </a:ext>
            </a:extLst>
          </p:cNvPr>
          <p:cNvPicPr>
            <a:picLocks noChangeAspect="1"/>
          </p:cNvPicPr>
          <p:nvPr/>
        </p:nvPicPr>
        <p:blipFill>
          <a:blip r:embed="rId2"/>
          <a:stretch>
            <a:fillRect/>
          </a:stretch>
        </p:blipFill>
        <p:spPr>
          <a:xfrm>
            <a:off x="1298293" y="1810415"/>
            <a:ext cx="1178296" cy="885779"/>
          </a:xfrm>
          <a:prstGeom prst="rect">
            <a:avLst/>
          </a:prstGeom>
        </p:spPr>
      </p:pic>
      <p:sp>
        <p:nvSpPr>
          <p:cNvPr id="18" name="Text Placeholder 4">
            <a:extLst>
              <a:ext uri="{FF2B5EF4-FFF2-40B4-BE49-F238E27FC236}">
                <a16:creationId xmlns:a16="http://schemas.microsoft.com/office/drawing/2014/main" id="{02D6CD6B-0C9B-1EEF-5A5D-268300371174}"/>
              </a:ext>
            </a:extLst>
          </p:cNvPr>
          <p:cNvSpPr txBox="1">
            <a:spLocks/>
          </p:cNvSpPr>
          <p:nvPr/>
        </p:nvSpPr>
        <p:spPr>
          <a:xfrm>
            <a:off x="2844331" y="4055011"/>
            <a:ext cx="4668232" cy="11557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latin typeface="Calibri" panose="020F0502020204030204" pitchFamily="34" charset="0"/>
                <a:ea typeface="Calibri" panose="020F0502020204030204" pitchFamily="34" charset="0"/>
                <a:cs typeface="Calibri" panose="020F0502020204030204" pitchFamily="34" charset="0"/>
              </a:rPr>
              <a:t>Finland</a:t>
            </a:r>
            <a:r>
              <a:rPr lang="en-IE" dirty="0">
                <a:latin typeface="Calibri" panose="020F0502020204030204" pitchFamily="34" charset="0"/>
                <a:ea typeface="Calibri" panose="020F0502020204030204" pitchFamily="34" charset="0"/>
                <a:cs typeface="Calibri" panose="020F0502020204030204" pitchFamily="34" charset="0"/>
              </a:rPr>
              <a:t> ranks second place with 67.69 vegetarian-friendly restaurants per 100,000 people.</a:t>
            </a:r>
            <a:endParaRPr lang="en-US" dirty="0"/>
          </a:p>
        </p:txBody>
      </p:sp>
      <p:pic>
        <p:nvPicPr>
          <p:cNvPr id="21" name="Picture 20">
            <a:extLst>
              <a:ext uri="{FF2B5EF4-FFF2-40B4-BE49-F238E27FC236}">
                <a16:creationId xmlns:a16="http://schemas.microsoft.com/office/drawing/2014/main" id="{D26DCE35-17EA-F689-3EF3-AA43A395052C}"/>
              </a:ext>
            </a:extLst>
          </p:cNvPr>
          <p:cNvPicPr>
            <a:picLocks noChangeAspect="1"/>
          </p:cNvPicPr>
          <p:nvPr/>
        </p:nvPicPr>
        <p:blipFill>
          <a:blip r:embed="rId3"/>
          <a:stretch>
            <a:fillRect/>
          </a:stretch>
        </p:blipFill>
        <p:spPr>
          <a:xfrm>
            <a:off x="1327240" y="4094690"/>
            <a:ext cx="1192225" cy="922870"/>
          </a:xfrm>
          <a:prstGeom prst="rect">
            <a:avLst/>
          </a:prstGeom>
        </p:spPr>
      </p:pic>
      <p:sp>
        <p:nvSpPr>
          <p:cNvPr id="22" name="TextBox 21">
            <a:extLst>
              <a:ext uri="{FF2B5EF4-FFF2-40B4-BE49-F238E27FC236}">
                <a16:creationId xmlns:a16="http://schemas.microsoft.com/office/drawing/2014/main" id="{ADF55AB3-22BE-0CA1-9E06-52FDB9B8DE44}"/>
              </a:ext>
            </a:extLst>
          </p:cNvPr>
          <p:cNvSpPr txBox="1"/>
          <p:nvPr/>
        </p:nvSpPr>
        <p:spPr>
          <a:xfrm>
            <a:off x="541953" y="4283977"/>
            <a:ext cx="649536" cy="461665"/>
          </a:xfrm>
          <a:prstGeom prst="rect">
            <a:avLst/>
          </a:prstGeom>
          <a:noFill/>
        </p:spPr>
        <p:txBody>
          <a:bodyPr wrap="square" rtlCol="0">
            <a:spAutoFit/>
          </a:bodyPr>
          <a:lstStyle/>
          <a:p>
            <a:r>
              <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rPr>
              <a:t># 2</a:t>
            </a:r>
          </a:p>
        </p:txBody>
      </p:sp>
      <p:sp>
        <p:nvSpPr>
          <p:cNvPr id="24" name="TextBox 23">
            <a:extLst>
              <a:ext uri="{FF2B5EF4-FFF2-40B4-BE49-F238E27FC236}">
                <a16:creationId xmlns:a16="http://schemas.microsoft.com/office/drawing/2014/main" id="{E85B551C-DF48-4456-C329-ECE6B395090D}"/>
              </a:ext>
            </a:extLst>
          </p:cNvPr>
          <p:cNvSpPr txBox="1"/>
          <p:nvPr/>
        </p:nvSpPr>
        <p:spPr>
          <a:xfrm>
            <a:off x="8323396" y="1791639"/>
            <a:ext cx="679997" cy="461665"/>
          </a:xfrm>
          <a:prstGeom prst="rect">
            <a:avLst/>
          </a:prstGeom>
          <a:noFill/>
        </p:spPr>
        <p:txBody>
          <a:bodyPr wrap="square" rtlCol="0">
            <a:spAutoFit/>
          </a:bodyPr>
          <a:lstStyle/>
          <a:p>
            <a:r>
              <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rPr>
              <a:t># 3</a:t>
            </a:r>
          </a:p>
        </p:txBody>
      </p:sp>
      <p:sp>
        <p:nvSpPr>
          <p:cNvPr id="25" name="Text Placeholder 4">
            <a:extLst>
              <a:ext uri="{FF2B5EF4-FFF2-40B4-BE49-F238E27FC236}">
                <a16:creationId xmlns:a16="http://schemas.microsoft.com/office/drawing/2014/main" id="{802725F4-1686-7AB5-E3FD-64E263807F68}"/>
              </a:ext>
            </a:extLst>
          </p:cNvPr>
          <p:cNvSpPr txBox="1">
            <a:spLocks/>
          </p:cNvSpPr>
          <p:nvPr/>
        </p:nvSpPr>
        <p:spPr>
          <a:xfrm>
            <a:off x="8295392" y="3003335"/>
            <a:ext cx="2590269" cy="21501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latin typeface="Calibri" panose="020F0502020204030204" pitchFamily="34" charset="0"/>
                <a:ea typeface="Calibri" panose="020F0502020204030204" pitchFamily="34" charset="0"/>
                <a:cs typeface="Calibri" panose="020F0502020204030204" pitchFamily="34" charset="0"/>
              </a:rPr>
              <a:t>Norway</a:t>
            </a:r>
            <a:r>
              <a:rPr lang="en-IE" dirty="0">
                <a:latin typeface="Calibri" panose="020F0502020204030204" pitchFamily="34" charset="0"/>
                <a:ea typeface="Calibri" panose="020F0502020204030204" pitchFamily="34" charset="0"/>
                <a:cs typeface="Calibri" panose="020F0502020204030204" pitchFamily="34" charset="0"/>
              </a:rPr>
              <a:t> takes third place with their low annual meat consumption of 66kg per person</a:t>
            </a:r>
            <a:r>
              <a:rPr lang="en-IE" baseline="30000" dirty="0">
                <a:latin typeface="Calibri" panose="020F0502020204030204" pitchFamily="34" charset="0"/>
                <a:ea typeface="Calibri" panose="020F0502020204030204" pitchFamily="34" charset="0"/>
                <a:cs typeface="Calibri" panose="020F0502020204030204" pitchFamily="34" charset="0"/>
              </a:rPr>
              <a:t>8</a:t>
            </a:r>
            <a:r>
              <a:rPr lang="en-IE" dirty="0">
                <a:latin typeface="Calibri" panose="020F0502020204030204" pitchFamily="34" charset="0"/>
                <a:ea typeface="Calibri" panose="020F0502020204030204" pitchFamily="34" charset="0"/>
                <a:cs typeface="Calibri" panose="020F0502020204030204" pitchFamily="34" charset="0"/>
              </a:rPr>
              <a:t>.</a:t>
            </a:r>
            <a:endParaRPr lang="en-US" dirty="0"/>
          </a:p>
        </p:txBody>
      </p:sp>
      <p:pic>
        <p:nvPicPr>
          <p:cNvPr id="27" name="Picture 26">
            <a:extLst>
              <a:ext uri="{FF2B5EF4-FFF2-40B4-BE49-F238E27FC236}">
                <a16:creationId xmlns:a16="http://schemas.microsoft.com/office/drawing/2014/main" id="{61F87FF4-944E-2A83-F003-084D2D4B79B1}"/>
              </a:ext>
            </a:extLst>
          </p:cNvPr>
          <p:cNvPicPr>
            <a:picLocks noChangeAspect="1"/>
          </p:cNvPicPr>
          <p:nvPr/>
        </p:nvPicPr>
        <p:blipFill>
          <a:blip r:embed="rId4"/>
          <a:stretch>
            <a:fillRect/>
          </a:stretch>
        </p:blipFill>
        <p:spPr>
          <a:xfrm>
            <a:off x="9137788" y="1910892"/>
            <a:ext cx="1199191" cy="808656"/>
          </a:xfrm>
          <a:prstGeom prst="rect">
            <a:avLst/>
          </a:prstGeom>
        </p:spPr>
      </p:pic>
      <p:sp>
        <p:nvSpPr>
          <p:cNvPr id="38" name="TextBox 37">
            <a:extLst>
              <a:ext uri="{FF2B5EF4-FFF2-40B4-BE49-F238E27FC236}">
                <a16:creationId xmlns:a16="http://schemas.microsoft.com/office/drawing/2014/main" id="{14EEB681-FD8A-8B1E-6401-7C43FCAE5C10}"/>
              </a:ext>
            </a:extLst>
          </p:cNvPr>
          <p:cNvSpPr txBox="1"/>
          <p:nvPr/>
        </p:nvSpPr>
        <p:spPr>
          <a:xfrm>
            <a:off x="2844331" y="6126901"/>
            <a:ext cx="7351567"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8</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The Eco Experts (2022) Switzerland Named Vegetarian Hotbed of Europe. Available at: </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https://www.theecoexperts.co.uk/news/best-country-to-be-vegetarian-europe</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01.10.2025)</a:t>
            </a:r>
          </a:p>
        </p:txBody>
      </p:sp>
    </p:spTree>
    <p:extLst>
      <p:ext uri="{BB962C8B-B14F-4D97-AF65-F5344CB8AC3E}">
        <p14:creationId xmlns:p14="http://schemas.microsoft.com/office/powerpoint/2010/main" val="600378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11C3-4D40-CB6B-8499-45D289ACF43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E154F0A-2BF8-1294-72E8-DC5A6679AED8}"/>
              </a:ext>
            </a:extLst>
          </p:cNvPr>
          <p:cNvSpPr>
            <a:spLocks noGrp="1"/>
          </p:cNvSpPr>
          <p:nvPr>
            <p:ph type="body" sz="quarter" idx="16"/>
          </p:nvPr>
        </p:nvSpPr>
        <p:spPr>
          <a:xfrm>
            <a:off x="343289" y="455713"/>
            <a:ext cx="3647204" cy="516792"/>
          </a:xfrm>
        </p:spPr>
        <p:txBody>
          <a:bodyPr/>
          <a:lstStyle/>
          <a:p>
            <a:r>
              <a:rPr lang="en-US" dirty="0"/>
              <a:t>European Outlook</a:t>
            </a:r>
          </a:p>
          <a:p>
            <a:endParaRPr lang="en-US" dirty="0"/>
          </a:p>
        </p:txBody>
      </p:sp>
      <p:grpSp>
        <p:nvGrpSpPr>
          <p:cNvPr id="2" name="Group 1">
            <a:extLst>
              <a:ext uri="{FF2B5EF4-FFF2-40B4-BE49-F238E27FC236}">
                <a16:creationId xmlns:a16="http://schemas.microsoft.com/office/drawing/2014/main" id="{526AAB96-4FA1-4C25-2BB8-5B96CFBB36CC}"/>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65FD824-F1BF-D03A-BFB0-9E75CD498D16}"/>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8F0AE552-5EE3-1680-3EA9-DEA3F69C0D4E}"/>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ED367B5-BBFB-2CE1-9BB6-ABC1CEC512F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B5EF1469-8CCA-AA0D-FB3C-3AF81A9D83DA}"/>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C0904296-831D-F023-220D-F94EDC7B032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EAEFD2E-BF5D-5C1B-9375-18C1170EE0B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9F2300C-95A8-3A76-5C9E-B87751D9AEE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E5C9BE-4E6C-283D-6E46-5EBF8FE50FE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2CDD7FC9-F721-1723-3B24-B215C9059F9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5B8B473-C5CD-AAE1-2DD1-7C4E54092C6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5" name="Text Placeholder 3">
            <a:extLst>
              <a:ext uri="{FF2B5EF4-FFF2-40B4-BE49-F238E27FC236}">
                <a16:creationId xmlns:a16="http://schemas.microsoft.com/office/drawing/2014/main" id="{C4BBFBE5-0265-56D6-9C32-755ED40AE459}"/>
              </a:ext>
            </a:extLst>
          </p:cNvPr>
          <p:cNvSpPr txBox="1">
            <a:spLocks/>
          </p:cNvSpPr>
          <p:nvPr/>
        </p:nvSpPr>
        <p:spPr>
          <a:xfrm>
            <a:off x="4076002" y="543082"/>
            <a:ext cx="7895616" cy="61922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i="1" dirty="0"/>
              <a:t>What are Europe’s best countries to be vegetarian?</a:t>
            </a:r>
          </a:p>
        </p:txBody>
      </p:sp>
      <p:sp>
        <p:nvSpPr>
          <p:cNvPr id="28" name="TextBox 27">
            <a:extLst>
              <a:ext uri="{FF2B5EF4-FFF2-40B4-BE49-F238E27FC236}">
                <a16:creationId xmlns:a16="http://schemas.microsoft.com/office/drawing/2014/main" id="{402CB0F9-E707-6595-0024-F60368135CC9}"/>
              </a:ext>
            </a:extLst>
          </p:cNvPr>
          <p:cNvSpPr txBox="1"/>
          <p:nvPr/>
        </p:nvSpPr>
        <p:spPr>
          <a:xfrm>
            <a:off x="995928" y="2069656"/>
            <a:ext cx="688755" cy="461665"/>
          </a:xfrm>
          <a:prstGeom prst="rect">
            <a:avLst/>
          </a:prstGeom>
          <a:noFill/>
        </p:spPr>
        <p:txBody>
          <a:bodyPr wrap="square" rtlCol="0">
            <a:spAutoFit/>
          </a:bodyPr>
          <a:lstStyle/>
          <a:p>
            <a:r>
              <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rPr>
              <a:t># 4</a:t>
            </a:r>
          </a:p>
        </p:txBody>
      </p:sp>
      <p:pic>
        <p:nvPicPr>
          <p:cNvPr id="31" name="Picture 30">
            <a:extLst>
              <a:ext uri="{FF2B5EF4-FFF2-40B4-BE49-F238E27FC236}">
                <a16:creationId xmlns:a16="http://schemas.microsoft.com/office/drawing/2014/main" id="{EDE7708C-01A1-D550-6D51-31C5D6029E8C}"/>
              </a:ext>
            </a:extLst>
          </p:cNvPr>
          <p:cNvPicPr>
            <a:picLocks noChangeAspect="1"/>
          </p:cNvPicPr>
          <p:nvPr/>
        </p:nvPicPr>
        <p:blipFill>
          <a:blip r:embed="rId2"/>
          <a:stretch>
            <a:fillRect/>
          </a:stretch>
        </p:blipFill>
        <p:spPr>
          <a:xfrm>
            <a:off x="2010724" y="1890196"/>
            <a:ext cx="1238492" cy="728252"/>
          </a:xfrm>
          <a:prstGeom prst="rect">
            <a:avLst/>
          </a:prstGeom>
        </p:spPr>
      </p:pic>
      <p:sp>
        <p:nvSpPr>
          <p:cNvPr id="32" name="Text Placeholder 4">
            <a:extLst>
              <a:ext uri="{FF2B5EF4-FFF2-40B4-BE49-F238E27FC236}">
                <a16:creationId xmlns:a16="http://schemas.microsoft.com/office/drawing/2014/main" id="{686BA6DC-487D-D588-01C6-26D67AB132DA}"/>
              </a:ext>
            </a:extLst>
          </p:cNvPr>
          <p:cNvSpPr txBox="1">
            <a:spLocks/>
          </p:cNvSpPr>
          <p:nvPr/>
        </p:nvSpPr>
        <p:spPr>
          <a:xfrm>
            <a:off x="1345128" y="3058348"/>
            <a:ext cx="3487613" cy="1786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latin typeface="Calibri" panose="020F0502020204030204" pitchFamily="34" charset="0"/>
                <a:ea typeface="Calibri" panose="020F0502020204030204" pitchFamily="34" charset="0"/>
                <a:cs typeface="Calibri" panose="020F0502020204030204" pitchFamily="34" charset="0"/>
              </a:rPr>
              <a:t>Sweden</a:t>
            </a:r>
            <a:r>
              <a:rPr lang="en-IE" dirty="0">
                <a:latin typeface="Calibri" panose="020F0502020204030204" pitchFamily="34" charset="0"/>
                <a:ea typeface="Calibri" panose="020F0502020204030204" pitchFamily="34" charset="0"/>
                <a:cs typeface="Calibri" panose="020F0502020204030204" pitchFamily="34" charset="0"/>
              </a:rPr>
              <a:t> boasts fourth place with 58.43 vegetarian-friendly restaurants per 100,000 people.</a:t>
            </a:r>
            <a:endParaRPr lang="en-US" dirty="0"/>
          </a:p>
        </p:txBody>
      </p:sp>
      <p:sp>
        <p:nvSpPr>
          <p:cNvPr id="33" name="TextBox 32">
            <a:extLst>
              <a:ext uri="{FF2B5EF4-FFF2-40B4-BE49-F238E27FC236}">
                <a16:creationId xmlns:a16="http://schemas.microsoft.com/office/drawing/2014/main" id="{9D48DBD6-2554-1268-C0CF-50E7AB9E8CAE}"/>
              </a:ext>
            </a:extLst>
          </p:cNvPr>
          <p:cNvSpPr txBox="1"/>
          <p:nvPr/>
        </p:nvSpPr>
        <p:spPr>
          <a:xfrm>
            <a:off x="5495605" y="2024551"/>
            <a:ext cx="636838" cy="461665"/>
          </a:xfrm>
          <a:prstGeom prst="rect">
            <a:avLst/>
          </a:prstGeom>
          <a:noFill/>
        </p:spPr>
        <p:txBody>
          <a:bodyPr wrap="square" rtlCol="0">
            <a:spAutoFit/>
          </a:bodyPr>
          <a:lstStyle/>
          <a:p>
            <a:r>
              <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rPr>
              <a:t># 5</a:t>
            </a:r>
          </a:p>
        </p:txBody>
      </p:sp>
      <p:pic>
        <p:nvPicPr>
          <p:cNvPr id="36" name="Picture 35">
            <a:extLst>
              <a:ext uri="{FF2B5EF4-FFF2-40B4-BE49-F238E27FC236}">
                <a16:creationId xmlns:a16="http://schemas.microsoft.com/office/drawing/2014/main" id="{BF8CAA31-643D-1A9B-A7DE-ADE6BA7964D8}"/>
              </a:ext>
            </a:extLst>
          </p:cNvPr>
          <p:cNvPicPr>
            <a:picLocks noChangeAspect="1"/>
          </p:cNvPicPr>
          <p:nvPr/>
        </p:nvPicPr>
        <p:blipFill>
          <a:blip r:embed="rId3"/>
          <a:stretch>
            <a:fillRect/>
          </a:stretch>
        </p:blipFill>
        <p:spPr>
          <a:xfrm>
            <a:off x="6764669" y="1798825"/>
            <a:ext cx="1160061" cy="893332"/>
          </a:xfrm>
          <a:prstGeom prst="rect">
            <a:avLst/>
          </a:prstGeom>
        </p:spPr>
      </p:pic>
      <p:sp>
        <p:nvSpPr>
          <p:cNvPr id="37" name="Text Placeholder 4">
            <a:extLst>
              <a:ext uri="{FF2B5EF4-FFF2-40B4-BE49-F238E27FC236}">
                <a16:creationId xmlns:a16="http://schemas.microsoft.com/office/drawing/2014/main" id="{1B1F08F9-7621-0063-2B20-A3D6FD50C1AF}"/>
              </a:ext>
            </a:extLst>
          </p:cNvPr>
          <p:cNvSpPr txBox="1">
            <a:spLocks/>
          </p:cNvSpPr>
          <p:nvPr/>
        </p:nvSpPr>
        <p:spPr>
          <a:xfrm>
            <a:off x="5495605" y="2859964"/>
            <a:ext cx="5930601" cy="3153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The </a:t>
            </a:r>
            <a:r>
              <a:rPr lang="en-IE" b="1" dirty="0">
                <a:latin typeface="Calibri" panose="020F0502020204030204" pitchFamily="34" charset="0"/>
                <a:ea typeface="Calibri" panose="020F0502020204030204" pitchFamily="34" charset="0"/>
                <a:cs typeface="Calibri" panose="020F0502020204030204" pitchFamily="34" charset="0"/>
              </a:rPr>
              <a:t>UK</a:t>
            </a:r>
            <a:r>
              <a:rPr lang="en-IE" dirty="0">
                <a:latin typeface="Calibri" panose="020F0502020204030204" pitchFamily="34" charset="0"/>
                <a:ea typeface="Calibri" panose="020F0502020204030204" pitchFamily="34" charset="0"/>
                <a:cs typeface="Calibri" panose="020F0502020204030204" pitchFamily="34" charset="0"/>
              </a:rPr>
              <a:t> has the second highest concentration of vegetarian-friendly restaurants with 80.02 per 100,000 people but their high annual meat consumption offsets their overall score. Nevertheless, the rising number of vegetarian-friendly restaurants indicates the growing popularity of the plant-based diet</a:t>
            </a:r>
            <a:r>
              <a:rPr lang="en-IE" baseline="30000" dirty="0">
                <a:latin typeface="Calibri" panose="020F0502020204030204" pitchFamily="34" charset="0"/>
                <a:ea typeface="Calibri" panose="020F0502020204030204" pitchFamily="34" charset="0"/>
                <a:cs typeface="Calibri" panose="020F0502020204030204" pitchFamily="34" charset="0"/>
              </a:rPr>
              <a:t>9</a:t>
            </a:r>
            <a:r>
              <a:rPr lang="en-IE" dirty="0">
                <a:latin typeface="Calibri" panose="020F0502020204030204" pitchFamily="34" charset="0"/>
                <a:ea typeface="Calibri" panose="020F0502020204030204" pitchFamily="34" charset="0"/>
                <a:cs typeface="Calibri" panose="020F0502020204030204" pitchFamily="34" charset="0"/>
              </a:rPr>
              <a:t>.</a:t>
            </a:r>
          </a:p>
        </p:txBody>
      </p:sp>
      <p:sp>
        <p:nvSpPr>
          <p:cNvPr id="38" name="TextBox 37">
            <a:extLst>
              <a:ext uri="{FF2B5EF4-FFF2-40B4-BE49-F238E27FC236}">
                <a16:creationId xmlns:a16="http://schemas.microsoft.com/office/drawing/2014/main" id="{01215A12-6657-B41F-1A94-B3E1BE6581B3}"/>
              </a:ext>
            </a:extLst>
          </p:cNvPr>
          <p:cNvSpPr txBox="1"/>
          <p:nvPr/>
        </p:nvSpPr>
        <p:spPr>
          <a:xfrm>
            <a:off x="2844332" y="6126901"/>
            <a:ext cx="525034" cy="2308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9</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Ibid</a:t>
            </a:r>
          </a:p>
        </p:txBody>
      </p:sp>
    </p:spTree>
    <p:extLst>
      <p:ext uri="{BB962C8B-B14F-4D97-AF65-F5344CB8AC3E}">
        <p14:creationId xmlns:p14="http://schemas.microsoft.com/office/powerpoint/2010/main" val="42690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93744" y="2020589"/>
            <a:ext cx="5728521" cy="3557826"/>
          </a:xfrm>
        </p:spPr>
        <p:txBody>
          <a:bodyPr/>
          <a:lstStyle/>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Haus Hiltl, established in 1898, located in Zurich, Switzerland, is the oldest vegetarian restaurant in the world.</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It holds the Guinness World Record for the oldest continuously opened vegetarian restaurant in the world.</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The restaurant spans over two levels and operates a buffet-style service with around 100 dishes on offer</a:t>
            </a:r>
            <a:r>
              <a:rPr lang="en-IE" baseline="30000" dirty="0">
                <a:latin typeface="Calibri" panose="020F0502020204030204" pitchFamily="34" charset="0"/>
                <a:ea typeface="Calibri" panose="020F0502020204030204" pitchFamily="34" charset="0"/>
                <a:cs typeface="Calibri" panose="020F0502020204030204" pitchFamily="34" charset="0"/>
              </a:rPr>
              <a:t>10</a:t>
            </a:r>
            <a:r>
              <a:rPr lang="en-IE" dirty="0">
                <a:latin typeface="Calibri" panose="020F0502020204030204" pitchFamily="34" charset="0"/>
                <a:ea typeface="Calibri" panose="020F0502020204030204" pitchFamily="34" charset="0"/>
                <a:cs typeface="Calibri" panose="020F0502020204030204" pitchFamily="34" charset="0"/>
              </a:rPr>
              <a:t>.</a:t>
            </a:r>
          </a:p>
          <a:p>
            <a:pPr>
              <a:lnSpc>
                <a:spcPct val="100000"/>
              </a:lnSpc>
            </a:pPr>
            <a:endParaRPr lang="en-US" dirty="0"/>
          </a:p>
        </p:txBody>
      </p:sp>
      <p:grpSp>
        <p:nvGrpSpPr>
          <p:cNvPr id="8" name="Group 7">
            <a:extLst>
              <a:ext uri="{FF2B5EF4-FFF2-40B4-BE49-F238E27FC236}">
                <a16:creationId xmlns:a16="http://schemas.microsoft.com/office/drawing/2014/main" id="{64946CEC-C485-2754-02DF-067961875F9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98108B53-9B80-E476-72EC-0907F891B1CE}"/>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56D2A8D-9B36-DF39-BF7B-4BC3002FB0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5FC8C9-CD00-440E-4C92-9CBFE53A9B8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6F5C40D-6187-467D-6C28-5B6774DC2E03}"/>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76538B9-58F0-DCB6-ABBB-2280C0C0059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4E4BE3A-82C3-ABD3-7920-46CE32BB09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94DBB28-4E69-17E0-9B50-9602ADC5A97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B768C2-241E-BE0E-065A-341AFDC0D15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1306CBB-BAA3-CC0A-8C6F-D4A5AED1D0D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B4AC03D-B6BD-6E29-01B6-5EB3C92DE49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 name="Text Placeholder 6">
            <a:extLst>
              <a:ext uri="{FF2B5EF4-FFF2-40B4-BE49-F238E27FC236}">
                <a16:creationId xmlns:a16="http://schemas.microsoft.com/office/drawing/2014/main" id="{470A880E-94BC-EF21-6AFE-5D6DB81CD35E}"/>
              </a:ext>
            </a:extLst>
          </p:cNvPr>
          <p:cNvSpPr txBox="1">
            <a:spLocks/>
          </p:cNvSpPr>
          <p:nvPr/>
        </p:nvSpPr>
        <p:spPr>
          <a:xfrm>
            <a:off x="3674632" y="692817"/>
            <a:ext cx="2656664" cy="1071795"/>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i="1" dirty="0"/>
              <a:t>Voted # 1 vegetarian friendly country in Europe</a:t>
            </a:r>
          </a:p>
        </p:txBody>
      </p:sp>
      <p:sp>
        <p:nvSpPr>
          <p:cNvPr id="4" name="Text Placeholder 6">
            <a:extLst>
              <a:ext uri="{FF2B5EF4-FFF2-40B4-BE49-F238E27FC236}">
                <a16:creationId xmlns:a16="http://schemas.microsoft.com/office/drawing/2014/main" id="{1F4E4629-A486-4DD4-21DB-18C7DB89BFAB}"/>
              </a:ext>
            </a:extLst>
          </p:cNvPr>
          <p:cNvSpPr txBox="1">
            <a:spLocks/>
          </p:cNvSpPr>
          <p:nvPr/>
        </p:nvSpPr>
        <p:spPr>
          <a:xfrm>
            <a:off x="693744" y="596455"/>
            <a:ext cx="1740084" cy="1100295"/>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i="1" dirty="0"/>
              <a:t>Case Study</a:t>
            </a:r>
            <a:br>
              <a:rPr lang="en-IE" i="1" dirty="0"/>
            </a:br>
            <a:r>
              <a:rPr lang="en-IE" i="1" dirty="0"/>
              <a:t>Haus Hiltl, Switzerland</a:t>
            </a:r>
          </a:p>
        </p:txBody>
      </p:sp>
      <p:pic>
        <p:nvPicPr>
          <p:cNvPr id="7" name="Picture 6">
            <a:extLst>
              <a:ext uri="{FF2B5EF4-FFF2-40B4-BE49-F238E27FC236}">
                <a16:creationId xmlns:a16="http://schemas.microsoft.com/office/drawing/2014/main" id="{EEE3ACF5-0BEB-5220-E781-06FF45FD4FF9}"/>
              </a:ext>
            </a:extLst>
          </p:cNvPr>
          <p:cNvPicPr>
            <a:picLocks noChangeAspect="1"/>
          </p:cNvPicPr>
          <p:nvPr/>
        </p:nvPicPr>
        <p:blipFill>
          <a:blip r:embed="rId2"/>
          <a:stretch>
            <a:fillRect/>
          </a:stretch>
        </p:blipFill>
        <p:spPr>
          <a:xfrm>
            <a:off x="2366407" y="538130"/>
            <a:ext cx="1240804" cy="1156893"/>
          </a:xfrm>
          <a:prstGeom prst="rect">
            <a:avLst/>
          </a:prstGeom>
        </p:spPr>
      </p:pic>
      <p:pic>
        <p:nvPicPr>
          <p:cNvPr id="22" name="Picture 21">
            <a:extLst>
              <a:ext uri="{FF2B5EF4-FFF2-40B4-BE49-F238E27FC236}">
                <a16:creationId xmlns:a16="http://schemas.microsoft.com/office/drawing/2014/main" id="{49B7D79D-AE68-9F73-8DC7-19FEADB49EE3}"/>
              </a:ext>
            </a:extLst>
          </p:cNvPr>
          <p:cNvPicPr>
            <a:picLocks noChangeAspect="1"/>
          </p:cNvPicPr>
          <p:nvPr/>
        </p:nvPicPr>
        <p:blipFill>
          <a:blip r:embed="rId3"/>
          <a:stretch>
            <a:fillRect/>
          </a:stretch>
        </p:blipFill>
        <p:spPr>
          <a:xfrm>
            <a:off x="6764943" y="24525"/>
            <a:ext cx="5079040" cy="1365867"/>
          </a:xfrm>
          <a:prstGeom prst="rect">
            <a:avLst/>
          </a:prstGeom>
        </p:spPr>
      </p:pic>
      <p:pic>
        <p:nvPicPr>
          <p:cNvPr id="23" name="Picture 22">
            <a:extLst>
              <a:ext uri="{FF2B5EF4-FFF2-40B4-BE49-F238E27FC236}">
                <a16:creationId xmlns:a16="http://schemas.microsoft.com/office/drawing/2014/main" id="{B1947974-D90B-E481-9932-B50596478B0E}"/>
              </a:ext>
            </a:extLst>
          </p:cNvPr>
          <p:cNvPicPr>
            <a:picLocks noChangeAspect="1"/>
          </p:cNvPicPr>
          <p:nvPr/>
        </p:nvPicPr>
        <p:blipFill>
          <a:blip r:embed="rId4"/>
          <a:stretch>
            <a:fillRect/>
          </a:stretch>
        </p:blipFill>
        <p:spPr>
          <a:xfrm>
            <a:off x="6511482" y="2237440"/>
            <a:ext cx="5680517" cy="2416486"/>
          </a:xfrm>
          <a:prstGeom prst="rect">
            <a:avLst/>
          </a:prstGeom>
        </p:spPr>
      </p:pic>
      <p:sp>
        <p:nvSpPr>
          <p:cNvPr id="2" name="TextBox 1">
            <a:extLst>
              <a:ext uri="{FF2B5EF4-FFF2-40B4-BE49-F238E27FC236}">
                <a16:creationId xmlns:a16="http://schemas.microsoft.com/office/drawing/2014/main" id="{50310E90-B1B9-912A-FEC0-4DA86313DC0E}"/>
              </a:ext>
            </a:extLst>
          </p:cNvPr>
          <p:cNvSpPr txBox="1"/>
          <p:nvPr/>
        </p:nvSpPr>
        <p:spPr>
          <a:xfrm>
            <a:off x="3973638" y="6253021"/>
            <a:ext cx="5486400"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10</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Lorraine Elliott Not Quite Nigella (2025) Haus Hiltl: The Oldest Vegetarian Restaurant in the World. Available at: </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https://www.notquitenigella.com/2025/09/20/haus-hiltl/</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01.10.2025) </a:t>
            </a:r>
          </a:p>
        </p:txBody>
      </p:sp>
    </p:spTree>
    <p:extLst>
      <p:ext uri="{BB962C8B-B14F-4D97-AF65-F5344CB8AC3E}">
        <p14:creationId xmlns:p14="http://schemas.microsoft.com/office/powerpoint/2010/main" val="1963509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AC9C-960E-BAAD-4258-C8F3B4F79BE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2E025C-5CAC-C50D-156F-BACB44B01389}"/>
              </a:ext>
            </a:extLst>
          </p:cNvPr>
          <p:cNvSpPr>
            <a:spLocks noGrp="1"/>
          </p:cNvSpPr>
          <p:nvPr>
            <p:ph type="body" sz="quarter" idx="18"/>
          </p:nvPr>
        </p:nvSpPr>
        <p:spPr>
          <a:xfrm>
            <a:off x="719978" y="2482368"/>
            <a:ext cx="5728521" cy="1724180"/>
          </a:xfrm>
        </p:spPr>
        <p:txBody>
          <a:bodyPr/>
          <a:lstStyle/>
          <a:p>
            <a:pPr>
              <a:lnSpc>
                <a:spcPct val="100000"/>
              </a:lnSpc>
            </a:pPr>
            <a:r>
              <a:rPr lang="en-US" dirty="0"/>
              <a:t>Watch this video to learn about the fascinating history, traditions and values of the Hiltl restaurant </a:t>
            </a:r>
            <a:r>
              <a:rPr lang="en-IE" dirty="0"/>
              <a:t>👉</a:t>
            </a:r>
            <a:endParaRPr lang="en-US" dirty="0"/>
          </a:p>
        </p:txBody>
      </p:sp>
      <p:grpSp>
        <p:nvGrpSpPr>
          <p:cNvPr id="8" name="Group 7">
            <a:extLst>
              <a:ext uri="{FF2B5EF4-FFF2-40B4-BE49-F238E27FC236}">
                <a16:creationId xmlns:a16="http://schemas.microsoft.com/office/drawing/2014/main" id="{696D79FC-BAAB-F210-F76F-B9DE406394A7}"/>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CFE01E3C-6BA1-B813-0736-A868A09F14EF}"/>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E98128EE-33D2-E6AC-4F90-C45106BA73D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E4F5A3B-203B-97F9-1994-523CBE02ABF5}"/>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61F17D85-430F-3A87-817F-0A17193DB6C1}"/>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427E2F18-43FC-E051-515D-0BE7D1937A2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116EF36-E266-DF74-3BE4-B40ECF0D169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C38731F-515E-78AE-6D4B-7AC7286DBE0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E8840E9-3BDE-FAE7-D5EC-86AEDD0B66F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1B01E260-8225-6385-CEDC-8F27699A9E14}"/>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FED9067-91B8-D38D-768A-94044D72460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6">
            <a:extLst>
              <a:ext uri="{FF2B5EF4-FFF2-40B4-BE49-F238E27FC236}">
                <a16:creationId xmlns:a16="http://schemas.microsoft.com/office/drawing/2014/main" id="{9C721045-D0F5-7662-7F11-261243C68881}"/>
              </a:ext>
            </a:extLst>
          </p:cNvPr>
          <p:cNvSpPr txBox="1">
            <a:spLocks/>
          </p:cNvSpPr>
          <p:nvPr/>
        </p:nvSpPr>
        <p:spPr>
          <a:xfrm>
            <a:off x="1154199" y="854646"/>
            <a:ext cx="4860077" cy="604485"/>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Case Study: Haus Hiltl, Switzerland</a:t>
            </a:r>
          </a:p>
        </p:txBody>
      </p:sp>
      <p:pic>
        <p:nvPicPr>
          <p:cNvPr id="22" name="Picture 21">
            <a:extLst>
              <a:ext uri="{FF2B5EF4-FFF2-40B4-BE49-F238E27FC236}">
                <a16:creationId xmlns:a16="http://schemas.microsoft.com/office/drawing/2014/main" id="{3E71D590-31A1-90C2-0DF2-28D521B8680F}"/>
              </a:ext>
            </a:extLst>
          </p:cNvPr>
          <p:cNvPicPr>
            <a:picLocks noChangeAspect="1"/>
          </p:cNvPicPr>
          <p:nvPr/>
        </p:nvPicPr>
        <p:blipFill>
          <a:blip r:embed="rId3"/>
          <a:stretch>
            <a:fillRect/>
          </a:stretch>
        </p:blipFill>
        <p:spPr>
          <a:xfrm>
            <a:off x="6764943" y="24525"/>
            <a:ext cx="5079040" cy="1365867"/>
          </a:xfrm>
          <a:prstGeom prst="rect">
            <a:avLst/>
          </a:prstGeom>
        </p:spPr>
      </p:pic>
      <p:sp>
        <p:nvSpPr>
          <p:cNvPr id="2" name="TextBox 1">
            <a:extLst>
              <a:ext uri="{FF2B5EF4-FFF2-40B4-BE49-F238E27FC236}">
                <a16:creationId xmlns:a16="http://schemas.microsoft.com/office/drawing/2014/main" id="{B5A21413-81EE-4209-5122-0602BFEADD91}"/>
              </a:ext>
            </a:extLst>
          </p:cNvPr>
          <p:cNvSpPr txBox="1"/>
          <p:nvPr/>
        </p:nvSpPr>
        <p:spPr>
          <a:xfrm>
            <a:off x="3897788" y="6329827"/>
            <a:ext cx="6312309" cy="2308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11</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Switzerland (2022) The Story of Hiltl Switzerland Tourism </a:t>
            </a:r>
            <a:r>
              <a:rPr lang="en-GB" sz="900" dirty="0">
                <a:solidFill>
                  <a:srgbClr val="595959"/>
                </a:solidFill>
              </a:rPr>
              <a:t>[Video]. YouTube. https://www.youtube.com/watch?v=mhDgQ4r3o64</a:t>
            </a:r>
            <a:endPar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Online Media 4" title="The Story of Hiltl | Switzerland Tourism">
            <a:hlinkClick r:id="" action="ppaction://media"/>
            <a:extLst>
              <a:ext uri="{FF2B5EF4-FFF2-40B4-BE49-F238E27FC236}">
                <a16:creationId xmlns:a16="http://schemas.microsoft.com/office/drawing/2014/main" id="{5B2B2BDB-095E-905B-5859-64F3ACDBE1DE}"/>
              </a:ext>
            </a:extLst>
          </p:cNvPr>
          <p:cNvPicPr>
            <a:picLocks noRot="1" noChangeAspect="1"/>
          </p:cNvPicPr>
          <p:nvPr>
            <a:videoFile r:link="rId1"/>
          </p:nvPr>
        </p:nvPicPr>
        <p:blipFill>
          <a:blip r:embed="rId4"/>
          <a:stretch>
            <a:fillRect/>
          </a:stretch>
        </p:blipFill>
        <p:spPr>
          <a:xfrm>
            <a:off x="6732390" y="2020589"/>
            <a:ext cx="5005601" cy="2826803"/>
          </a:xfrm>
          <a:prstGeom prst="rect">
            <a:avLst/>
          </a:prstGeom>
        </p:spPr>
      </p:pic>
    </p:spTree>
    <p:extLst>
      <p:ext uri="{BB962C8B-B14F-4D97-AF65-F5344CB8AC3E}">
        <p14:creationId xmlns:p14="http://schemas.microsoft.com/office/powerpoint/2010/main" val="50588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10F7-1FCA-C56A-4819-EED32AF74AF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7610F8F-A99F-DB77-B5DF-8ADFE5F2E6E5}"/>
              </a:ext>
            </a:extLst>
          </p:cNvPr>
          <p:cNvSpPr>
            <a:spLocks noGrp="1"/>
          </p:cNvSpPr>
          <p:nvPr>
            <p:ph type="body" sz="quarter" idx="18"/>
          </p:nvPr>
        </p:nvSpPr>
        <p:spPr>
          <a:xfrm>
            <a:off x="758952" y="1847283"/>
            <a:ext cx="5698752" cy="4141045"/>
          </a:xfrm>
        </p:spPr>
        <p:txBody>
          <a:bodyPr/>
          <a:lstStyle/>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Dedicate </a:t>
            </a:r>
            <a:r>
              <a:rPr lang="en-IE" b="1" dirty="0">
                <a:latin typeface="Calibri" panose="020F0502020204030204" pitchFamily="34" charset="0"/>
                <a:ea typeface="Calibri" panose="020F0502020204030204" pitchFamily="34" charset="0"/>
                <a:cs typeface="Calibri" panose="020F0502020204030204" pitchFamily="34" charset="0"/>
              </a:rPr>
              <a:t>½ </a:t>
            </a:r>
            <a:r>
              <a:rPr lang="en-IE" dirty="0">
                <a:latin typeface="Calibri" panose="020F0502020204030204" pitchFamily="34" charset="0"/>
                <a:ea typeface="Calibri" panose="020F0502020204030204" pitchFamily="34" charset="0"/>
                <a:cs typeface="Calibri" panose="020F0502020204030204" pitchFamily="34" charset="0"/>
              </a:rPr>
              <a:t>of the plate to vegetables such as broccoli, cabbage, mushrooms, leafy greens or onions as a source of fibre and vitamins.</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Dedicate </a:t>
            </a:r>
            <a:r>
              <a:rPr lang="en-IE" b="1" dirty="0">
                <a:latin typeface="Calibri" panose="020F0502020204030204" pitchFamily="34" charset="0"/>
                <a:ea typeface="Calibri" panose="020F0502020204030204" pitchFamily="34" charset="0"/>
                <a:cs typeface="Calibri" panose="020F0502020204030204" pitchFamily="34" charset="0"/>
              </a:rPr>
              <a:t>¼ </a:t>
            </a:r>
            <a:r>
              <a:rPr lang="en-IE" dirty="0">
                <a:latin typeface="Calibri" panose="020F0502020204030204" pitchFamily="34" charset="0"/>
                <a:ea typeface="Calibri" panose="020F0502020204030204" pitchFamily="34" charset="0"/>
                <a:cs typeface="Calibri" panose="020F0502020204030204" pitchFamily="34" charset="0"/>
              </a:rPr>
              <a:t>of the plate to fibre-rich carbs such as whole grain and sweet potato to regulate blood sugar and provide energy.</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Dedicate </a:t>
            </a:r>
            <a:r>
              <a:rPr lang="en-IE" b="1" dirty="0">
                <a:latin typeface="Calibri" panose="020F0502020204030204" pitchFamily="34" charset="0"/>
                <a:ea typeface="Calibri" panose="020F0502020204030204" pitchFamily="34" charset="0"/>
                <a:cs typeface="Calibri" panose="020F0502020204030204" pitchFamily="34" charset="0"/>
              </a:rPr>
              <a:t>¼ </a:t>
            </a:r>
            <a:r>
              <a:rPr lang="en-IE" dirty="0">
                <a:latin typeface="Calibri" panose="020F0502020204030204" pitchFamily="34" charset="0"/>
                <a:ea typeface="Calibri" panose="020F0502020204030204" pitchFamily="34" charset="0"/>
                <a:cs typeface="Calibri" panose="020F0502020204030204" pitchFamily="34" charset="0"/>
              </a:rPr>
              <a:t>of the plate to plant-based protein such as tofu, beans and lentils</a:t>
            </a:r>
            <a:r>
              <a:rPr lang="en-IE" baseline="30000" dirty="0">
                <a:latin typeface="Calibri" panose="020F0502020204030204" pitchFamily="34" charset="0"/>
                <a:ea typeface="Calibri" panose="020F0502020204030204" pitchFamily="34" charset="0"/>
                <a:cs typeface="Calibri" panose="020F0502020204030204" pitchFamily="34" charset="0"/>
              </a:rPr>
              <a:t>12</a:t>
            </a:r>
            <a:r>
              <a:rPr lang="en-IE" dirty="0">
                <a:latin typeface="Calibri" panose="020F0502020204030204" pitchFamily="34" charset="0"/>
                <a:ea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951AE85F-EBF5-E97B-662F-5316B4A90BA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85690149-84D7-A457-566B-699E9EBA2965}"/>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97EAF6AF-0E4F-8B3D-5CB5-0F13B4BABEF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A5BC49-8A8A-6E44-4468-62DF97BBF25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67175DEF-878A-BC8F-3EB8-E06F86012D8A}"/>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F0B96A7F-709C-DAA0-F025-39CCB38207B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5DBB294-92A8-7C86-2896-DCC9FE2E2F4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248E3A1-4A00-59FE-D473-86B2CD088AE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1CC37C-7566-E688-1545-70CF0A5D497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91FCA626-2061-F75C-D4E2-E5ECABFE010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932BB1-AF12-3C47-7514-679276694228}"/>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 name="Text Placeholder 6">
            <a:extLst>
              <a:ext uri="{FF2B5EF4-FFF2-40B4-BE49-F238E27FC236}">
                <a16:creationId xmlns:a16="http://schemas.microsoft.com/office/drawing/2014/main" id="{4C0956C4-AA9E-89DD-C0D3-7641433BB013}"/>
              </a:ext>
            </a:extLst>
          </p:cNvPr>
          <p:cNvSpPr txBox="1">
            <a:spLocks/>
          </p:cNvSpPr>
          <p:nvPr/>
        </p:nvSpPr>
        <p:spPr>
          <a:xfrm>
            <a:off x="1439434" y="1021314"/>
            <a:ext cx="4063821" cy="75767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How to Build a Balanced Meal </a:t>
            </a:r>
            <a:br>
              <a:rPr lang="en-IE" sz="2400" i="1" dirty="0"/>
            </a:br>
            <a:r>
              <a:rPr lang="en-IE" sz="2400" i="1" dirty="0"/>
              <a:t>The Vegan Plate Method</a:t>
            </a:r>
          </a:p>
        </p:txBody>
      </p:sp>
      <p:sp>
        <p:nvSpPr>
          <p:cNvPr id="4" name="Text Placeholder 6">
            <a:extLst>
              <a:ext uri="{FF2B5EF4-FFF2-40B4-BE49-F238E27FC236}">
                <a16:creationId xmlns:a16="http://schemas.microsoft.com/office/drawing/2014/main" id="{D61D9319-82EC-5A78-E2EC-2257CC3ADF3F}"/>
              </a:ext>
            </a:extLst>
          </p:cNvPr>
          <p:cNvSpPr txBox="1">
            <a:spLocks/>
          </p:cNvSpPr>
          <p:nvPr/>
        </p:nvSpPr>
        <p:spPr>
          <a:xfrm>
            <a:off x="1487905" y="537973"/>
            <a:ext cx="4263837" cy="49652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Nutritional Balance and Taste</a:t>
            </a:r>
          </a:p>
        </p:txBody>
      </p:sp>
      <p:pic>
        <p:nvPicPr>
          <p:cNvPr id="2" name="Picture 1">
            <a:extLst>
              <a:ext uri="{FF2B5EF4-FFF2-40B4-BE49-F238E27FC236}">
                <a16:creationId xmlns:a16="http://schemas.microsoft.com/office/drawing/2014/main" id="{9B18BDE8-3B75-27AF-DD62-11CD292AC11E}"/>
              </a:ext>
            </a:extLst>
          </p:cNvPr>
          <p:cNvPicPr>
            <a:picLocks noChangeAspect="1"/>
          </p:cNvPicPr>
          <p:nvPr/>
        </p:nvPicPr>
        <p:blipFill>
          <a:blip r:embed="rId2"/>
          <a:stretch>
            <a:fillRect/>
          </a:stretch>
        </p:blipFill>
        <p:spPr>
          <a:xfrm>
            <a:off x="7562382" y="1158078"/>
            <a:ext cx="3243594" cy="4597572"/>
          </a:xfrm>
          <a:prstGeom prst="rect">
            <a:avLst/>
          </a:prstGeom>
        </p:spPr>
      </p:pic>
      <p:sp>
        <p:nvSpPr>
          <p:cNvPr id="5" name="TextBox 4">
            <a:extLst>
              <a:ext uri="{FF2B5EF4-FFF2-40B4-BE49-F238E27FC236}">
                <a16:creationId xmlns:a16="http://schemas.microsoft.com/office/drawing/2014/main" id="{F04D94C4-B037-CDC8-1FF2-9979FFEFC91B}"/>
              </a:ext>
            </a:extLst>
          </p:cNvPr>
          <p:cNvSpPr txBox="1"/>
          <p:nvPr/>
        </p:nvSpPr>
        <p:spPr>
          <a:xfrm>
            <a:off x="3725022" y="6257530"/>
            <a:ext cx="4234894"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12</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Claiborne, J. (2025) Build a Balanced Meal with the Vegan Plate Method. Available at: </a:t>
            </a:r>
            <a:r>
              <a:rPr lang="en-IE" sz="900" u="sng"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https://sweetpotatosoul.com/vegan-plate-method/</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01.10.2025)</a:t>
            </a:r>
          </a:p>
        </p:txBody>
      </p:sp>
    </p:spTree>
    <p:extLst>
      <p:ext uri="{BB962C8B-B14F-4D97-AF65-F5344CB8AC3E}">
        <p14:creationId xmlns:p14="http://schemas.microsoft.com/office/powerpoint/2010/main" val="895352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D9453-309A-9A04-82E6-86255C696B1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3C779A5-50A0-60BC-148A-C294F8120679}"/>
              </a:ext>
            </a:extLst>
          </p:cNvPr>
          <p:cNvSpPr>
            <a:spLocks noGrp="1"/>
          </p:cNvSpPr>
          <p:nvPr>
            <p:ph type="body" sz="quarter" idx="18"/>
          </p:nvPr>
        </p:nvSpPr>
        <p:spPr>
          <a:xfrm>
            <a:off x="730703" y="1214106"/>
            <a:ext cx="5939630" cy="4594266"/>
          </a:xfrm>
        </p:spPr>
        <p:txBody>
          <a:bodyPr/>
          <a:lstStyle/>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Use a variety of fruit and vegetables to highlight natural colours.</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Combine different textures to add interest and depth.</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Stack ingredients in layers for visual interest.</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Select garnishes for colour and flavour such as herbs or edible flowers.</a:t>
            </a:r>
          </a:p>
          <a:p>
            <a:pPr marL="285765" indent="-285765">
              <a:lnSpc>
                <a:spcPct val="100000"/>
              </a:lnSpc>
              <a:buFont typeface="Arial" panose="020B0604020202020204" pitchFamily="34" charset="0"/>
              <a:buChar char="•"/>
            </a:pPr>
            <a:r>
              <a:rPr lang="en-IE" dirty="0">
                <a:latin typeface="Calibri" panose="020F0502020204030204" pitchFamily="34" charset="0"/>
                <a:ea typeface="Calibri" panose="020F0502020204030204" pitchFamily="34" charset="0"/>
                <a:cs typeface="Calibri" panose="020F0502020204030204" pitchFamily="34" charset="0"/>
              </a:rPr>
              <a:t>Use beet or avocado puree to paint colourful strokes on the plate for visual appeal</a:t>
            </a:r>
            <a:r>
              <a:rPr lang="en-IE" baseline="30000" dirty="0">
                <a:latin typeface="Calibri" panose="020F0502020204030204" pitchFamily="34" charset="0"/>
                <a:ea typeface="Calibri" panose="020F0502020204030204" pitchFamily="34" charset="0"/>
                <a:cs typeface="Calibri" panose="020F0502020204030204" pitchFamily="34" charset="0"/>
              </a:rPr>
              <a:t>13</a:t>
            </a:r>
            <a:r>
              <a:rPr lang="en-IE" dirty="0">
                <a:latin typeface="Calibri" panose="020F0502020204030204" pitchFamily="34" charset="0"/>
                <a:ea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6FF487A5-80DF-C4A3-DD4F-E99C4BB1A89F}"/>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5D58CAB0-5112-3D25-F0FA-CF86E4C97848}"/>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F379B8FE-7021-5570-0160-77FFEB1ED86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857D11A-FEB9-81FE-A7CB-8B416588157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210259C2-DFEB-AEAD-01A3-C51D49C61D76}"/>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9289BDAB-A412-E11C-E160-B748F5CFE92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24048B-0B14-D617-2D40-8E4281C2EC3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C998B7C-7FE4-212A-ABD6-95971629933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6F61609-D659-E458-4B4A-55F34BEDC1B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967DEB1-58D5-AAE4-6533-15FADB420BF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B818E9B-18F6-7A2C-FE73-07B67CAA165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6">
            <a:extLst>
              <a:ext uri="{FF2B5EF4-FFF2-40B4-BE49-F238E27FC236}">
                <a16:creationId xmlns:a16="http://schemas.microsoft.com/office/drawing/2014/main" id="{74BF1FEA-2F60-852C-E8F4-6918AB3EE07D}"/>
              </a:ext>
            </a:extLst>
          </p:cNvPr>
          <p:cNvSpPr txBox="1">
            <a:spLocks/>
          </p:cNvSpPr>
          <p:nvPr/>
        </p:nvSpPr>
        <p:spPr>
          <a:xfrm>
            <a:off x="770263" y="661353"/>
            <a:ext cx="5573681" cy="5603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Presentation and Appeal: Tips and Tricks</a:t>
            </a:r>
          </a:p>
          <a:p>
            <a:endParaRPr lang="en-IE" sz="2400" i="1" dirty="0"/>
          </a:p>
        </p:txBody>
      </p:sp>
      <p:sp>
        <p:nvSpPr>
          <p:cNvPr id="5" name="TextBox 4">
            <a:extLst>
              <a:ext uri="{FF2B5EF4-FFF2-40B4-BE49-F238E27FC236}">
                <a16:creationId xmlns:a16="http://schemas.microsoft.com/office/drawing/2014/main" id="{DF7947CA-96D9-4E74-AA26-1EAD068916CF}"/>
              </a:ext>
            </a:extLst>
          </p:cNvPr>
          <p:cNvSpPr txBox="1"/>
          <p:nvPr/>
        </p:nvSpPr>
        <p:spPr>
          <a:xfrm>
            <a:off x="3259035" y="6358139"/>
            <a:ext cx="7412117"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13</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Restaurantware (2025) Serving Plant-Based Dishes: Presentation Tips and Tools. Available at: </a:t>
            </a:r>
            <a:r>
              <a:rPr lang="en-IE" sz="900" u="sng"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https://www.restaurantware.com/blogs/kitchen-and-cooking-tips/serving_plant-based_dishes-_presentation_tips_and_tools</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(Accessed 01.10.2025)</a:t>
            </a:r>
          </a:p>
        </p:txBody>
      </p:sp>
      <p:pic>
        <p:nvPicPr>
          <p:cNvPr id="7" name="Picture 6">
            <a:extLst>
              <a:ext uri="{FF2B5EF4-FFF2-40B4-BE49-F238E27FC236}">
                <a16:creationId xmlns:a16="http://schemas.microsoft.com/office/drawing/2014/main" id="{F649DC39-44A0-DC0A-E361-B178D32F527F}"/>
              </a:ext>
            </a:extLst>
          </p:cNvPr>
          <p:cNvPicPr>
            <a:picLocks noChangeAspect="1"/>
          </p:cNvPicPr>
          <p:nvPr/>
        </p:nvPicPr>
        <p:blipFill>
          <a:blip r:embed="rId3"/>
          <a:stretch>
            <a:fillRect/>
          </a:stretch>
        </p:blipFill>
        <p:spPr>
          <a:xfrm>
            <a:off x="6965093" y="2012499"/>
            <a:ext cx="4833675" cy="2713838"/>
          </a:xfrm>
          <a:prstGeom prst="rect">
            <a:avLst/>
          </a:prstGeom>
        </p:spPr>
      </p:pic>
    </p:spTree>
    <p:extLst>
      <p:ext uri="{BB962C8B-B14F-4D97-AF65-F5344CB8AC3E}">
        <p14:creationId xmlns:p14="http://schemas.microsoft.com/office/powerpoint/2010/main" val="4219923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b="1" dirty="0"/>
              <a:t>Learning Objectives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pic>
        <p:nvPicPr>
          <p:cNvPr id="7" name="Picture Placeholder 7">
            <a:extLst>
              <a:ext uri="{FF2B5EF4-FFF2-40B4-BE49-F238E27FC236}">
                <a16:creationId xmlns:a16="http://schemas.microsoft.com/office/drawing/2014/main" id="{0E79037E-E245-AC2C-A8E7-86A7812E3310}"/>
              </a:ext>
            </a:extLst>
          </p:cNvPr>
          <p:cNvPicPr>
            <a:picLocks noChangeAspect="1"/>
          </p:cNvPicPr>
          <p:nvPr/>
        </p:nvPicPr>
        <p:blipFill>
          <a:blip r:embed="rId3"/>
          <a:srcRect l="2816" r="2816"/>
          <a:stretch/>
        </p:blipFill>
        <p:spPr>
          <a:xfrm flipH="1">
            <a:off x="0" y="1965790"/>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F25D-5096-D149-9941-CF1A95AC73F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04A6645-7201-AACB-4510-6B358198CDCB}"/>
              </a:ext>
            </a:extLst>
          </p:cNvPr>
          <p:cNvSpPr>
            <a:spLocks noGrp="1"/>
          </p:cNvSpPr>
          <p:nvPr>
            <p:ph type="body" sz="quarter" idx="13"/>
          </p:nvPr>
        </p:nvSpPr>
        <p:spPr>
          <a:xfrm>
            <a:off x="6576848" y="1913072"/>
            <a:ext cx="5321640" cy="1335240"/>
          </a:xfrm>
        </p:spPr>
        <p:txBody>
          <a:bodyPr>
            <a:normAutofit lnSpcReduction="10000"/>
          </a:bodyPr>
          <a:lstStyle/>
          <a:p>
            <a:r>
              <a:rPr lang="en-IE" sz="3200" dirty="0"/>
              <a:t>Do you think plant-based meals should cost the same as meat options?</a:t>
            </a:r>
          </a:p>
        </p:txBody>
      </p:sp>
      <p:grpSp>
        <p:nvGrpSpPr>
          <p:cNvPr id="11" name="Group 10">
            <a:extLst>
              <a:ext uri="{FF2B5EF4-FFF2-40B4-BE49-F238E27FC236}">
                <a16:creationId xmlns:a16="http://schemas.microsoft.com/office/drawing/2014/main" id="{49621CF4-6DE3-AC46-019F-D52A0564D6E8}"/>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163E9D26-2155-7EC5-06E3-C0119D2B1BD2}"/>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2F8B4020-5EC3-C55C-7D71-AF430E5C7DF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3DCC1E8-50B6-8C78-B4EE-0737A8231C5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1CEACABC-F25D-22D3-0135-AADB3BD6EF7D}"/>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2E7BBBDC-2291-D237-CBA9-8951BE3EB894}"/>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F7F9C6-FEB1-4FA2-4208-2DFEC9806BB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45A035D-EDA3-0730-80B7-E3EE0010E4C4}"/>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2B90393-4F62-FBED-96F9-CEFBD22D525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C9F9DF-F162-F0EF-9C8F-A49B48F95B3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D97CCA-95DC-BC79-A287-CB483D2649A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4">
            <a:extLst>
              <a:ext uri="{FF2B5EF4-FFF2-40B4-BE49-F238E27FC236}">
                <a16:creationId xmlns:a16="http://schemas.microsoft.com/office/drawing/2014/main" id="{90DD8387-9436-899D-378D-002DA9668A6A}"/>
              </a:ext>
            </a:extLst>
          </p:cNvPr>
          <p:cNvSpPr txBox="1">
            <a:spLocks/>
          </p:cNvSpPr>
          <p:nvPr/>
        </p:nvSpPr>
        <p:spPr>
          <a:xfrm>
            <a:off x="6476734" y="4276997"/>
            <a:ext cx="5249836" cy="1205237"/>
          </a:xfrm>
          <a:prstGeom prst="rect">
            <a:avLst/>
          </a:prstGeom>
        </p:spPr>
        <p:txBody>
          <a:bodyPr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75B543"/>
                </a:solidFill>
              </a:rPr>
              <a:t>Divide the group into ‘for’ and ‘against’ and share your opinions!</a:t>
            </a:r>
          </a:p>
        </p:txBody>
      </p:sp>
      <p:sp>
        <p:nvSpPr>
          <p:cNvPr id="32" name="Text Placeholder 10">
            <a:extLst>
              <a:ext uri="{FF2B5EF4-FFF2-40B4-BE49-F238E27FC236}">
                <a16:creationId xmlns:a16="http://schemas.microsoft.com/office/drawing/2014/main" id="{BF50E53E-244F-7DFF-BAB8-BB8519F3E1F9}"/>
              </a:ext>
            </a:extLst>
          </p:cNvPr>
          <p:cNvSpPr txBox="1">
            <a:spLocks/>
          </p:cNvSpPr>
          <p:nvPr/>
        </p:nvSpPr>
        <p:spPr>
          <a:xfrm>
            <a:off x="7100295" y="763770"/>
            <a:ext cx="3573324" cy="3696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75B543"/>
                </a:solidFill>
              </a:rPr>
              <a:t>Learners’ Exercise</a:t>
            </a:r>
            <a:endParaRPr lang="en-IE" dirty="0">
              <a:solidFill>
                <a:srgbClr val="75B543"/>
              </a:solidFill>
            </a:endParaRPr>
          </a:p>
        </p:txBody>
      </p:sp>
      <p:pic>
        <p:nvPicPr>
          <p:cNvPr id="6" name="Picture Placeholder 5" descr="A collage of food on a table&#10;&#10;AI-generated content may be incorrect.">
            <a:extLst>
              <a:ext uri="{FF2B5EF4-FFF2-40B4-BE49-F238E27FC236}">
                <a16:creationId xmlns:a16="http://schemas.microsoft.com/office/drawing/2014/main" id="{45E0B299-2B3E-FB58-680A-E26AF5BC6166}"/>
              </a:ext>
            </a:extLst>
          </p:cNvPr>
          <p:cNvPicPr>
            <a:picLocks noChangeAspect="1"/>
          </p:cNvPicPr>
          <p:nvPr/>
        </p:nvPicPr>
        <p:blipFill>
          <a:blip r:embed="rId2"/>
          <a:srcRect t="5099" b="5099"/>
          <a:stretch>
            <a:fillRect/>
          </a:stretch>
        </p:blipFill>
        <p:spPr>
          <a:xfrm>
            <a:off x="830836" y="979157"/>
            <a:ext cx="5376608" cy="482739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p:spPr>
      </p:pic>
    </p:spTree>
    <p:extLst>
      <p:ext uri="{BB962C8B-B14F-4D97-AF65-F5344CB8AC3E}">
        <p14:creationId xmlns:p14="http://schemas.microsoft.com/office/powerpoint/2010/main" val="1583565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74627-C059-DDC3-EDF7-B2313FBBD9E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43BAD2-A945-0C61-7213-15D3129891BA}"/>
              </a:ext>
            </a:extLst>
          </p:cNvPr>
          <p:cNvSpPr>
            <a:spLocks noGrp="1"/>
          </p:cNvSpPr>
          <p:nvPr>
            <p:ph type="body" sz="quarter" idx="16"/>
          </p:nvPr>
        </p:nvSpPr>
        <p:spPr>
          <a:xfrm>
            <a:off x="7321887" y="2434187"/>
            <a:ext cx="4783279" cy="2924621"/>
          </a:xfrm>
        </p:spPr>
        <p:txBody>
          <a:bodyPr>
            <a:noAutofit/>
          </a:bodyPr>
          <a:lstStyle/>
          <a:p>
            <a:r>
              <a:rPr lang="en-US" dirty="0"/>
              <a:t>Creating Plant-Based Recipes &amp; Products</a:t>
            </a:r>
          </a:p>
        </p:txBody>
      </p:sp>
      <p:sp>
        <p:nvSpPr>
          <p:cNvPr id="5" name="Text Placeholder 4">
            <a:extLst>
              <a:ext uri="{FF2B5EF4-FFF2-40B4-BE49-F238E27FC236}">
                <a16:creationId xmlns:a16="http://schemas.microsoft.com/office/drawing/2014/main" id="{CA486629-4B64-D76C-4F55-3BB32D2E99C5}"/>
              </a:ext>
            </a:extLst>
          </p:cNvPr>
          <p:cNvSpPr>
            <a:spLocks noGrp="1"/>
          </p:cNvSpPr>
          <p:nvPr>
            <p:ph type="body" sz="quarter" idx="17"/>
          </p:nvPr>
        </p:nvSpPr>
        <p:spPr/>
        <p:txBody>
          <a:bodyPr/>
          <a:lstStyle/>
          <a:p>
            <a:r>
              <a:rPr lang="en-US" dirty="0"/>
              <a:t>05</a:t>
            </a:r>
          </a:p>
        </p:txBody>
      </p:sp>
      <p:pic>
        <p:nvPicPr>
          <p:cNvPr id="7" name="Picture Placeholder 7" descr="A group of food on a table&#10;&#10;AI-generated content may be incorrect.">
            <a:extLst>
              <a:ext uri="{FF2B5EF4-FFF2-40B4-BE49-F238E27FC236}">
                <a16:creationId xmlns:a16="http://schemas.microsoft.com/office/drawing/2014/main" id="{4A86A676-D51A-D8EA-DD1B-1B3F037B565E}"/>
              </a:ext>
            </a:extLst>
          </p:cNvPr>
          <p:cNvPicPr>
            <a:picLocks noGrp="1" noChangeAspect="1"/>
          </p:cNvPicPr>
          <p:nvPr>
            <p:ph type="pic" sz="quarter" idx="43"/>
          </p:nvPr>
        </p:nvPicPr>
        <p:blipFill>
          <a:blip r:embed="rId3"/>
          <a:srcRect l="4673" r="4673"/>
          <a:stretch>
            <a:fillRect/>
          </a:stretch>
        </p:blipFill>
        <p:spPr>
          <a:xfrm flipH="1">
            <a:off x="0" y="1561951"/>
            <a:ext cx="6609125" cy="4669091"/>
          </a:xfrm>
        </p:spPr>
      </p:pic>
    </p:spTree>
    <p:extLst>
      <p:ext uri="{BB962C8B-B14F-4D97-AF65-F5344CB8AC3E}">
        <p14:creationId xmlns:p14="http://schemas.microsoft.com/office/powerpoint/2010/main" val="2413896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2B6C-E905-116A-CC70-4DA15439437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C5D574B-8475-45E4-A7FF-1BF41BB58384}"/>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92371983-3A46-05AA-AAC2-DDE269E751FB}"/>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9E99CCCF-7238-0180-E588-0FB94E48246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7176010-4329-028F-5AE1-9AA4A3D1E25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B371B94A-1198-1B00-C24F-4464E4DD9217}"/>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CD3991CF-0989-E545-8AC2-3008C58F915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C0CCFA5-083B-F6BF-310E-FF3FAAA995F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57780C4-FF3C-0D40-266A-22F343F906A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7B1B5F0-8174-5F9C-1E47-B56B1EB86C5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0572D3B7-B8FE-F47E-08B5-79AF816C263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5FA594-AE45-118E-BEB2-C44ECE72080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BCF07778-46A4-875B-66A8-4C845FFFC6B3}"/>
              </a:ext>
            </a:extLst>
          </p:cNvPr>
          <p:cNvSpPr txBox="1">
            <a:spLocks/>
          </p:cNvSpPr>
          <p:nvPr/>
        </p:nvSpPr>
        <p:spPr>
          <a:xfrm>
            <a:off x="7731240" y="742645"/>
            <a:ext cx="3391161" cy="85450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Developing Recipes for Commercial Kitchens</a:t>
            </a:r>
          </a:p>
        </p:txBody>
      </p:sp>
      <p:sp>
        <p:nvSpPr>
          <p:cNvPr id="3" name="Text Placeholder 5">
            <a:extLst>
              <a:ext uri="{FF2B5EF4-FFF2-40B4-BE49-F238E27FC236}">
                <a16:creationId xmlns:a16="http://schemas.microsoft.com/office/drawing/2014/main" id="{31184D15-5015-5977-35EF-87F6B94387B7}"/>
              </a:ext>
            </a:extLst>
          </p:cNvPr>
          <p:cNvSpPr txBox="1">
            <a:spLocks/>
          </p:cNvSpPr>
          <p:nvPr/>
        </p:nvSpPr>
        <p:spPr>
          <a:xfrm>
            <a:off x="379325" y="891910"/>
            <a:ext cx="5925837" cy="3364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1. Scale up production</a:t>
            </a:r>
            <a:endParaRPr lang="en-IE" i="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Make large batches of key ingredients such as sauces.</a:t>
            </a:r>
            <a:br>
              <a:rPr lang="en-IE" dirty="0">
                <a:latin typeface="Calibri" panose="020F0502020204030204" pitchFamily="34" charset="0"/>
                <a:ea typeface="Calibri" panose="020F0502020204030204" pitchFamily="34" charset="0"/>
                <a:cs typeface="Calibri" panose="020F0502020204030204" pitchFamily="34" charset="0"/>
              </a:rPr>
            </a:br>
            <a:endParaRPr lang="en-IE" dirty="0">
              <a:latin typeface="Calibri" panose="020F0502020204030204" pitchFamily="34" charset="0"/>
              <a:ea typeface="Calibri" panose="020F0502020204030204" pitchFamily="34" charset="0"/>
              <a:cs typeface="Calibri" panose="020F0502020204030204" pitchFamily="34" charset="0"/>
            </a:endParaRPr>
          </a:p>
          <a:p>
            <a:pPr lvl="0" algn="ct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2. Take measurements</a:t>
            </a:r>
            <a:br>
              <a:rPr lang="en-IE" b="1"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List the weight measurement unit (such as grams or ounces) for each ingredient to ensure consistency in the dish. Avoid approximate measurement units such as tablespoons or teaspoons</a:t>
            </a:r>
            <a:r>
              <a:rPr lang="en-IE" baseline="30000" dirty="0">
                <a:latin typeface="Calibri" panose="020F0502020204030204" pitchFamily="34" charset="0"/>
                <a:ea typeface="Calibri" panose="020F0502020204030204" pitchFamily="34" charset="0"/>
                <a:cs typeface="Calibri" panose="020F0502020204030204" pitchFamily="34" charset="0"/>
              </a:rPr>
              <a:t>14</a:t>
            </a:r>
            <a:r>
              <a:rPr lang="en-IE" dirty="0">
                <a:latin typeface="Calibri" panose="020F0502020204030204" pitchFamily="34" charset="0"/>
                <a:ea typeface="Calibri" panose="020F0502020204030204" pitchFamily="34" charset="0"/>
                <a:cs typeface="Calibri" panose="020F0502020204030204" pitchFamily="34" charset="0"/>
              </a:rPr>
              <a:t>. </a:t>
            </a:r>
            <a:br>
              <a:rPr lang="en-IE" dirty="0">
                <a:latin typeface="Calibri" panose="020F0502020204030204" pitchFamily="34" charset="0"/>
                <a:ea typeface="Calibri" panose="020F0502020204030204" pitchFamily="34" charset="0"/>
                <a:cs typeface="Calibri" panose="020F0502020204030204" pitchFamily="34" charset="0"/>
              </a:rPr>
            </a:br>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062DC5A-A3CE-6157-7DE4-213AA68E5086}"/>
              </a:ext>
            </a:extLst>
          </p:cNvPr>
          <p:cNvSpPr txBox="1"/>
          <p:nvPr/>
        </p:nvSpPr>
        <p:spPr>
          <a:xfrm>
            <a:off x="1240571" y="6233553"/>
            <a:ext cx="4331042" cy="507831"/>
          </a:xfrm>
          <a:prstGeom prst="rect">
            <a:avLst/>
          </a:prstGeom>
          <a:noFill/>
        </p:spPr>
        <p:txBody>
          <a:bodyPr wrap="square">
            <a:spAutoFit/>
          </a:bodyPr>
          <a:lstStyle/>
          <a:p>
            <a:r>
              <a:rPr lang="en-IE" sz="9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14</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rPr>
              <a:t> Wills, K. (2021) Converting a Kitchen Recipe to a Commercial Formula. Available at: </a:t>
            </a:r>
            <a:r>
              <a:rPr lang="en-IE" sz="900" u="sng"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https://www.canr.msu.edu/news/converting-a-kitchen-recipe-to-a-commercial-formula </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rPr>
              <a:t>(Accessed 02.10.2025)</a:t>
            </a:r>
          </a:p>
        </p:txBody>
      </p:sp>
      <p:pic>
        <p:nvPicPr>
          <p:cNvPr id="2" name="Picture 1">
            <a:extLst>
              <a:ext uri="{FF2B5EF4-FFF2-40B4-BE49-F238E27FC236}">
                <a16:creationId xmlns:a16="http://schemas.microsoft.com/office/drawing/2014/main" id="{4647463C-D2A2-757D-7B63-B5593DE00BE9}"/>
              </a:ext>
            </a:extLst>
          </p:cNvPr>
          <p:cNvPicPr>
            <a:picLocks noChangeAspect="1"/>
          </p:cNvPicPr>
          <p:nvPr/>
        </p:nvPicPr>
        <p:blipFill>
          <a:blip r:embed="rId3"/>
          <a:stretch>
            <a:fillRect/>
          </a:stretch>
        </p:blipFill>
        <p:spPr>
          <a:xfrm>
            <a:off x="7376258" y="2229113"/>
            <a:ext cx="4366380" cy="2889913"/>
          </a:xfrm>
          <a:prstGeom prst="rect">
            <a:avLst/>
          </a:prstGeom>
        </p:spPr>
      </p:pic>
    </p:spTree>
    <p:extLst>
      <p:ext uri="{BB962C8B-B14F-4D97-AF65-F5344CB8AC3E}">
        <p14:creationId xmlns:p14="http://schemas.microsoft.com/office/powerpoint/2010/main" val="6009792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563F7-F73D-A677-D164-88138C9B10B9}"/>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BC5B0E6-D277-6170-691B-55A412BD9F07}"/>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72C307BD-0EBD-1A61-730B-ACE7FE80EF33}"/>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591A9A5F-96F0-76D5-04FB-DB1D49A6E6E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E0E040-DC0E-ED0A-7418-F3DBA599831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43E3BCF9-1933-C925-AB5B-221F68379E76}"/>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3D99ABA6-242E-3435-4634-722F86B5EAD4}"/>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9D40DF-51A9-F818-1373-392D6BC9E8E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98AC13B-2943-3648-BEDD-8E5AC55C182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733C30A-3367-C313-3611-B634E9ADAE7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FF9652AD-2732-4860-92D7-0D272F7E7B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4A4F5EF-B2A1-C5F8-DE57-9C15F45685A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1E066727-902C-BA1C-569B-92575F09642E}"/>
              </a:ext>
            </a:extLst>
          </p:cNvPr>
          <p:cNvSpPr txBox="1">
            <a:spLocks/>
          </p:cNvSpPr>
          <p:nvPr/>
        </p:nvSpPr>
        <p:spPr>
          <a:xfrm>
            <a:off x="7731240" y="742645"/>
            <a:ext cx="3391161" cy="85450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Developing Recipes for Commercial Kitchens</a:t>
            </a:r>
          </a:p>
        </p:txBody>
      </p:sp>
      <p:sp>
        <p:nvSpPr>
          <p:cNvPr id="3" name="Text Placeholder 5">
            <a:extLst>
              <a:ext uri="{FF2B5EF4-FFF2-40B4-BE49-F238E27FC236}">
                <a16:creationId xmlns:a16="http://schemas.microsoft.com/office/drawing/2014/main" id="{CCD59CAD-F9EF-B382-9AD3-AC3348AB8982}"/>
              </a:ext>
            </a:extLst>
          </p:cNvPr>
          <p:cNvSpPr txBox="1">
            <a:spLocks/>
          </p:cNvSpPr>
          <p:nvPr/>
        </p:nvSpPr>
        <p:spPr>
          <a:xfrm>
            <a:off x="111247" y="404244"/>
            <a:ext cx="6589690" cy="58659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pPr>
            <a:endParaRPr lang="en-IE" dirty="0">
              <a:latin typeface="Calibri" panose="020F0502020204030204" pitchFamily="34" charset="0"/>
              <a:ea typeface="Calibri" panose="020F0502020204030204" pitchFamily="34" charset="0"/>
              <a:cs typeface="Calibri" panose="020F0502020204030204" pitchFamily="34" charset="0"/>
            </a:endParaRPr>
          </a:p>
          <a:p>
            <a:pPr lvl="0" algn="ct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3. Do a practice run</a:t>
            </a:r>
            <a:endParaRPr lang="en-IE" i="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Record the cooking process and refine your method as required for efficiency.</a:t>
            </a:r>
            <a:br>
              <a:rPr lang="en-IE" dirty="0">
                <a:latin typeface="Calibri" panose="020F0502020204030204" pitchFamily="34" charset="0"/>
                <a:ea typeface="Calibri" panose="020F0502020204030204" pitchFamily="34" charset="0"/>
                <a:cs typeface="Calibri" panose="020F0502020204030204" pitchFamily="34" charset="0"/>
              </a:rPr>
            </a:br>
            <a:br>
              <a:rPr lang="en-IE" b="1" i="1" dirty="0">
                <a:latin typeface="Calibri" panose="020F0502020204030204" pitchFamily="34" charset="0"/>
                <a:ea typeface="Calibri" panose="020F0502020204030204" pitchFamily="34" charset="0"/>
                <a:cs typeface="Calibri" panose="020F0502020204030204" pitchFamily="34" charset="0"/>
              </a:rPr>
            </a:br>
            <a:r>
              <a:rPr lang="en-IE" b="1" i="1" dirty="0">
                <a:latin typeface="Calibri" panose="020F0502020204030204" pitchFamily="34" charset="0"/>
                <a:ea typeface="Calibri" panose="020F0502020204030204" pitchFamily="34" charset="0"/>
                <a:cs typeface="Calibri" panose="020F0502020204030204" pitchFamily="34" charset="0"/>
              </a:rPr>
              <a:t>4. Prepare test batches</a:t>
            </a:r>
            <a:endParaRPr lang="en-IE" i="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Taste test with your team first. If you’re happy, try your recipe with customers.</a:t>
            </a:r>
            <a:br>
              <a:rPr lang="en-IE" dirty="0">
                <a:latin typeface="Calibri" panose="020F0502020204030204" pitchFamily="34" charset="0"/>
                <a:ea typeface="Calibri" panose="020F0502020204030204" pitchFamily="34" charset="0"/>
                <a:cs typeface="Calibri" panose="020F0502020204030204" pitchFamily="34" charset="0"/>
              </a:rPr>
            </a:br>
            <a:endParaRPr lang="en-IE" dirty="0">
              <a:latin typeface="Calibri" panose="020F0502020204030204" pitchFamily="34" charset="0"/>
              <a:ea typeface="Calibri" panose="020F0502020204030204" pitchFamily="34" charset="0"/>
              <a:cs typeface="Calibri" panose="020F0502020204030204" pitchFamily="34" charset="0"/>
            </a:endParaRPr>
          </a:p>
          <a:p>
            <a:pPr lvl="0" algn="ctr">
              <a:lnSpc>
                <a:spcPct val="100000"/>
              </a:lnSpc>
            </a:pPr>
            <a:r>
              <a:rPr lang="en-IE" b="1" i="1" dirty="0">
                <a:latin typeface="Calibri" panose="020F0502020204030204" pitchFamily="34" charset="0"/>
                <a:ea typeface="Calibri" panose="020F0502020204030204" pitchFamily="34" charset="0"/>
                <a:cs typeface="Calibri" panose="020F0502020204030204" pitchFamily="34" charset="0"/>
              </a:rPr>
              <a:t>5. Iteration is key</a:t>
            </a:r>
            <a:endParaRPr lang="en-IE" i="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en-IE" dirty="0">
                <a:latin typeface="Calibri" panose="020F0502020204030204" pitchFamily="34" charset="0"/>
                <a:ea typeface="Calibri" panose="020F0502020204030204" pitchFamily="34" charset="0"/>
                <a:cs typeface="Calibri" panose="020F0502020204030204" pitchFamily="34" charset="0"/>
              </a:rPr>
              <a:t>Refine your product in line with customer feedback to perfect the finished result</a:t>
            </a:r>
            <a:r>
              <a:rPr lang="en-IE" baseline="30000" dirty="0">
                <a:latin typeface="Calibri" panose="020F0502020204030204" pitchFamily="34" charset="0"/>
                <a:ea typeface="Calibri" panose="020F0502020204030204" pitchFamily="34" charset="0"/>
                <a:cs typeface="Calibri" panose="020F0502020204030204" pitchFamily="34" charset="0"/>
              </a:rPr>
              <a:t>14</a:t>
            </a:r>
            <a:r>
              <a:rPr lang="en-IE" dirty="0">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5E077D54-3BE9-9791-A961-825C3BA21482}"/>
              </a:ext>
            </a:extLst>
          </p:cNvPr>
          <p:cNvSpPr txBox="1"/>
          <p:nvPr/>
        </p:nvSpPr>
        <p:spPr>
          <a:xfrm>
            <a:off x="3094806" y="6458227"/>
            <a:ext cx="502370" cy="230832"/>
          </a:xfrm>
          <a:prstGeom prst="rect">
            <a:avLst/>
          </a:prstGeom>
          <a:noFill/>
        </p:spPr>
        <p:txBody>
          <a:bodyPr wrap="square">
            <a:spAutoFit/>
          </a:bodyPr>
          <a:lstStyle/>
          <a:p>
            <a:r>
              <a:rPr lang="en-IE" sz="9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15</a:t>
            </a:r>
            <a:r>
              <a:rPr lang="en-IE" sz="900" dirty="0">
                <a:solidFill>
                  <a:schemeClr val="bg1"/>
                </a:solidFill>
                <a:latin typeface="Calibri" panose="020F0502020204030204" pitchFamily="34" charset="0"/>
                <a:ea typeface="Calibri" panose="020F0502020204030204" pitchFamily="34" charset="0"/>
                <a:cs typeface="Calibri" panose="020F0502020204030204" pitchFamily="34" charset="0"/>
              </a:rPr>
              <a:t> Ibid</a:t>
            </a:r>
          </a:p>
        </p:txBody>
      </p:sp>
      <p:pic>
        <p:nvPicPr>
          <p:cNvPr id="2" name="Picture 1">
            <a:extLst>
              <a:ext uri="{FF2B5EF4-FFF2-40B4-BE49-F238E27FC236}">
                <a16:creationId xmlns:a16="http://schemas.microsoft.com/office/drawing/2014/main" id="{B146DEEA-E470-480E-E1AF-69125868B35E}"/>
              </a:ext>
            </a:extLst>
          </p:cNvPr>
          <p:cNvPicPr>
            <a:picLocks noChangeAspect="1"/>
          </p:cNvPicPr>
          <p:nvPr/>
        </p:nvPicPr>
        <p:blipFill>
          <a:blip r:embed="rId2"/>
          <a:stretch>
            <a:fillRect/>
          </a:stretch>
        </p:blipFill>
        <p:spPr>
          <a:xfrm>
            <a:off x="7376258" y="2229113"/>
            <a:ext cx="4366380" cy="2889913"/>
          </a:xfrm>
          <a:prstGeom prst="rect">
            <a:avLst/>
          </a:prstGeom>
        </p:spPr>
      </p:pic>
    </p:spTree>
    <p:extLst>
      <p:ext uri="{BB962C8B-B14F-4D97-AF65-F5344CB8AC3E}">
        <p14:creationId xmlns:p14="http://schemas.microsoft.com/office/powerpoint/2010/main" val="2518253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D443F-18A6-4FFC-F4E9-714E14AC90C4}"/>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902680FF-B074-5C50-8378-136F448215AE}"/>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0B2F83F7-CDCD-1025-2164-15A63E2D5BD4}"/>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C908D8EA-6503-BC79-17E3-44AFF4E2A09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28408B9-6C11-D3FB-246C-E3D66F78F12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A1B4BC6F-2137-F6D2-99FC-DBFCCE8FF333}"/>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F72B4C9E-68B7-AF3E-DC1C-1B7A9CAE2D8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5BD3BC-4715-5707-13EF-95C485E7D0F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7857294-4F25-30F4-A5FF-5ABFD3959F7E}"/>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2D5D276-C213-8945-283A-A3C12B6CB2A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5475B09A-ACC1-2CBF-D716-1F79A6F3E18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881A872-763B-1F1F-963C-6F6205C7DB1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8" name="Text Placeholder 4">
            <a:extLst>
              <a:ext uri="{FF2B5EF4-FFF2-40B4-BE49-F238E27FC236}">
                <a16:creationId xmlns:a16="http://schemas.microsoft.com/office/drawing/2014/main" id="{41E5D8D1-B808-FA90-43BD-57AF91510F8F}"/>
              </a:ext>
            </a:extLst>
          </p:cNvPr>
          <p:cNvSpPr txBox="1">
            <a:spLocks/>
          </p:cNvSpPr>
          <p:nvPr/>
        </p:nvSpPr>
        <p:spPr>
          <a:xfrm>
            <a:off x="7584794" y="471948"/>
            <a:ext cx="3824056" cy="77116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dirty="0">
                <a:solidFill>
                  <a:srgbClr val="75B543"/>
                </a:solidFill>
              </a:rPr>
              <a:t>Working with Plant-Based and Dairy Alternatives</a:t>
            </a:r>
          </a:p>
        </p:txBody>
      </p:sp>
      <p:pic>
        <p:nvPicPr>
          <p:cNvPr id="4" name="Picture 3">
            <a:extLst>
              <a:ext uri="{FF2B5EF4-FFF2-40B4-BE49-F238E27FC236}">
                <a16:creationId xmlns:a16="http://schemas.microsoft.com/office/drawing/2014/main" id="{32B7DFA4-12A7-79B9-8017-AC37984E364A}"/>
              </a:ext>
            </a:extLst>
          </p:cNvPr>
          <p:cNvPicPr>
            <a:picLocks noChangeAspect="1"/>
          </p:cNvPicPr>
          <p:nvPr/>
        </p:nvPicPr>
        <p:blipFill>
          <a:blip r:embed="rId3"/>
          <a:stretch>
            <a:fillRect/>
          </a:stretch>
        </p:blipFill>
        <p:spPr>
          <a:xfrm>
            <a:off x="729636" y="341086"/>
            <a:ext cx="4662672" cy="6068142"/>
          </a:xfrm>
          <a:prstGeom prst="rect">
            <a:avLst/>
          </a:prstGeom>
        </p:spPr>
      </p:pic>
      <p:sp>
        <p:nvSpPr>
          <p:cNvPr id="5" name="Text Placeholder 4">
            <a:extLst>
              <a:ext uri="{FF2B5EF4-FFF2-40B4-BE49-F238E27FC236}">
                <a16:creationId xmlns:a16="http://schemas.microsoft.com/office/drawing/2014/main" id="{39385F1B-5712-011C-4DED-256B205CDA07}"/>
              </a:ext>
            </a:extLst>
          </p:cNvPr>
          <p:cNvSpPr txBox="1">
            <a:spLocks/>
          </p:cNvSpPr>
          <p:nvPr/>
        </p:nvSpPr>
        <p:spPr>
          <a:xfrm>
            <a:off x="8365146" y="1618110"/>
            <a:ext cx="2013506" cy="42138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300" i="1" dirty="0">
                <a:solidFill>
                  <a:srgbClr val="75B543"/>
                </a:solidFill>
              </a:rPr>
              <a:t>Sample Menu</a:t>
            </a:r>
          </a:p>
        </p:txBody>
      </p:sp>
      <p:pic>
        <p:nvPicPr>
          <p:cNvPr id="9" name="Picture 8">
            <a:extLst>
              <a:ext uri="{FF2B5EF4-FFF2-40B4-BE49-F238E27FC236}">
                <a16:creationId xmlns:a16="http://schemas.microsoft.com/office/drawing/2014/main" id="{A7E2C58A-D8B6-9A6A-4556-68EEC9850704}"/>
              </a:ext>
            </a:extLst>
          </p:cNvPr>
          <p:cNvPicPr>
            <a:picLocks noChangeAspect="1"/>
          </p:cNvPicPr>
          <p:nvPr/>
        </p:nvPicPr>
        <p:blipFill>
          <a:blip r:embed="rId4"/>
          <a:stretch>
            <a:fillRect/>
          </a:stretch>
        </p:blipFill>
        <p:spPr>
          <a:xfrm>
            <a:off x="7584794" y="2452409"/>
            <a:ext cx="3923507" cy="3503444"/>
          </a:xfrm>
          <a:prstGeom prst="rect">
            <a:avLst/>
          </a:prstGeom>
        </p:spPr>
      </p:pic>
    </p:spTree>
    <p:extLst>
      <p:ext uri="{BB962C8B-B14F-4D97-AF65-F5344CB8AC3E}">
        <p14:creationId xmlns:p14="http://schemas.microsoft.com/office/powerpoint/2010/main" val="1527497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79CB7A-585F-E985-838F-ABC821E70301}"/>
              </a:ext>
            </a:extLst>
          </p:cNvPr>
          <p:cNvSpPr>
            <a:spLocks noGrp="1"/>
          </p:cNvSpPr>
          <p:nvPr>
            <p:ph type="body" sz="quarter" idx="18"/>
          </p:nvPr>
        </p:nvSpPr>
        <p:spPr>
          <a:xfrm>
            <a:off x="6559640" y="2370370"/>
            <a:ext cx="4559120" cy="2262530"/>
          </a:xfrm>
        </p:spPr>
        <p:txBody>
          <a:bodyPr/>
          <a:lstStyle/>
          <a:p>
            <a:r>
              <a:rPr lang="en-IE" b="1" i="1" dirty="0">
                <a:latin typeface="Calibri" panose="020F0502020204030204" pitchFamily="34" charset="0"/>
                <a:ea typeface="Calibri" panose="020F0502020204030204" pitchFamily="34" charset="0"/>
                <a:cs typeface="Calibri" panose="020F0502020204030204" pitchFamily="34" charset="0"/>
              </a:rPr>
              <a:t>Why it works</a:t>
            </a:r>
            <a:r>
              <a:rPr lang="en-IE" i="1" dirty="0">
                <a:latin typeface="Calibri" panose="020F0502020204030204" pitchFamily="34" charset="0"/>
                <a:ea typeface="Calibri" panose="020F0502020204030204" pitchFamily="34" charset="0"/>
                <a:cs typeface="Calibri" panose="020F0502020204030204" pitchFamily="34" charset="0"/>
              </a:rPr>
              <a:t>: this is a satisfying vegetable soup starter that doesn’t compromise on creaminess traditionally sourced from milk or cream.</a:t>
            </a:r>
            <a:r>
              <a:rPr lang="en-IE" dirty="0">
                <a:latin typeface="Calibri" panose="020F0502020204030204" pitchFamily="34" charset="0"/>
                <a:ea typeface="Calibri" panose="020F0502020204030204" pitchFamily="34" charset="0"/>
                <a:cs typeface="Calibri" panose="020F0502020204030204" pitchFamily="34" charset="0"/>
              </a:rPr>
              <a:t> </a:t>
            </a:r>
          </a:p>
          <a:p>
            <a:endParaRPr lang="en-IE" dirty="0"/>
          </a:p>
        </p:txBody>
      </p:sp>
      <p:sp>
        <p:nvSpPr>
          <p:cNvPr id="3" name="Text Placeholder 2">
            <a:extLst>
              <a:ext uri="{FF2B5EF4-FFF2-40B4-BE49-F238E27FC236}">
                <a16:creationId xmlns:a16="http://schemas.microsoft.com/office/drawing/2014/main" id="{DED3E022-C184-8F6E-EAD9-02CE764207E5}"/>
              </a:ext>
            </a:extLst>
          </p:cNvPr>
          <p:cNvSpPr>
            <a:spLocks noGrp="1"/>
          </p:cNvSpPr>
          <p:nvPr>
            <p:ph type="body" sz="quarter" idx="16"/>
          </p:nvPr>
        </p:nvSpPr>
        <p:spPr>
          <a:xfrm>
            <a:off x="1548160" y="178241"/>
            <a:ext cx="8581875" cy="607585"/>
          </a:xfrm>
        </p:spPr>
        <p:txBody>
          <a:bodyPr/>
          <a:lstStyle/>
          <a:p>
            <a:r>
              <a:rPr lang="en-GB" sz="3200" dirty="0"/>
              <a:t>Working with Plant-Based and Dairy Alternatives</a:t>
            </a:r>
            <a:endParaRPr lang="en-IE" sz="3200" dirty="0"/>
          </a:p>
        </p:txBody>
      </p:sp>
      <p:pic>
        <p:nvPicPr>
          <p:cNvPr id="4" name="Picture 3">
            <a:extLst>
              <a:ext uri="{FF2B5EF4-FFF2-40B4-BE49-F238E27FC236}">
                <a16:creationId xmlns:a16="http://schemas.microsoft.com/office/drawing/2014/main" id="{E2E7F6BA-1C32-BA7B-CC5E-CB1988CB3DFD}"/>
              </a:ext>
            </a:extLst>
          </p:cNvPr>
          <p:cNvPicPr>
            <a:picLocks noChangeAspect="1"/>
          </p:cNvPicPr>
          <p:nvPr/>
        </p:nvPicPr>
        <p:blipFill>
          <a:blip r:embed="rId2"/>
          <a:stretch>
            <a:fillRect/>
          </a:stretch>
        </p:blipFill>
        <p:spPr>
          <a:xfrm>
            <a:off x="2445059" y="2334784"/>
            <a:ext cx="3530738" cy="2276651"/>
          </a:xfrm>
          <a:prstGeom prst="rect">
            <a:avLst/>
          </a:prstGeom>
        </p:spPr>
      </p:pic>
      <p:sp>
        <p:nvSpPr>
          <p:cNvPr id="9" name="Text Placeholder 2">
            <a:extLst>
              <a:ext uri="{FF2B5EF4-FFF2-40B4-BE49-F238E27FC236}">
                <a16:creationId xmlns:a16="http://schemas.microsoft.com/office/drawing/2014/main" id="{0D74FB9B-E5BA-29CB-9884-611EABB8494F}"/>
              </a:ext>
            </a:extLst>
          </p:cNvPr>
          <p:cNvSpPr txBox="1">
            <a:spLocks/>
          </p:cNvSpPr>
          <p:nvPr/>
        </p:nvSpPr>
        <p:spPr>
          <a:xfrm>
            <a:off x="4433928" y="834593"/>
            <a:ext cx="1990750"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Sample Menu</a:t>
            </a:r>
            <a:endParaRPr lang="en-IE" sz="2400" dirty="0"/>
          </a:p>
        </p:txBody>
      </p:sp>
      <p:sp>
        <p:nvSpPr>
          <p:cNvPr id="10" name="Text Placeholder 2">
            <a:extLst>
              <a:ext uri="{FF2B5EF4-FFF2-40B4-BE49-F238E27FC236}">
                <a16:creationId xmlns:a16="http://schemas.microsoft.com/office/drawing/2014/main" id="{17C55EC7-418E-DC8A-B572-C545C2A040FA}"/>
              </a:ext>
            </a:extLst>
          </p:cNvPr>
          <p:cNvSpPr txBox="1">
            <a:spLocks/>
          </p:cNvSpPr>
          <p:nvPr/>
        </p:nvSpPr>
        <p:spPr>
          <a:xfrm>
            <a:off x="2354218" y="1773291"/>
            <a:ext cx="1104227"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Starter</a:t>
            </a:r>
            <a:endParaRPr lang="en-IE" sz="2400" dirty="0"/>
          </a:p>
        </p:txBody>
      </p:sp>
    </p:spTree>
    <p:extLst>
      <p:ext uri="{BB962C8B-B14F-4D97-AF65-F5344CB8AC3E}">
        <p14:creationId xmlns:p14="http://schemas.microsoft.com/office/powerpoint/2010/main" val="3940485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C26A6-A110-395F-8A33-F983D74AA46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AD87739-BE92-CC0E-5803-F5A45F9EAABC}"/>
              </a:ext>
            </a:extLst>
          </p:cNvPr>
          <p:cNvSpPr>
            <a:spLocks noGrp="1"/>
          </p:cNvSpPr>
          <p:nvPr>
            <p:ph type="body" sz="quarter" idx="16"/>
          </p:nvPr>
        </p:nvSpPr>
        <p:spPr>
          <a:xfrm>
            <a:off x="1548160" y="178241"/>
            <a:ext cx="8581875" cy="607585"/>
          </a:xfrm>
        </p:spPr>
        <p:txBody>
          <a:bodyPr/>
          <a:lstStyle/>
          <a:p>
            <a:r>
              <a:rPr lang="en-GB" sz="3200" dirty="0"/>
              <a:t>Working with Plant-Based and Dairy Alternatives</a:t>
            </a:r>
            <a:endParaRPr lang="en-IE" sz="3200" dirty="0"/>
          </a:p>
        </p:txBody>
      </p:sp>
      <p:pic>
        <p:nvPicPr>
          <p:cNvPr id="5" name="Picture 4">
            <a:extLst>
              <a:ext uri="{FF2B5EF4-FFF2-40B4-BE49-F238E27FC236}">
                <a16:creationId xmlns:a16="http://schemas.microsoft.com/office/drawing/2014/main" id="{37CF514B-8A8F-50CE-CB0E-2FB1F7156A0E}"/>
              </a:ext>
            </a:extLst>
          </p:cNvPr>
          <p:cNvPicPr>
            <a:picLocks noChangeAspect="1"/>
          </p:cNvPicPr>
          <p:nvPr/>
        </p:nvPicPr>
        <p:blipFill>
          <a:blip r:embed="rId2"/>
          <a:stretch>
            <a:fillRect/>
          </a:stretch>
        </p:blipFill>
        <p:spPr>
          <a:xfrm>
            <a:off x="1758515" y="2369764"/>
            <a:ext cx="2199173" cy="2272479"/>
          </a:xfrm>
          <a:prstGeom prst="rect">
            <a:avLst/>
          </a:prstGeom>
        </p:spPr>
      </p:pic>
      <p:sp>
        <p:nvSpPr>
          <p:cNvPr id="7" name="Text Placeholder 1">
            <a:extLst>
              <a:ext uri="{FF2B5EF4-FFF2-40B4-BE49-F238E27FC236}">
                <a16:creationId xmlns:a16="http://schemas.microsoft.com/office/drawing/2014/main" id="{505FFC83-0ACF-9F25-7091-FBC23D270561}"/>
              </a:ext>
            </a:extLst>
          </p:cNvPr>
          <p:cNvSpPr txBox="1">
            <a:spLocks/>
          </p:cNvSpPr>
          <p:nvPr/>
        </p:nvSpPr>
        <p:spPr>
          <a:xfrm>
            <a:off x="4433928" y="2182377"/>
            <a:ext cx="7137223" cy="3252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i="1" dirty="0">
                <a:latin typeface="Calibri" panose="020F0502020204030204" pitchFamily="34" charset="0"/>
                <a:ea typeface="Calibri" panose="020F0502020204030204" pitchFamily="34" charset="0"/>
                <a:cs typeface="Calibri" panose="020F0502020204030204" pitchFamily="34" charset="0"/>
              </a:rPr>
              <a:t>Why it works</a:t>
            </a:r>
            <a:r>
              <a:rPr lang="en-IE" i="1" dirty="0">
                <a:latin typeface="Calibri" panose="020F0502020204030204" pitchFamily="34" charset="0"/>
                <a:ea typeface="Calibri" panose="020F0502020204030204" pitchFamily="34" charset="0"/>
                <a:cs typeface="Calibri" panose="020F0502020204030204" pitchFamily="34" charset="0"/>
              </a:rPr>
              <a:t>: This is a highly versatile dish. The ingredients can be swapped and substituted depending on personal taste. It allows for creativity as ingredients can be mixed and matched to provide satisfying flavour combinations. This is a satisfying alternative to traditional meat-based stir-fry. It is visually appealing due to the variety of colours from the vegetables and can be served as a lunch or dinner option.</a:t>
            </a:r>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DBD8CF11-1BAC-D269-DDD5-5552EDB31288}"/>
              </a:ext>
            </a:extLst>
          </p:cNvPr>
          <p:cNvSpPr txBox="1">
            <a:spLocks/>
          </p:cNvSpPr>
          <p:nvPr/>
        </p:nvSpPr>
        <p:spPr>
          <a:xfrm>
            <a:off x="4433928" y="834593"/>
            <a:ext cx="1990750"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Sample Menu</a:t>
            </a:r>
            <a:endParaRPr lang="en-IE" sz="2400" dirty="0"/>
          </a:p>
        </p:txBody>
      </p:sp>
      <p:sp>
        <p:nvSpPr>
          <p:cNvPr id="12" name="Text Placeholder 2">
            <a:extLst>
              <a:ext uri="{FF2B5EF4-FFF2-40B4-BE49-F238E27FC236}">
                <a16:creationId xmlns:a16="http://schemas.microsoft.com/office/drawing/2014/main" id="{369DEF6D-A8B6-FE4C-7F58-43C10406F7DA}"/>
              </a:ext>
            </a:extLst>
          </p:cNvPr>
          <p:cNvSpPr txBox="1">
            <a:spLocks/>
          </p:cNvSpPr>
          <p:nvPr/>
        </p:nvSpPr>
        <p:spPr>
          <a:xfrm>
            <a:off x="1658760" y="1769297"/>
            <a:ext cx="934188"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Main</a:t>
            </a:r>
            <a:endParaRPr lang="en-IE" sz="2400" dirty="0"/>
          </a:p>
        </p:txBody>
      </p:sp>
    </p:spTree>
    <p:extLst>
      <p:ext uri="{BB962C8B-B14F-4D97-AF65-F5344CB8AC3E}">
        <p14:creationId xmlns:p14="http://schemas.microsoft.com/office/powerpoint/2010/main" val="1936908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CDB3B-30D5-90D7-2D29-8B5B57ACE99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1633CB9-501F-29DA-8288-9D8F8618FFD1}"/>
              </a:ext>
            </a:extLst>
          </p:cNvPr>
          <p:cNvSpPr>
            <a:spLocks noGrp="1"/>
          </p:cNvSpPr>
          <p:nvPr>
            <p:ph type="body" sz="quarter" idx="16"/>
          </p:nvPr>
        </p:nvSpPr>
        <p:spPr>
          <a:xfrm>
            <a:off x="1548160" y="178241"/>
            <a:ext cx="8581875" cy="607585"/>
          </a:xfrm>
        </p:spPr>
        <p:txBody>
          <a:bodyPr/>
          <a:lstStyle/>
          <a:p>
            <a:r>
              <a:rPr lang="en-GB" sz="3200" dirty="0"/>
              <a:t>Working with Plant-Based and Dairy Alternatives</a:t>
            </a:r>
            <a:endParaRPr lang="en-IE" sz="3200" dirty="0"/>
          </a:p>
        </p:txBody>
      </p:sp>
      <p:pic>
        <p:nvPicPr>
          <p:cNvPr id="6" name="Picture 5">
            <a:extLst>
              <a:ext uri="{FF2B5EF4-FFF2-40B4-BE49-F238E27FC236}">
                <a16:creationId xmlns:a16="http://schemas.microsoft.com/office/drawing/2014/main" id="{2D6CD801-4DE1-8170-95D6-710097E97199}"/>
              </a:ext>
            </a:extLst>
          </p:cNvPr>
          <p:cNvPicPr>
            <a:picLocks noChangeAspect="1"/>
          </p:cNvPicPr>
          <p:nvPr/>
        </p:nvPicPr>
        <p:blipFill>
          <a:blip r:embed="rId2"/>
          <a:stretch>
            <a:fillRect/>
          </a:stretch>
        </p:blipFill>
        <p:spPr>
          <a:xfrm>
            <a:off x="2540184" y="2728428"/>
            <a:ext cx="3437917" cy="1776805"/>
          </a:xfrm>
          <a:prstGeom prst="rect">
            <a:avLst/>
          </a:prstGeom>
        </p:spPr>
      </p:pic>
      <p:sp>
        <p:nvSpPr>
          <p:cNvPr id="8" name="Text Placeholder 1">
            <a:extLst>
              <a:ext uri="{FF2B5EF4-FFF2-40B4-BE49-F238E27FC236}">
                <a16:creationId xmlns:a16="http://schemas.microsoft.com/office/drawing/2014/main" id="{A2F7D300-0879-8646-41AB-E7568367E91C}"/>
              </a:ext>
            </a:extLst>
          </p:cNvPr>
          <p:cNvSpPr txBox="1">
            <a:spLocks/>
          </p:cNvSpPr>
          <p:nvPr/>
        </p:nvSpPr>
        <p:spPr>
          <a:xfrm>
            <a:off x="6714393" y="2696006"/>
            <a:ext cx="3803354" cy="1961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i="1" dirty="0">
                <a:latin typeface="Calibri" panose="020F0502020204030204" pitchFamily="34" charset="0"/>
                <a:ea typeface="Calibri" panose="020F0502020204030204" pitchFamily="34" charset="0"/>
                <a:cs typeface="Calibri" panose="020F0502020204030204" pitchFamily="34" charset="0"/>
              </a:rPr>
              <a:t>Why it works</a:t>
            </a:r>
            <a:r>
              <a:rPr lang="en-IE" i="1" dirty="0">
                <a:latin typeface="Calibri" panose="020F0502020204030204" pitchFamily="34" charset="0"/>
                <a:ea typeface="Calibri" panose="020F0502020204030204" pitchFamily="34" charset="0"/>
                <a:cs typeface="Calibri" panose="020F0502020204030204" pitchFamily="34" charset="0"/>
              </a:rPr>
              <a:t>: this plant-based recipe of a popular dessert choice delivers unrivalled taste for a no-compromise alternative.</a:t>
            </a:r>
            <a:endParaRPr lang="en-IE" dirty="0">
              <a:latin typeface="Calibri" panose="020F0502020204030204" pitchFamily="34" charset="0"/>
              <a:ea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id="{4ADD5A4E-3037-7414-7C24-9E57B521B3CC}"/>
              </a:ext>
            </a:extLst>
          </p:cNvPr>
          <p:cNvSpPr txBox="1">
            <a:spLocks/>
          </p:cNvSpPr>
          <p:nvPr/>
        </p:nvSpPr>
        <p:spPr>
          <a:xfrm>
            <a:off x="4433928" y="834593"/>
            <a:ext cx="1990750"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Sample Menu</a:t>
            </a:r>
            <a:endParaRPr lang="en-IE" sz="2400" dirty="0"/>
          </a:p>
        </p:txBody>
      </p:sp>
      <p:sp>
        <p:nvSpPr>
          <p:cNvPr id="2" name="Text Placeholder 2">
            <a:extLst>
              <a:ext uri="{FF2B5EF4-FFF2-40B4-BE49-F238E27FC236}">
                <a16:creationId xmlns:a16="http://schemas.microsoft.com/office/drawing/2014/main" id="{D70A42FE-0D52-D502-A172-DCE37564759E}"/>
              </a:ext>
            </a:extLst>
          </p:cNvPr>
          <p:cNvSpPr txBox="1">
            <a:spLocks/>
          </p:cNvSpPr>
          <p:nvPr/>
        </p:nvSpPr>
        <p:spPr>
          <a:xfrm>
            <a:off x="2470128" y="2156687"/>
            <a:ext cx="1393533" cy="43134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Dessert</a:t>
            </a:r>
            <a:endParaRPr lang="en-IE" sz="2400" dirty="0"/>
          </a:p>
        </p:txBody>
      </p:sp>
    </p:spTree>
    <p:extLst>
      <p:ext uri="{BB962C8B-B14F-4D97-AF65-F5344CB8AC3E}">
        <p14:creationId xmlns:p14="http://schemas.microsoft.com/office/powerpoint/2010/main" val="3446858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25364-8D64-25C3-876C-7F4FF61A193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19E2B67-6187-0EBC-3F31-8FE1BB644A06}"/>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809E69A2-3D2D-D21B-854F-01289C5A7950}"/>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BF4E6A08-E1BD-6A43-2C6E-7F293B35C08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179582E-9DE4-3753-6F74-3BAC8E6EDD4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A3CCC4F-28EB-01DA-DCD3-4D769DF429DF}"/>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A388F81-A70D-E73E-1F0B-EC765666769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3A7FACB-7F42-D43B-5511-12DC89B0F4D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2E7CC7C-9E6F-8585-71BD-E0AD6FE07B5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1A3E9A9-7DBE-17AD-84EE-68AAAE20ED8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69C0FE0D-4953-7D6D-5CD9-AA284ECF69B4}"/>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2BF0B1A-5C40-9350-0501-ABAF49C3DC0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 Placeholder 6">
            <a:extLst>
              <a:ext uri="{FF2B5EF4-FFF2-40B4-BE49-F238E27FC236}">
                <a16:creationId xmlns:a16="http://schemas.microsoft.com/office/drawing/2014/main" id="{1DEE11D0-22C6-BF61-FB2C-2CF880E12B2E}"/>
              </a:ext>
            </a:extLst>
          </p:cNvPr>
          <p:cNvSpPr txBox="1">
            <a:spLocks/>
          </p:cNvSpPr>
          <p:nvPr/>
        </p:nvSpPr>
        <p:spPr>
          <a:xfrm>
            <a:off x="1502456" y="615678"/>
            <a:ext cx="3783771" cy="515609"/>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Case Study: The Happy Pear</a:t>
            </a:r>
          </a:p>
        </p:txBody>
      </p:sp>
      <p:sp>
        <p:nvSpPr>
          <p:cNvPr id="5" name="TextBox 4">
            <a:extLst>
              <a:ext uri="{FF2B5EF4-FFF2-40B4-BE49-F238E27FC236}">
                <a16:creationId xmlns:a16="http://schemas.microsoft.com/office/drawing/2014/main" id="{CCF700A9-0334-AF63-CF9A-1A8B69FF282C}"/>
              </a:ext>
            </a:extLst>
          </p:cNvPr>
          <p:cNvSpPr txBox="1"/>
          <p:nvPr/>
        </p:nvSpPr>
        <p:spPr>
          <a:xfrm>
            <a:off x="3259035" y="6262971"/>
            <a:ext cx="5455155"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16</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The Happy Pear (2020) 5 SECRET VEGAN FLAVOURS THIS MICHELIN STAR CHEF LOVES 2020 </a:t>
            </a:r>
            <a:r>
              <a:rPr lang="en-GB" sz="900" dirty="0">
                <a:solidFill>
                  <a:srgbClr val="595959"/>
                </a:solidFill>
              </a:rPr>
              <a:t>[Video]. YouTube. https://www.youtube.com/watch?v=P5iDMkLq3s4</a:t>
            </a:r>
            <a:endPar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09F57D8B-DC89-361F-A3A7-F232099BD724}"/>
              </a:ext>
            </a:extLst>
          </p:cNvPr>
          <p:cNvSpPr>
            <a:spLocks noGrp="1"/>
          </p:cNvSpPr>
          <p:nvPr>
            <p:ph type="body" sz="quarter" idx="18"/>
          </p:nvPr>
        </p:nvSpPr>
        <p:spPr>
          <a:xfrm>
            <a:off x="960837" y="1463344"/>
            <a:ext cx="4867011" cy="3342126"/>
          </a:xfrm>
        </p:spPr>
        <p:txBody>
          <a:bodyPr/>
          <a:lstStyle/>
          <a:p>
            <a:r>
              <a:rPr lang="en-IE" dirty="0"/>
              <a:t>Established in 2004, The Happy Pear is an Irish company offering plant-based vegan products, recipes and courses.</a:t>
            </a:r>
          </a:p>
          <a:p>
            <a:r>
              <a:rPr lang="en-IE" dirty="0"/>
              <a:t>In this video, The Happy Pear meet Irish Michelin Star Chef JP McMahon to discover 5 secret vegan flavours. Watch the video to learn more!</a:t>
            </a:r>
          </a:p>
        </p:txBody>
      </p:sp>
      <p:pic>
        <p:nvPicPr>
          <p:cNvPr id="20" name="Online Media 19" title="5 SECRET VEGAN FLAVOURS THIS MICHELIN STAR CHEF LOVES 2020">
            <a:hlinkClick r:id="" action="ppaction://media"/>
            <a:extLst>
              <a:ext uri="{FF2B5EF4-FFF2-40B4-BE49-F238E27FC236}">
                <a16:creationId xmlns:a16="http://schemas.microsoft.com/office/drawing/2014/main" id="{F08C850B-3450-FFAB-DB21-06307E5D9C49}"/>
              </a:ext>
            </a:extLst>
          </p:cNvPr>
          <p:cNvPicPr>
            <a:picLocks noRot="1" noChangeAspect="1"/>
          </p:cNvPicPr>
          <p:nvPr>
            <a:videoFile r:link="rId1"/>
          </p:nvPr>
        </p:nvPicPr>
        <p:blipFill>
          <a:blip r:embed="rId3"/>
          <a:stretch>
            <a:fillRect/>
          </a:stretch>
        </p:blipFill>
        <p:spPr>
          <a:xfrm>
            <a:off x="6825663" y="1465943"/>
            <a:ext cx="5011394" cy="3545042"/>
          </a:xfrm>
          <a:prstGeom prst="rect">
            <a:avLst/>
          </a:prstGeom>
        </p:spPr>
      </p:pic>
    </p:spTree>
    <p:extLst>
      <p:ext uri="{BB962C8B-B14F-4D97-AF65-F5344CB8AC3E}">
        <p14:creationId xmlns:p14="http://schemas.microsoft.com/office/powerpoint/2010/main" val="21217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DC3C6-C61A-9C4C-2108-30F39D10F2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D0AE725-C1C1-F3BA-89E0-A6A5C6CC29C5}"/>
              </a:ext>
            </a:extLst>
          </p:cNvPr>
          <p:cNvSpPr>
            <a:spLocks noGrp="1"/>
          </p:cNvSpPr>
          <p:nvPr>
            <p:ph type="body" sz="quarter" idx="18"/>
          </p:nvPr>
        </p:nvSpPr>
        <p:spPr>
          <a:xfrm>
            <a:off x="753461" y="1484866"/>
            <a:ext cx="4781087" cy="4205373"/>
          </a:xfrm>
        </p:spPr>
        <p:txBody>
          <a:bodyPr/>
          <a:lstStyle/>
          <a:p>
            <a:r>
              <a:rPr lang="en-IE" i="1" dirty="0">
                <a:latin typeface="Calibri" panose="020F0502020204030204" pitchFamily="34" charset="0"/>
                <a:ea typeface="Calibri" panose="020F0502020204030204" pitchFamily="34" charset="0"/>
                <a:cs typeface="Calibri" panose="020F0502020204030204" pitchFamily="34" charset="0"/>
              </a:rPr>
              <a:t>Extrusion Definition</a:t>
            </a:r>
            <a:br>
              <a:rPr lang="en-IE" dirty="0">
                <a:latin typeface="Calibri" panose="020F0502020204030204" pitchFamily="34" charset="0"/>
                <a:ea typeface="Calibri" panose="020F0502020204030204" pitchFamily="34" charset="0"/>
                <a:cs typeface="Calibri" panose="020F0502020204030204" pitchFamily="34" charset="0"/>
              </a:rPr>
            </a:br>
            <a:r>
              <a:rPr lang="en-IE" dirty="0">
                <a:latin typeface="Calibri" panose="020F0502020204030204" pitchFamily="34" charset="0"/>
                <a:ea typeface="Calibri" panose="020F0502020204030204" pitchFamily="34" charset="0"/>
                <a:cs typeface="Calibri" panose="020F0502020204030204" pitchFamily="34" charset="0"/>
              </a:rPr>
              <a:t>Extrusion is a common food manufacturing process. It involves thermal and mechanical manipulation (mixing ingredients at high temperatures) to modify its structure. This manufacturing process is used to produce Textured Vegetable Protein (TVP) to create meat analogues. There are two types of extrusion: low and high moisture extrusion.</a:t>
            </a:r>
          </a:p>
        </p:txBody>
      </p:sp>
      <p:grpSp>
        <p:nvGrpSpPr>
          <p:cNvPr id="8" name="Group 7">
            <a:extLst>
              <a:ext uri="{FF2B5EF4-FFF2-40B4-BE49-F238E27FC236}">
                <a16:creationId xmlns:a16="http://schemas.microsoft.com/office/drawing/2014/main" id="{3941D983-379C-4E53-1C92-CA9654324676}"/>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715CB7B5-474B-6BB1-54FE-183DBF56952A}"/>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D2682D1-A0A1-A34C-86FE-8F44F83300F7}"/>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A9F19C-E723-2081-ECB9-4B9126EE9FE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ECBC0DA4-C9ED-6D88-C683-C57DACBCF80C}"/>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16D116DA-B974-EF44-A56A-5856B4CD88A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F021F0-9F79-87C3-3845-005DF51CC02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026CE2C-222F-D160-C970-48CFA7B458B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B82517C-6CE7-73C0-C211-191EC2933B3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C7E9CB6A-D342-FD65-8300-0A65CFF32FA7}"/>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C81F283-F16D-C94B-FAF4-CC605E418A1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 name="Text Placeholder 6">
            <a:extLst>
              <a:ext uri="{FF2B5EF4-FFF2-40B4-BE49-F238E27FC236}">
                <a16:creationId xmlns:a16="http://schemas.microsoft.com/office/drawing/2014/main" id="{FAA8CA2D-B16F-392E-8A0A-A936F13662C6}"/>
              </a:ext>
            </a:extLst>
          </p:cNvPr>
          <p:cNvSpPr txBox="1">
            <a:spLocks/>
          </p:cNvSpPr>
          <p:nvPr/>
        </p:nvSpPr>
        <p:spPr>
          <a:xfrm>
            <a:off x="2860640" y="999933"/>
            <a:ext cx="1462367" cy="482118"/>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Extrusion</a:t>
            </a:r>
          </a:p>
        </p:txBody>
      </p:sp>
      <p:sp>
        <p:nvSpPr>
          <p:cNvPr id="4" name="Text Placeholder 6">
            <a:extLst>
              <a:ext uri="{FF2B5EF4-FFF2-40B4-BE49-F238E27FC236}">
                <a16:creationId xmlns:a16="http://schemas.microsoft.com/office/drawing/2014/main" id="{4FAB3E5D-C46D-B635-F28A-E7E2E370E80A}"/>
              </a:ext>
            </a:extLst>
          </p:cNvPr>
          <p:cNvSpPr txBox="1">
            <a:spLocks/>
          </p:cNvSpPr>
          <p:nvPr/>
        </p:nvSpPr>
        <p:spPr>
          <a:xfrm>
            <a:off x="1676050" y="514316"/>
            <a:ext cx="3783771" cy="515609"/>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Food Science Considerations</a:t>
            </a:r>
          </a:p>
        </p:txBody>
      </p:sp>
      <p:sp>
        <p:nvSpPr>
          <p:cNvPr id="5" name="TextBox 4">
            <a:extLst>
              <a:ext uri="{FF2B5EF4-FFF2-40B4-BE49-F238E27FC236}">
                <a16:creationId xmlns:a16="http://schemas.microsoft.com/office/drawing/2014/main" id="{52C3CB65-B0BB-3822-D8C3-04352249B436}"/>
              </a:ext>
            </a:extLst>
          </p:cNvPr>
          <p:cNvSpPr txBox="1"/>
          <p:nvPr/>
        </p:nvSpPr>
        <p:spPr>
          <a:xfrm>
            <a:off x="3259035" y="6262971"/>
            <a:ext cx="7412117" cy="369332"/>
          </a:xfrm>
          <a:prstGeom prst="rect">
            <a:avLst/>
          </a:prstGeom>
          <a:noFill/>
        </p:spPr>
        <p:txBody>
          <a:bodyPr wrap="square" rtlCol="0">
            <a:spAutoFit/>
          </a:bodyPr>
          <a:lstStyle/>
          <a:p>
            <a:r>
              <a:rPr lang="en-IE" sz="900" baseline="30000" dirty="0">
                <a:solidFill>
                  <a:srgbClr val="595959"/>
                </a:solidFill>
                <a:latin typeface="Calibri" panose="020F0502020204030204" pitchFamily="34" charset="0"/>
                <a:ea typeface="Calibri" panose="020F0502020204030204" pitchFamily="34" charset="0"/>
                <a:cs typeface="Calibri" panose="020F0502020204030204" pitchFamily="34" charset="0"/>
              </a:rPr>
              <a:t>17</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Ozturk, O. K., Hamaker, B. R. (2023) Texturization of Plant-Based Meat Alternatives: Processing, Base Proteins, and Other Constructional Ingredients. </a:t>
            </a:r>
            <a:r>
              <a:rPr lang="en-IE" sz="900" i="1" dirty="0">
                <a:solidFill>
                  <a:srgbClr val="595959"/>
                </a:solidFill>
                <a:latin typeface="Calibri" panose="020F0502020204030204" pitchFamily="34" charset="0"/>
                <a:ea typeface="Calibri" panose="020F0502020204030204" pitchFamily="34" charset="0"/>
                <a:cs typeface="Calibri" panose="020F0502020204030204" pitchFamily="34" charset="0"/>
              </a:rPr>
              <a:t>Future Foods</a:t>
            </a:r>
            <a:r>
              <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rPr>
              <a:t>, Volume 8, 100248. </a:t>
            </a:r>
            <a:r>
              <a:rPr lang="en-IE" sz="900" u="sng" dirty="0">
                <a:solidFill>
                  <a:srgbClr val="595959"/>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https://www.sciencedirect.com/science/article/pii/S2666833523000345</a:t>
            </a:r>
            <a:endParaRPr lang="en-IE" sz="9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5B81E540-A4CB-870D-9AA1-4A8D74EFB269}"/>
              </a:ext>
            </a:extLst>
          </p:cNvPr>
          <p:cNvGraphicFramePr>
            <a:graphicFrameLocks noGrp="1"/>
          </p:cNvGraphicFramePr>
          <p:nvPr>
            <p:extLst>
              <p:ext uri="{D42A27DB-BD31-4B8C-83A1-F6EECF244321}">
                <p14:modId xmlns:p14="http://schemas.microsoft.com/office/powerpoint/2010/main" val="4162091977"/>
              </p:ext>
            </p:extLst>
          </p:nvPr>
        </p:nvGraphicFramePr>
        <p:xfrm>
          <a:off x="5685808" y="1482051"/>
          <a:ext cx="6301105" cy="3382422"/>
        </p:xfrm>
        <a:graphic>
          <a:graphicData uri="http://schemas.openxmlformats.org/drawingml/2006/table">
            <a:tbl>
              <a:tblPr firstRow="1" firstCol="1" bandRow="1">
                <a:tableStyleId>{5202B0CA-FC54-4496-8BCA-5EF66A818D29}</a:tableStyleId>
              </a:tblPr>
              <a:tblGrid>
                <a:gridCol w="2286777">
                  <a:extLst>
                    <a:ext uri="{9D8B030D-6E8A-4147-A177-3AD203B41FA5}">
                      <a16:colId xmlns:a16="http://schemas.microsoft.com/office/drawing/2014/main" val="2366483634"/>
                    </a:ext>
                  </a:extLst>
                </a:gridCol>
                <a:gridCol w="1526382">
                  <a:extLst>
                    <a:ext uri="{9D8B030D-6E8A-4147-A177-3AD203B41FA5}">
                      <a16:colId xmlns:a16="http://schemas.microsoft.com/office/drawing/2014/main" val="2805249764"/>
                    </a:ext>
                  </a:extLst>
                </a:gridCol>
                <a:gridCol w="2487946">
                  <a:extLst>
                    <a:ext uri="{9D8B030D-6E8A-4147-A177-3AD203B41FA5}">
                      <a16:colId xmlns:a16="http://schemas.microsoft.com/office/drawing/2014/main" val="653713935"/>
                    </a:ext>
                  </a:extLst>
                </a:gridCol>
              </a:tblGrid>
              <a:tr h="481125">
                <a:tc>
                  <a:txBody>
                    <a:bodyPr/>
                    <a:lstStyle/>
                    <a:p>
                      <a:pPr marL="457200">
                        <a:lnSpc>
                          <a:spcPct val="115000"/>
                        </a:lnSpc>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Low-Moisture Extrusion (LME)</a:t>
                      </a:r>
                    </a:p>
                  </a:txBody>
                  <a:tcPr marL="68580" marR="68580" marT="0" marB="0"/>
                </a:tc>
                <a:tc>
                  <a:txBody>
                    <a:bodyPr/>
                    <a:lstStyle/>
                    <a:p>
                      <a:pPr marL="457200">
                        <a:lnSpc>
                          <a:spcPct val="115000"/>
                        </a:lnSpc>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High-Moisture Extrusion (HME)</a:t>
                      </a:r>
                    </a:p>
                  </a:txBody>
                  <a:tcPr marL="68580" marR="68580" marT="0" marB="0"/>
                </a:tc>
                <a:extLst>
                  <a:ext uri="{0D108BD9-81ED-4DB2-BD59-A6C34878D82A}">
                    <a16:rowId xmlns:a16="http://schemas.microsoft.com/office/drawing/2014/main" val="1840313753"/>
                  </a:ext>
                </a:extLst>
              </a:tr>
              <a:tr h="481125">
                <a:tc>
                  <a:txBody>
                    <a:bodyPr/>
                    <a:lstStyle/>
                    <a:p>
                      <a:pPr marL="457200">
                        <a:lnSpc>
                          <a:spcPct val="115000"/>
                        </a:lnSpc>
                        <a:buNone/>
                      </a:pPr>
                      <a:r>
                        <a:rPr lang="en-IE" sz="1400" b="0" kern="100" noProof="0" dirty="0">
                          <a:effectLst/>
                          <a:latin typeface="Calibri" panose="020F0502020204030204" pitchFamily="34" charset="0"/>
                          <a:ea typeface="Calibri" panose="020F0502020204030204" pitchFamily="34" charset="0"/>
                          <a:cs typeface="Calibri" panose="020F0502020204030204" pitchFamily="34" charset="0"/>
                        </a:rPr>
                        <a:t>Uses less than 40% moisture</a:t>
                      </a:r>
                    </a:p>
                  </a:txBody>
                  <a:tcPr marL="68580" marR="68580" marT="0" marB="0"/>
                </a:tc>
                <a:tc>
                  <a:txBody>
                    <a:bodyPr/>
                    <a:lstStyle/>
                    <a:p>
                      <a:pPr marL="457200">
                        <a:lnSpc>
                          <a:spcPct val="115000"/>
                        </a:lnSpc>
                        <a:buNone/>
                      </a:pPr>
                      <a:r>
                        <a:rPr lang="en-IE" sz="1400" i="1" kern="100" noProof="0" dirty="0">
                          <a:effectLst/>
                          <a:latin typeface="Calibri" panose="020F0502020204030204" pitchFamily="34" charset="0"/>
                          <a:ea typeface="Calibri" panose="020F0502020204030204" pitchFamily="34" charset="0"/>
                          <a:cs typeface="Calibri" panose="020F0502020204030204" pitchFamily="34" charset="0"/>
                        </a:rPr>
                        <a:t>Moisture Content</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Uses above 50% moisture</a:t>
                      </a:r>
                    </a:p>
                  </a:txBody>
                  <a:tcPr marL="68580" marR="68580" marT="0" marB="0"/>
                </a:tc>
                <a:extLst>
                  <a:ext uri="{0D108BD9-81ED-4DB2-BD59-A6C34878D82A}">
                    <a16:rowId xmlns:a16="http://schemas.microsoft.com/office/drawing/2014/main" val="1044928723"/>
                  </a:ext>
                </a:extLst>
              </a:tr>
              <a:tr h="481125">
                <a:tc>
                  <a:txBody>
                    <a:bodyPr/>
                    <a:lstStyle/>
                    <a:p>
                      <a:pPr marL="457200">
                        <a:lnSpc>
                          <a:spcPct val="115000"/>
                        </a:lnSpc>
                        <a:buNone/>
                      </a:pPr>
                      <a:r>
                        <a:rPr lang="en-IE" sz="1400" b="0" kern="100" noProof="0" dirty="0">
                          <a:effectLst/>
                          <a:latin typeface="Calibri" panose="020F0502020204030204" pitchFamily="34" charset="0"/>
                          <a:ea typeface="Calibri" panose="020F0502020204030204" pitchFamily="34" charset="0"/>
                          <a:cs typeface="Calibri" panose="020F0502020204030204" pitchFamily="34" charset="0"/>
                        </a:rPr>
                        <a:t>Products are dry and crunchy</a:t>
                      </a:r>
                    </a:p>
                  </a:txBody>
                  <a:tcPr marL="68580" marR="68580" marT="0" marB="0"/>
                </a:tc>
                <a:tc>
                  <a:txBody>
                    <a:bodyPr/>
                    <a:lstStyle/>
                    <a:p>
                      <a:pPr marL="457200">
                        <a:lnSpc>
                          <a:spcPct val="115000"/>
                        </a:lnSpc>
                        <a:buNone/>
                      </a:pPr>
                      <a:r>
                        <a:rPr lang="en-IE" sz="1400" i="1" kern="100" noProof="0" dirty="0">
                          <a:effectLst/>
                          <a:latin typeface="Calibri" panose="020F0502020204030204" pitchFamily="34" charset="0"/>
                          <a:ea typeface="Calibri" panose="020F0502020204030204" pitchFamily="34" charset="0"/>
                          <a:cs typeface="Calibri" panose="020F0502020204030204" pitchFamily="34" charset="0"/>
                        </a:rPr>
                        <a:t>Texture</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Products are fibrous and meat-like</a:t>
                      </a:r>
                    </a:p>
                  </a:txBody>
                  <a:tcPr marL="68580" marR="68580" marT="0" marB="0"/>
                </a:tc>
                <a:extLst>
                  <a:ext uri="{0D108BD9-81ED-4DB2-BD59-A6C34878D82A}">
                    <a16:rowId xmlns:a16="http://schemas.microsoft.com/office/drawing/2014/main" val="2777894086"/>
                  </a:ext>
                </a:extLst>
              </a:tr>
              <a:tr h="481125">
                <a:tc>
                  <a:txBody>
                    <a:bodyPr/>
                    <a:lstStyle/>
                    <a:p>
                      <a:pPr marL="457200">
                        <a:lnSpc>
                          <a:spcPct val="115000"/>
                        </a:lnSpc>
                        <a:buNone/>
                      </a:pPr>
                      <a:r>
                        <a:rPr lang="en-IE" sz="1400" b="0" kern="100" noProof="0" dirty="0">
                          <a:effectLst/>
                          <a:latin typeface="Calibri" panose="020F0502020204030204" pitchFamily="34" charset="0"/>
                          <a:ea typeface="Calibri" panose="020F0502020204030204" pitchFamily="34" charset="0"/>
                          <a:cs typeface="Calibri" panose="020F0502020204030204" pitchFamily="34" charset="0"/>
                        </a:rPr>
                        <a:t>Need to be rehydrated before consumption</a:t>
                      </a:r>
                    </a:p>
                  </a:txBody>
                  <a:tcPr marL="68580" marR="68580" marT="0" marB="0"/>
                </a:tc>
                <a:tc>
                  <a:txBody>
                    <a:bodyPr/>
                    <a:lstStyle/>
                    <a:p>
                      <a:pPr marL="457200">
                        <a:lnSpc>
                          <a:spcPct val="115000"/>
                        </a:lnSpc>
                        <a:buNone/>
                      </a:pPr>
                      <a:r>
                        <a:rPr lang="en-IE" sz="1400" i="1" kern="100" noProof="0" dirty="0">
                          <a:effectLst/>
                          <a:latin typeface="Calibri" panose="020F0502020204030204" pitchFamily="34" charset="0"/>
                          <a:ea typeface="Calibri" panose="020F0502020204030204" pitchFamily="34" charset="0"/>
                          <a:cs typeface="Calibri" panose="020F0502020204030204" pitchFamily="34" charset="0"/>
                        </a:rPr>
                        <a:t>Preparation</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No rehydration required, ready for consumption</a:t>
                      </a:r>
                    </a:p>
                  </a:txBody>
                  <a:tcPr marL="68580" marR="68580" marT="0" marB="0"/>
                </a:tc>
                <a:extLst>
                  <a:ext uri="{0D108BD9-81ED-4DB2-BD59-A6C34878D82A}">
                    <a16:rowId xmlns:a16="http://schemas.microsoft.com/office/drawing/2014/main" val="90515253"/>
                  </a:ext>
                </a:extLst>
              </a:tr>
              <a:tr h="728961">
                <a:tc>
                  <a:txBody>
                    <a:bodyPr/>
                    <a:lstStyle/>
                    <a:p>
                      <a:pPr marL="457200">
                        <a:lnSpc>
                          <a:spcPct val="115000"/>
                        </a:lnSpc>
                        <a:buNone/>
                      </a:pPr>
                      <a:r>
                        <a:rPr lang="en-IE" sz="1400" b="0" kern="100" noProof="0" dirty="0">
                          <a:effectLst/>
                          <a:latin typeface="Calibri" panose="020F0502020204030204" pitchFamily="34" charset="0"/>
                          <a:ea typeface="Calibri" panose="020F0502020204030204" pitchFamily="34" charset="0"/>
                          <a:cs typeface="Calibri" panose="020F0502020204030204" pitchFamily="34" charset="0"/>
                        </a:rPr>
                        <a:t>May lose heat sensitive nutrients due to high cooking temperature</a:t>
                      </a:r>
                    </a:p>
                  </a:txBody>
                  <a:tcPr marL="68580" marR="68580" marT="0" marB="0"/>
                </a:tc>
                <a:tc>
                  <a:txBody>
                    <a:bodyPr/>
                    <a:lstStyle/>
                    <a:p>
                      <a:pPr marL="457200">
                        <a:lnSpc>
                          <a:spcPct val="115000"/>
                        </a:lnSpc>
                        <a:buNone/>
                      </a:pPr>
                      <a:r>
                        <a:rPr lang="en-IE" sz="1400" i="1" kern="100" noProof="0" dirty="0">
                          <a:effectLst/>
                          <a:latin typeface="Calibri" panose="020F0502020204030204" pitchFamily="34" charset="0"/>
                          <a:ea typeface="Calibri" panose="020F0502020204030204" pitchFamily="34" charset="0"/>
                          <a:cs typeface="Calibri" panose="020F0502020204030204" pitchFamily="34" charset="0"/>
                        </a:rPr>
                        <a:t>Nutritional Impact</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Better nutrient retention due to lower cooking temperature</a:t>
                      </a:r>
                    </a:p>
                  </a:txBody>
                  <a:tcPr marL="68580" marR="68580" marT="0" marB="0"/>
                </a:tc>
                <a:extLst>
                  <a:ext uri="{0D108BD9-81ED-4DB2-BD59-A6C34878D82A}">
                    <a16:rowId xmlns:a16="http://schemas.microsoft.com/office/drawing/2014/main" val="1591125947"/>
                  </a:ext>
                </a:extLst>
              </a:tr>
              <a:tr h="728961">
                <a:tc>
                  <a:txBody>
                    <a:bodyPr/>
                    <a:lstStyle/>
                    <a:p>
                      <a:pPr marL="457200">
                        <a:lnSpc>
                          <a:spcPct val="115000"/>
                        </a:lnSpc>
                        <a:buNone/>
                      </a:pPr>
                      <a:r>
                        <a:rPr lang="en-IE" sz="1400" b="0" kern="100" noProof="0" dirty="0">
                          <a:effectLst/>
                          <a:latin typeface="Calibri" panose="020F0502020204030204" pitchFamily="34" charset="0"/>
                          <a:ea typeface="Calibri" panose="020F0502020204030204" pitchFamily="34" charset="0"/>
                          <a:cs typeface="Calibri" panose="020F0502020204030204" pitchFamily="34" charset="0"/>
                        </a:rPr>
                        <a:t>Plant-based chunks or nuggets, cereals, snacks</a:t>
                      </a:r>
                    </a:p>
                  </a:txBody>
                  <a:tcPr marL="68580" marR="68580" marT="0" marB="0"/>
                </a:tc>
                <a:tc>
                  <a:txBody>
                    <a:bodyPr/>
                    <a:lstStyle/>
                    <a:p>
                      <a:pPr marL="457200">
                        <a:lnSpc>
                          <a:spcPct val="115000"/>
                        </a:lnSpc>
                        <a:buNone/>
                      </a:pPr>
                      <a:r>
                        <a:rPr lang="en-IE" sz="1400" i="1" kern="100" noProof="0" dirty="0">
                          <a:effectLst/>
                          <a:latin typeface="Calibri" panose="020F0502020204030204" pitchFamily="34" charset="0"/>
                          <a:ea typeface="Calibri" panose="020F0502020204030204" pitchFamily="34" charset="0"/>
                          <a:cs typeface="Calibri" panose="020F0502020204030204" pitchFamily="34" charset="0"/>
                        </a:rPr>
                        <a:t>Products</a:t>
                      </a:r>
                    </a:p>
                  </a:txBody>
                  <a:tcPr marL="68580" marR="68580" marT="0" marB="0"/>
                </a:tc>
                <a:tc>
                  <a:txBody>
                    <a:bodyPr/>
                    <a:lstStyle/>
                    <a:p>
                      <a:pPr marL="457200">
                        <a:lnSpc>
                          <a:spcPct val="115000"/>
                        </a:lnSpc>
                        <a:spcAft>
                          <a:spcPts val="800"/>
                        </a:spcAft>
                        <a:buNone/>
                      </a:pP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Plant-based chicken fillets and strips</a:t>
                      </a:r>
                      <a:br>
                        <a:rPr lang="en-IE" sz="1400" kern="100" noProof="0" dirty="0">
                          <a:effectLst/>
                          <a:latin typeface="Calibri" panose="020F0502020204030204" pitchFamily="34" charset="0"/>
                          <a:ea typeface="Calibri" panose="020F0502020204030204" pitchFamily="34" charset="0"/>
                          <a:cs typeface="Calibri" panose="020F0502020204030204" pitchFamily="34" charset="0"/>
                        </a:rPr>
                      </a:br>
                      <a:r>
                        <a:rPr lang="en-IE" sz="1400" kern="100" noProof="0" dirty="0">
                          <a:effectLst/>
                          <a:latin typeface="Calibri" panose="020F0502020204030204" pitchFamily="34" charset="0"/>
                          <a:ea typeface="Calibri" panose="020F0502020204030204" pitchFamily="34" charset="0"/>
                          <a:cs typeface="Calibri" panose="020F0502020204030204" pitchFamily="34" charset="0"/>
                        </a:rPr>
                        <a:t>                                        </a:t>
                      </a:r>
                      <a:r>
                        <a:rPr lang="en-IE" sz="1400" kern="100" baseline="30000" noProof="0" dirty="0">
                          <a:effectLst/>
                          <a:latin typeface="Calibri" panose="020F0502020204030204" pitchFamily="34" charset="0"/>
                          <a:ea typeface="Calibri" panose="020F0502020204030204" pitchFamily="34" charset="0"/>
                          <a:cs typeface="Calibri" panose="020F0502020204030204" pitchFamily="34" charset="0"/>
                        </a:rPr>
                        <a:t>17</a:t>
                      </a:r>
                    </a:p>
                  </a:txBody>
                  <a:tcPr marL="68580" marR="68580" marT="0" marB="0"/>
                </a:tc>
                <a:extLst>
                  <a:ext uri="{0D108BD9-81ED-4DB2-BD59-A6C34878D82A}">
                    <a16:rowId xmlns:a16="http://schemas.microsoft.com/office/drawing/2014/main" val="4240033000"/>
                  </a:ext>
                </a:extLst>
              </a:tr>
            </a:tbl>
          </a:graphicData>
        </a:graphic>
      </p:graphicFrame>
    </p:spTree>
    <p:extLst>
      <p:ext uri="{BB962C8B-B14F-4D97-AF65-F5344CB8AC3E}">
        <p14:creationId xmlns:p14="http://schemas.microsoft.com/office/powerpoint/2010/main" val="2372895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wl of salad with vegetables and lemons&#10;&#10;AI-generated content may be incorrect.">
            <a:extLst>
              <a:ext uri="{FF2B5EF4-FFF2-40B4-BE49-F238E27FC236}">
                <a16:creationId xmlns:a16="http://schemas.microsoft.com/office/drawing/2014/main" id="{200776AE-BBFB-909E-049A-98FE2806D81B}"/>
              </a:ext>
            </a:extLst>
          </p:cNvPr>
          <p:cNvPicPr>
            <a:picLocks noGrp="1" noChangeAspect="1"/>
          </p:cNvPicPr>
          <p:nvPr>
            <p:ph type="pic" sz="quarter" idx="42"/>
          </p:nvPr>
        </p:nvPicPr>
        <p:blipFill>
          <a:blip r:embed="rId2"/>
          <a:srcRect t="10194" b="10194"/>
          <a:stretch>
            <a:fillRect/>
          </a:stretch>
        </p:blipFill>
        <p:spPr/>
      </p:pic>
      <p:sp>
        <p:nvSpPr>
          <p:cNvPr id="4" name="Text Placeholder 3">
            <a:extLst>
              <a:ext uri="{FF2B5EF4-FFF2-40B4-BE49-F238E27FC236}">
                <a16:creationId xmlns:a16="http://schemas.microsoft.com/office/drawing/2014/main" id="{2FDC1488-FB27-3247-8224-8AA72F60F34E}"/>
              </a:ext>
            </a:extLst>
          </p:cNvPr>
          <p:cNvSpPr>
            <a:spLocks noGrp="1"/>
          </p:cNvSpPr>
          <p:nvPr>
            <p:ph type="body" sz="quarter" idx="43"/>
          </p:nvPr>
        </p:nvSpPr>
        <p:spPr>
          <a:xfrm>
            <a:off x="1581004" y="764529"/>
            <a:ext cx="2841907" cy="583896"/>
          </a:xfrm>
        </p:spPr>
        <p:txBody>
          <a:bodyPr/>
          <a:lstStyle/>
          <a:p>
            <a:r>
              <a:rPr lang="en-IE" b="1" dirty="0"/>
              <a:t>Learning Objectives</a:t>
            </a:r>
          </a:p>
        </p:txBody>
      </p:sp>
      <p:sp>
        <p:nvSpPr>
          <p:cNvPr id="7" name="Text Placeholder 3">
            <a:extLst>
              <a:ext uri="{FF2B5EF4-FFF2-40B4-BE49-F238E27FC236}">
                <a16:creationId xmlns:a16="http://schemas.microsoft.com/office/drawing/2014/main" id="{79942C81-6C86-9FBB-2962-ED8040365123}"/>
              </a:ext>
            </a:extLst>
          </p:cNvPr>
          <p:cNvSpPr txBox="1">
            <a:spLocks/>
          </p:cNvSpPr>
          <p:nvPr/>
        </p:nvSpPr>
        <p:spPr>
          <a:xfrm>
            <a:off x="496727" y="1268172"/>
            <a:ext cx="5097056" cy="47491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By the end of this module, learners will be able to:</a:t>
            </a:r>
          </a:p>
          <a:p>
            <a:r>
              <a:rPr lang="en-US" sz="2400" dirty="0">
                <a:solidFill>
                  <a:schemeClr val="bg1"/>
                </a:solidFill>
              </a:rPr>
              <a:t>Understand the challenges and opportunities of plant-based options</a:t>
            </a:r>
          </a:p>
          <a:p>
            <a:r>
              <a:rPr lang="en-US" sz="2400" dirty="0">
                <a:solidFill>
                  <a:schemeClr val="bg1"/>
                </a:solidFill>
              </a:rPr>
              <a:t>Identify operational requirements for different service outlets</a:t>
            </a:r>
          </a:p>
          <a:p>
            <a:r>
              <a:rPr lang="en-US" sz="2400" dirty="0">
                <a:solidFill>
                  <a:schemeClr val="bg1"/>
                </a:solidFill>
              </a:rPr>
              <a:t>Critically evaluate global trends in the plant-based industry</a:t>
            </a:r>
          </a:p>
          <a:p>
            <a:r>
              <a:rPr lang="en-US" sz="2400" dirty="0">
                <a:solidFill>
                  <a:schemeClr val="bg1"/>
                </a:solidFill>
              </a:rPr>
              <a:t>Comprehend nutritional value of plant-based products</a:t>
            </a:r>
          </a:p>
          <a:p>
            <a:r>
              <a:rPr lang="en-US" sz="2400" dirty="0">
                <a:solidFill>
                  <a:schemeClr val="bg1"/>
                </a:solidFill>
              </a:rPr>
              <a:t>Apply menu planning strategies to develop plant-based recipes</a:t>
            </a:r>
          </a:p>
        </p:txBody>
      </p:sp>
    </p:spTree>
    <p:extLst>
      <p:ext uri="{BB962C8B-B14F-4D97-AF65-F5344CB8AC3E}">
        <p14:creationId xmlns:p14="http://schemas.microsoft.com/office/powerpoint/2010/main" val="1028234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AF351-516A-6DC7-CE7B-5949BA05843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C07439-8C50-358A-8E5C-AA974DC98BC4}"/>
              </a:ext>
            </a:extLst>
          </p:cNvPr>
          <p:cNvSpPr>
            <a:spLocks noGrp="1"/>
          </p:cNvSpPr>
          <p:nvPr>
            <p:ph type="body" sz="quarter" idx="16"/>
          </p:nvPr>
        </p:nvSpPr>
        <p:spPr>
          <a:xfrm>
            <a:off x="7321887" y="2434187"/>
            <a:ext cx="4783279" cy="2924621"/>
          </a:xfrm>
        </p:spPr>
        <p:txBody>
          <a:bodyPr>
            <a:noAutofit/>
          </a:bodyPr>
          <a:lstStyle/>
          <a:p>
            <a:r>
              <a:rPr lang="en-US" b="1" dirty="0"/>
              <a:t>Integrating Innovation into Food Service Operations</a:t>
            </a:r>
          </a:p>
        </p:txBody>
      </p:sp>
      <p:sp>
        <p:nvSpPr>
          <p:cNvPr id="5" name="Text Placeholder 4">
            <a:extLst>
              <a:ext uri="{FF2B5EF4-FFF2-40B4-BE49-F238E27FC236}">
                <a16:creationId xmlns:a16="http://schemas.microsoft.com/office/drawing/2014/main" id="{A8970B16-14E3-41AD-3391-9E293F2F0918}"/>
              </a:ext>
            </a:extLst>
          </p:cNvPr>
          <p:cNvSpPr>
            <a:spLocks noGrp="1"/>
          </p:cNvSpPr>
          <p:nvPr>
            <p:ph type="body" sz="quarter" idx="17"/>
          </p:nvPr>
        </p:nvSpPr>
        <p:spPr/>
        <p:txBody>
          <a:bodyPr/>
          <a:lstStyle/>
          <a:p>
            <a:r>
              <a:rPr lang="en-US" dirty="0"/>
              <a:t>06</a:t>
            </a:r>
          </a:p>
        </p:txBody>
      </p:sp>
      <p:pic>
        <p:nvPicPr>
          <p:cNvPr id="6" name="Picture Placeholder 23" descr="A plate of food with vegetables and tofu&#10;&#10;AI-generated content may be incorrect.">
            <a:extLst>
              <a:ext uri="{FF2B5EF4-FFF2-40B4-BE49-F238E27FC236}">
                <a16:creationId xmlns:a16="http://schemas.microsoft.com/office/drawing/2014/main" id="{609D36B8-911F-EC61-57DA-DEA522757A39}"/>
              </a:ext>
            </a:extLst>
          </p:cNvPr>
          <p:cNvPicPr>
            <a:picLocks noChangeAspect="1"/>
          </p:cNvPicPr>
          <p:nvPr/>
        </p:nvPicPr>
        <p:blipFill>
          <a:blip r:embed="rId3"/>
          <a:srcRect l="3081" r="3081"/>
          <a:stretch>
            <a:fillRect/>
          </a:stretch>
        </p:blipFill>
        <p:spPr>
          <a:xfrm flipH="1">
            <a:off x="2" y="1561951"/>
            <a:ext cx="6609125" cy="4669091"/>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Tree>
    <p:extLst>
      <p:ext uri="{BB962C8B-B14F-4D97-AF65-F5344CB8AC3E}">
        <p14:creationId xmlns:p14="http://schemas.microsoft.com/office/powerpoint/2010/main" val="2412271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2A87F-C77A-C52E-16E8-961342A28E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4B3D86A-10F6-8F74-797E-EE81C2D16E40}"/>
              </a:ext>
            </a:extLst>
          </p:cNvPr>
          <p:cNvSpPr>
            <a:spLocks noGrp="1"/>
          </p:cNvSpPr>
          <p:nvPr>
            <p:ph type="body" sz="quarter" idx="4294967295"/>
          </p:nvPr>
        </p:nvSpPr>
        <p:spPr>
          <a:xfrm>
            <a:off x="532281" y="1134569"/>
            <a:ext cx="10706681" cy="5294389"/>
          </a:xfrm>
          <a:prstGeom prst="rect">
            <a:avLst/>
          </a:prstGeom>
        </p:spPr>
        <p:txBody>
          <a:bodyPr/>
          <a:lstStyle/>
          <a:p>
            <a:pPr marL="0" indent="0" algn="ctr">
              <a:lnSpc>
                <a:spcPct val="100000"/>
              </a:lnSpc>
              <a:buNone/>
            </a:pP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Design thinking is a human-centred approach to creating innovative solutions to business problems. This strategy is modelled around the designer’s mindset; it harnesses the power of creativity to solve problems. Design thinking is just as much a philosophy as a methodology.</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Design thinking shares many core concepts with the food and hospitality sector. Both fields focus on the needs of the end-user, they share a similar process of designing, testing and refining and they are both rooted in creativity. </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five stages of design thinking are empathise, define, ideate, prototype and test. Let’s explore design thinking in the context of menu design.</a:t>
            </a:r>
          </a:p>
        </p:txBody>
      </p:sp>
      <p:sp>
        <p:nvSpPr>
          <p:cNvPr id="4" name="Text Placeholder 3">
            <a:extLst>
              <a:ext uri="{FF2B5EF4-FFF2-40B4-BE49-F238E27FC236}">
                <a16:creationId xmlns:a16="http://schemas.microsoft.com/office/drawing/2014/main" id="{8912578C-725E-FDF5-4383-42B8F8E157D6}"/>
              </a:ext>
            </a:extLst>
          </p:cNvPr>
          <p:cNvSpPr>
            <a:spLocks noGrp="1"/>
          </p:cNvSpPr>
          <p:nvPr>
            <p:ph type="body" sz="quarter" idx="4294967295"/>
          </p:nvPr>
        </p:nvSpPr>
        <p:spPr>
          <a:xfrm>
            <a:off x="2100055" y="429041"/>
            <a:ext cx="7960382" cy="458485"/>
          </a:xfrm>
          <a:prstGeom prst="rect">
            <a:avLst/>
          </a:prstGeom>
        </p:spPr>
        <p:txBody>
          <a:bodyPr/>
          <a:lstStyle/>
          <a:p>
            <a:pPr marL="0" indent="0">
              <a:buNone/>
            </a:pPr>
            <a:r>
              <a:rPr lang="en-US" dirty="0">
                <a:solidFill>
                  <a:srgbClr val="75B543"/>
                </a:solidFill>
              </a:rPr>
              <a:t>Design-Thinking Principles - </a:t>
            </a:r>
            <a:r>
              <a:rPr lang="en-US" i="1" dirty="0">
                <a:solidFill>
                  <a:srgbClr val="75B543"/>
                </a:solidFill>
              </a:rPr>
              <a:t>Plant-Based Menu Design</a:t>
            </a:r>
          </a:p>
          <a:p>
            <a:pPr marL="0" indent="0">
              <a:buNone/>
            </a:pPr>
            <a:endParaRPr lang="en-US" dirty="0">
              <a:solidFill>
                <a:srgbClr val="75B543"/>
              </a:solidFill>
            </a:endParaRPr>
          </a:p>
        </p:txBody>
      </p:sp>
    </p:spTree>
    <p:extLst>
      <p:ext uri="{BB962C8B-B14F-4D97-AF65-F5344CB8AC3E}">
        <p14:creationId xmlns:p14="http://schemas.microsoft.com/office/powerpoint/2010/main" val="431077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48E7-08A5-859C-66A1-52D0D05AE47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A98B5E-7DAD-5841-4281-A8F41012A4EB}"/>
              </a:ext>
            </a:extLst>
          </p:cNvPr>
          <p:cNvSpPr>
            <a:spLocks noGrp="1"/>
          </p:cNvSpPr>
          <p:nvPr>
            <p:ph type="body" sz="quarter" idx="4294967295"/>
          </p:nvPr>
        </p:nvSpPr>
        <p:spPr>
          <a:xfrm>
            <a:off x="2100055" y="429041"/>
            <a:ext cx="7960382" cy="458485"/>
          </a:xfrm>
          <a:prstGeom prst="rect">
            <a:avLst/>
          </a:prstGeom>
        </p:spPr>
        <p:txBody>
          <a:bodyPr/>
          <a:lstStyle/>
          <a:p>
            <a:pPr marL="0" indent="0">
              <a:buNone/>
            </a:pPr>
            <a:r>
              <a:rPr lang="en-US" dirty="0">
                <a:solidFill>
                  <a:srgbClr val="75B543"/>
                </a:solidFill>
              </a:rPr>
              <a:t>Design-Thinking Principles - </a:t>
            </a:r>
            <a:r>
              <a:rPr lang="en-US" i="1" dirty="0">
                <a:solidFill>
                  <a:srgbClr val="75B543"/>
                </a:solidFill>
              </a:rPr>
              <a:t>Plant-Based Menu Design</a:t>
            </a:r>
          </a:p>
          <a:p>
            <a:pPr marL="0" indent="0">
              <a:buNone/>
            </a:pPr>
            <a:endParaRPr lang="en-US" dirty="0">
              <a:solidFill>
                <a:srgbClr val="75B543"/>
              </a:solidFill>
            </a:endParaRPr>
          </a:p>
        </p:txBody>
      </p:sp>
      <p:sp>
        <p:nvSpPr>
          <p:cNvPr id="22" name="Text Placeholder 4">
            <a:extLst>
              <a:ext uri="{FF2B5EF4-FFF2-40B4-BE49-F238E27FC236}">
                <a16:creationId xmlns:a16="http://schemas.microsoft.com/office/drawing/2014/main" id="{B0C1900D-FD64-5A7C-2642-E0580FAD9CC1}"/>
              </a:ext>
            </a:extLst>
          </p:cNvPr>
          <p:cNvSpPr txBox="1">
            <a:spLocks/>
          </p:cNvSpPr>
          <p:nvPr/>
        </p:nvSpPr>
        <p:spPr>
          <a:xfrm>
            <a:off x="6202750" y="1387119"/>
            <a:ext cx="5309386" cy="3609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b="1" u="sng" dirty="0">
                <a:solidFill>
                  <a:srgbClr val="595959"/>
                </a:solidFill>
                <a:latin typeface="Calibri" panose="020F0502020204030204" pitchFamily="34" charset="0"/>
                <a:ea typeface="Calibri" panose="020F0502020204030204" pitchFamily="34" charset="0"/>
                <a:cs typeface="Calibri" panose="020F0502020204030204" pitchFamily="34" charset="0"/>
              </a:rPr>
              <a:t>Define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This phase involves determining the problem based on the insights acquired during the empathise phase.  In this context, the challenge is creating satisfying alternatives to meat options without comprising quality, taste or texture.</a:t>
            </a:r>
          </a:p>
        </p:txBody>
      </p:sp>
      <p:pic>
        <p:nvPicPr>
          <p:cNvPr id="3" name="Picture 2">
            <a:extLst>
              <a:ext uri="{FF2B5EF4-FFF2-40B4-BE49-F238E27FC236}">
                <a16:creationId xmlns:a16="http://schemas.microsoft.com/office/drawing/2014/main" id="{9DF2AC00-5A4D-B5D7-F9E1-A2AF05CF9198}"/>
              </a:ext>
            </a:extLst>
          </p:cNvPr>
          <p:cNvPicPr>
            <a:picLocks noChangeAspect="1"/>
          </p:cNvPicPr>
          <p:nvPr/>
        </p:nvPicPr>
        <p:blipFill>
          <a:blip r:embed="rId2"/>
          <a:stretch>
            <a:fillRect/>
          </a:stretch>
        </p:blipFill>
        <p:spPr>
          <a:xfrm>
            <a:off x="5828027" y="1531546"/>
            <a:ext cx="465718" cy="3398629"/>
          </a:xfrm>
          <a:prstGeom prst="rect">
            <a:avLst/>
          </a:prstGeom>
        </p:spPr>
      </p:pic>
      <p:pic>
        <p:nvPicPr>
          <p:cNvPr id="6" name="Picture 5">
            <a:extLst>
              <a:ext uri="{FF2B5EF4-FFF2-40B4-BE49-F238E27FC236}">
                <a16:creationId xmlns:a16="http://schemas.microsoft.com/office/drawing/2014/main" id="{1DDBB6E1-9031-84D6-05E3-C82E82A623D0}"/>
              </a:ext>
            </a:extLst>
          </p:cNvPr>
          <p:cNvPicPr>
            <a:picLocks noChangeAspect="1"/>
          </p:cNvPicPr>
          <p:nvPr/>
        </p:nvPicPr>
        <p:blipFill>
          <a:blip r:embed="rId3"/>
          <a:stretch>
            <a:fillRect/>
          </a:stretch>
        </p:blipFill>
        <p:spPr>
          <a:xfrm>
            <a:off x="2008703" y="1726292"/>
            <a:ext cx="311360" cy="282300"/>
          </a:xfrm>
          <a:prstGeom prst="rect">
            <a:avLst/>
          </a:prstGeom>
        </p:spPr>
      </p:pic>
      <p:pic>
        <p:nvPicPr>
          <p:cNvPr id="7" name="Picture 6">
            <a:extLst>
              <a:ext uri="{FF2B5EF4-FFF2-40B4-BE49-F238E27FC236}">
                <a16:creationId xmlns:a16="http://schemas.microsoft.com/office/drawing/2014/main" id="{22DAB0AA-C0E3-DD79-990F-5CA6F95D9FAF}"/>
              </a:ext>
            </a:extLst>
          </p:cNvPr>
          <p:cNvPicPr>
            <a:picLocks noChangeAspect="1"/>
          </p:cNvPicPr>
          <p:nvPr/>
        </p:nvPicPr>
        <p:blipFill>
          <a:blip r:embed="rId4"/>
          <a:stretch>
            <a:fillRect/>
          </a:stretch>
        </p:blipFill>
        <p:spPr>
          <a:xfrm>
            <a:off x="3919750" y="1640996"/>
            <a:ext cx="468272" cy="401124"/>
          </a:xfrm>
          <a:prstGeom prst="rect">
            <a:avLst/>
          </a:prstGeom>
        </p:spPr>
      </p:pic>
      <p:pic>
        <p:nvPicPr>
          <p:cNvPr id="8" name="Picture 7">
            <a:extLst>
              <a:ext uri="{FF2B5EF4-FFF2-40B4-BE49-F238E27FC236}">
                <a16:creationId xmlns:a16="http://schemas.microsoft.com/office/drawing/2014/main" id="{A927EF7C-2FF0-2769-5237-48F7E180EA16}"/>
              </a:ext>
            </a:extLst>
          </p:cNvPr>
          <p:cNvPicPr>
            <a:picLocks noChangeAspect="1"/>
          </p:cNvPicPr>
          <p:nvPr/>
        </p:nvPicPr>
        <p:blipFill>
          <a:blip r:embed="rId5"/>
          <a:stretch>
            <a:fillRect/>
          </a:stretch>
        </p:blipFill>
        <p:spPr>
          <a:xfrm>
            <a:off x="7934444" y="1788244"/>
            <a:ext cx="296189" cy="253876"/>
          </a:xfrm>
          <a:prstGeom prst="rect">
            <a:avLst/>
          </a:prstGeom>
        </p:spPr>
      </p:pic>
      <p:pic>
        <p:nvPicPr>
          <p:cNvPr id="20" name="Picture 19">
            <a:extLst>
              <a:ext uri="{FF2B5EF4-FFF2-40B4-BE49-F238E27FC236}">
                <a16:creationId xmlns:a16="http://schemas.microsoft.com/office/drawing/2014/main" id="{A4AFC7C3-BBC0-3CDF-8A2B-F04BD067762C}"/>
              </a:ext>
            </a:extLst>
          </p:cNvPr>
          <p:cNvPicPr>
            <a:picLocks noChangeAspect="1"/>
          </p:cNvPicPr>
          <p:nvPr/>
        </p:nvPicPr>
        <p:blipFill>
          <a:blip r:embed="rId6"/>
          <a:stretch>
            <a:fillRect/>
          </a:stretch>
        </p:blipFill>
        <p:spPr>
          <a:xfrm>
            <a:off x="9315241" y="1726292"/>
            <a:ext cx="441528" cy="364740"/>
          </a:xfrm>
          <a:prstGeom prst="rect">
            <a:avLst/>
          </a:prstGeom>
        </p:spPr>
      </p:pic>
      <p:sp>
        <p:nvSpPr>
          <p:cNvPr id="2" name="Text Placeholder 4">
            <a:extLst>
              <a:ext uri="{FF2B5EF4-FFF2-40B4-BE49-F238E27FC236}">
                <a16:creationId xmlns:a16="http://schemas.microsoft.com/office/drawing/2014/main" id="{E5831E69-8A43-7DE4-0B9E-93665533AA1E}"/>
              </a:ext>
            </a:extLst>
          </p:cNvPr>
          <p:cNvSpPr txBox="1">
            <a:spLocks/>
          </p:cNvSpPr>
          <p:nvPr/>
        </p:nvSpPr>
        <p:spPr>
          <a:xfrm>
            <a:off x="571966" y="1672697"/>
            <a:ext cx="5159133" cy="32083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2400" b="1" u="sng" dirty="0">
                <a:solidFill>
                  <a:srgbClr val="595959"/>
                </a:solidFill>
                <a:latin typeface="Calibri" panose="020F0502020204030204" pitchFamily="34" charset="0"/>
                <a:ea typeface="Calibri" panose="020F0502020204030204" pitchFamily="34" charset="0"/>
                <a:cs typeface="Calibri" panose="020F0502020204030204" pitchFamily="34" charset="0"/>
              </a:rPr>
              <a:t>Empathise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core principle of design thinking is empathising with users to create a tailored solution that meets their needs. Designing a plant-based menu requires knowledge and understanding of consumer’s dietary requirements to create a varied menu offering.</a:t>
            </a:r>
          </a:p>
          <a:p>
            <a:pPr marL="0" indent="0" algn="ctr">
              <a:buNone/>
            </a:pP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5638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7407F-B72C-EBA5-25AF-DB3D32ED9C4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645DCD1-9C2D-898D-6618-44C81C9EDFA9}"/>
              </a:ext>
            </a:extLst>
          </p:cNvPr>
          <p:cNvSpPr>
            <a:spLocks noGrp="1"/>
          </p:cNvSpPr>
          <p:nvPr>
            <p:ph type="body" sz="quarter" idx="4294967295"/>
          </p:nvPr>
        </p:nvSpPr>
        <p:spPr>
          <a:xfrm>
            <a:off x="1199924" y="1740859"/>
            <a:ext cx="6937513" cy="2871297"/>
          </a:xfrm>
          <a:prstGeom prst="rect">
            <a:avLst/>
          </a:prstGeom>
        </p:spPr>
        <p:txBody>
          <a:bodyPr/>
          <a:lstStyle/>
          <a:p>
            <a:pPr marL="0" indent="0" algn="ctr">
              <a:buNone/>
            </a:pPr>
            <a:r>
              <a:rPr lang="en-IE" sz="2400" b="1" u="sng" dirty="0">
                <a:solidFill>
                  <a:srgbClr val="595959"/>
                </a:solidFill>
                <a:latin typeface="Calibri" panose="020F0502020204030204" pitchFamily="34" charset="0"/>
                <a:ea typeface="Calibri" panose="020F0502020204030204" pitchFamily="34" charset="0"/>
                <a:cs typeface="Calibri" panose="020F0502020204030204" pitchFamily="34" charset="0"/>
              </a:rPr>
              <a:t>Ideate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ideate phase involves coming up with potential solutions to the problem identified in the previous step. This phase draws on the designer’s creative toolkit for crafting innovative solutions and transforming ideas into a working prototype.</a:t>
            </a:r>
          </a:p>
        </p:txBody>
      </p:sp>
      <p:pic>
        <p:nvPicPr>
          <p:cNvPr id="9" name="Picture 8">
            <a:extLst>
              <a:ext uri="{FF2B5EF4-FFF2-40B4-BE49-F238E27FC236}">
                <a16:creationId xmlns:a16="http://schemas.microsoft.com/office/drawing/2014/main" id="{096C3A0E-AC86-56BE-D8A1-82F405E89B1C}"/>
              </a:ext>
            </a:extLst>
          </p:cNvPr>
          <p:cNvPicPr>
            <a:picLocks noChangeAspect="1"/>
          </p:cNvPicPr>
          <p:nvPr/>
        </p:nvPicPr>
        <p:blipFill>
          <a:blip r:embed="rId2"/>
          <a:stretch>
            <a:fillRect/>
          </a:stretch>
        </p:blipFill>
        <p:spPr>
          <a:xfrm>
            <a:off x="3699069" y="1788267"/>
            <a:ext cx="301694" cy="286179"/>
          </a:xfrm>
          <a:prstGeom prst="rect">
            <a:avLst/>
          </a:prstGeom>
        </p:spPr>
      </p:pic>
      <p:pic>
        <p:nvPicPr>
          <p:cNvPr id="10" name="Picture 9">
            <a:extLst>
              <a:ext uri="{FF2B5EF4-FFF2-40B4-BE49-F238E27FC236}">
                <a16:creationId xmlns:a16="http://schemas.microsoft.com/office/drawing/2014/main" id="{7E2A04C5-3EA0-70B2-4B93-5920C4948DCE}"/>
              </a:ext>
            </a:extLst>
          </p:cNvPr>
          <p:cNvPicPr>
            <a:picLocks noChangeAspect="1"/>
          </p:cNvPicPr>
          <p:nvPr/>
        </p:nvPicPr>
        <p:blipFill>
          <a:blip r:embed="rId3"/>
          <a:stretch>
            <a:fillRect/>
          </a:stretch>
        </p:blipFill>
        <p:spPr>
          <a:xfrm>
            <a:off x="5141809" y="1739699"/>
            <a:ext cx="371009" cy="383317"/>
          </a:xfrm>
          <a:prstGeom prst="rect">
            <a:avLst/>
          </a:prstGeom>
        </p:spPr>
      </p:pic>
      <p:sp>
        <p:nvSpPr>
          <p:cNvPr id="15" name="Text Placeholder 3">
            <a:extLst>
              <a:ext uri="{FF2B5EF4-FFF2-40B4-BE49-F238E27FC236}">
                <a16:creationId xmlns:a16="http://schemas.microsoft.com/office/drawing/2014/main" id="{E9986950-060C-D23E-F1CE-1A9AE23F5EFC}"/>
              </a:ext>
            </a:extLst>
          </p:cNvPr>
          <p:cNvSpPr txBox="1">
            <a:spLocks/>
          </p:cNvSpPr>
          <p:nvPr/>
        </p:nvSpPr>
        <p:spPr>
          <a:xfrm>
            <a:off x="2009290" y="447825"/>
            <a:ext cx="7960382"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Design-Thinking Principles - </a:t>
            </a:r>
            <a:r>
              <a:rPr lang="en-US" i="1" dirty="0">
                <a:solidFill>
                  <a:srgbClr val="75B543"/>
                </a:solidFill>
              </a:rPr>
              <a:t>Plant-Based Menu Design</a:t>
            </a:r>
          </a:p>
        </p:txBody>
      </p:sp>
      <p:pic>
        <p:nvPicPr>
          <p:cNvPr id="3" name="Picture 2">
            <a:extLst>
              <a:ext uri="{FF2B5EF4-FFF2-40B4-BE49-F238E27FC236}">
                <a16:creationId xmlns:a16="http://schemas.microsoft.com/office/drawing/2014/main" id="{02D4BD78-DB99-48DF-27F2-C0E0B95BA1FD}"/>
              </a:ext>
            </a:extLst>
          </p:cNvPr>
          <p:cNvPicPr>
            <a:picLocks noChangeAspect="1"/>
          </p:cNvPicPr>
          <p:nvPr/>
        </p:nvPicPr>
        <p:blipFill>
          <a:blip r:embed="rId4"/>
          <a:stretch>
            <a:fillRect/>
          </a:stretch>
        </p:blipFill>
        <p:spPr>
          <a:xfrm>
            <a:off x="8391748" y="3087347"/>
            <a:ext cx="2818342" cy="2871297"/>
          </a:xfrm>
          <a:prstGeom prst="rect">
            <a:avLst/>
          </a:prstGeom>
        </p:spPr>
      </p:pic>
    </p:spTree>
    <p:extLst>
      <p:ext uri="{BB962C8B-B14F-4D97-AF65-F5344CB8AC3E}">
        <p14:creationId xmlns:p14="http://schemas.microsoft.com/office/powerpoint/2010/main" val="403351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D1739-C950-6221-5CFC-038BDA238D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91C35C-CCC5-C158-38BD-3522E32986FA}"/>
              </a:ext>
            </a:extLst>
          </p:cNvPr>
          <p:cNvPicPr>
            <a:picLocks noChangeAspect="1"/>
          </p:cNvPicPr>
          <p:nvPr/>
        </p:nvPicPr>
        <p:blipFill>
          <a:blip r:embed="rId2"/>
          <a:stretch>
            <a:fillRect/>
          </a:stretch>
        </p:blipFill>
        <p:spPr>
          <a:xfrm>
            <a:off x="5938787" y="1598530"/>
            <a:ext cx="314426" cy="3547350"/>
          </a:xfrm>
          <a:prstGeom prst="rect">
            <a:avLst/>
          </a:prstGeom>
        </p:spPr>
      </p:pic>
      <p:pic>
        <p:nvPicPr>
          <p:cNvPr id="11" name="Picture 10">
            <a:extLst>
              <a:ext uri="{FF2B5EF4-FFF2-40B4-BE49-F238E27FC236}">
                <a16:creationId xmlns:a16="http://schemas.microsoft.com/office/drawing/2014/main" id="{8DCED4E6-E8C9-D982-411D-D9B02C0A8608}"/>
              </a:ext>
            </a:extLst>
          </p:cNvPr>
          <p:cNvPicPr>
            <a:picLocks noChangeAspect="1"/>
          </p:cNvPicPr>
          <p:nvPr/>
        </p:nvPicPr>
        <p:blipFill>
          <a:blip r:embed="rId3"/>
          <a:stretch>
            <a:fillRect/>
          </a:stretch>
        </p:blipFill>
        <p:spPr>
          <a:xfrm>
            <a:off x="1934256" y="1642892"/>
            <a:ext cx="336785" cy="286180"/>
          </a:xfrm>
          <a:prstGeom prst="rect">
            <a:avLst/>
          </a:prstGeom>
        </p:spPr>
      </p:pic>
      <p:pic>
        <p:nvPicPr>
          <p:cNvPr id="12" name="Picture 11">
            <a:extLst>
              <a:ext uri="{FF2B5EF4-FFF2-40B4-BE49-F238E27FC236}">
                <a16:creationId xmlns:a16="http://schemas.microsoft.com/office/drawing/2014/main" id="{6D7FE9C9-D0F1-5942-C1DA-6B9D05CD73CA}"/>
              </a:ext>
            </a:extLst>
          </p:cNvPr>
          <p:cNvPicPr>
            <a:picLocks noChangeAspect="1"/>
          </p:cNvPicPr>
          <p:nvPr/>
        </p:nvPicPr>
        <p:blipFill>
          <a:blip r:embed="rId4"/>
          <a:stretch>
            <a:fillRect/>
          </a:stretch>
        </p:blipFill>
        <p:spPr>
          <a:xfrm>
            <a:off x="3959934" y="1598530"/>
            <a:ext cx="425972" cy="374905"/>
          </a:xfrm>
          <a:prstGeom prst="rect">
            <a:avLst/>
          </a:prstGeom>
        </p:spPr>
      </p:pic>
      <p:sp>
        <p:nvSpPr>
          <p:cNvPr id="15" name="Text Placeholder 3">
            <a:extLst>
              <a:ext uri="{FF2B5EF4-FFF2-40B4-BE49-F238E27FC236}">
                <a16:creationId xmlns:a16="http://schemas.microsoft.com/office/drawing/2014/main" id="{C6962BBA-0BF9-3E55-B6C6-51023282D81C}"/>
              </a:ext>
            </a:extLst>
          </p:cNvPr>
          <p:cNvSpPr txBox="1">
            <a:spLocks/>
          </p:cNvSpPr>
          <p:nvPr/>
        </p:nvSpPr>
        <p:spPr>
          <a:xfrm>
            <a:off x="2271041" y="651577"/>
            <a:ext cx="7960382"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Design-Thinking Principles - </a:t>
            </a:r>
            <a:r>
              <a:rPr lang="en-US" i="1" dirty="0">
                <a:solidFill>
                  <a:srgbClr val="75B543"/>
                </a:solidFill>
              </a:rPr>
              <a:t>Plant-Based Menu Design</a:t>
            </a:r>
          </a:p>
          <a:p>
            <a:pPr marL="0" indent="0">
              <a:buFont typeface="Arial" panose="020B0604020202020204" pitchFamily="34" charset="0"/>
              <a:buNone/>
            </a:pPr>
            <a:endParaRPr lang="en-US" dirty="0">
              <a:solidFill>
                <a:srgbClr val="75B543"/>
              </a:solidFill>
            </a:endParaRPr>
          </a:p>
        </p:txBody>
      </p:sp>
      <p:sp>
        <p:nvSpPr>
          <p:cNvPr id="2" name="Text Placeholder 4">
            <a:extLst>
              <a:ext uri="{FF2B5EF4-FFF2-40B4-BE49-F238E27FC236}">
                <a16:creationId xmlns:a16="http://schemas.microsoft.com/office/drawing/2014/main" id="{7430D61F-BBFF-B958-46D2-D816DC3BE857}"/>
              </a:ext>
            </a:extLst>
          </p:cNvPr>
          <p:cNvSpPr txBox="1">
            <a:spLocks/>
          </p:cNvSpPr>
          <p:nvPr/>
        </p:nvSpPr>
        <p:spPr>
          <a:xfrm>
            <a:off x="6420678" y="1901272"/>
            <a:ext cx="5034169" cy="32446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This phase may have to be revisited as new insights emerge. Design thinking is a non-linear process of building and refining in response to feedback from end-users, similarly to menu design which also requires modifications to create the best offer for consumers.</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4">
            <a:extLst>
              <a:ext uri="{FF2B5EF4-FFF2-40B4-BE49-F238E27FC236}">
                <a16:creationId xmlns:a16="http://schemas.microsoft.com/office/drawing/2014/main" id="{41FAA2E1-6578-2CCC-C2FF-D13232E438A9}"/>
              </a:ext>
            </a:extLst>
          </p:cNvPr>
          <p:cNvSpPr txBox="1">
            <a:spLocks/>
          </p:cNvSpPr>
          <p:nvPr/>
        </p:nvSpPr>
        <p:spPr>
          <a:xfrm>
            <a:off x="326118" y="1564516"/>
            <a:ext cx="5663363" cy="3258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2400" b="1" u="sng" dirty="0">
                <a:solidFill>
                  <a:srgbClr val="595959"/>
                </a:solidFill>
                <a:latin typeface="Calibri" panose="020F0502020204030204" pitchFamily="34" charset="0"/>
                <a:ea typeface="Calibri" panose="020F0502020204030204" pitchFamily="34" charset="0"/>
                <a:cs typeface="Calibri" panose="020F0502020204030204" pitchFamily="34" charset="0"/>
              </a:rPr>
              <a:t>Prototype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 </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 prototype phase involves building a product based on your ideas. This is arguably the most challenging phase as it involves brining ideas to life. There is a great deal of experimentation required to build an innovative prototype. </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6755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5A242-6DE0-3295-424E-E2D887368496}"/>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565E37FF-B7C2-78F7-3807-8E0620F59DAF}"/>
              </a:ext>
            </a:extLst>
          </p:cNvPr>
          <p:cNvSpPr txBox="1">
            <a:spLocks/>
          </p:cNvSpPr>
          <p:nvPr/>
        </p:nvSpPr>
        <p:spPr>
          <a:xfrm>
            <a:off x="1003300" y="1697106"/>
            <a:ext cx="7912100" cy="3463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b="1" u="sng" dirty="0">
                <a:solidFill>
                  <a:srgbClr val="595959"/>
                </a:solidFill>
                <a:latin typeface="Calibri" panose="020F0502020204030204" pitchFamily="34" charset="0"/>
                <a:ea typeface="Calibri" panose="020F0502020204030204" pitchFamily="34" charset="0"/>
                <a:cs typeface="Calibri" panose="020F0502020204030204" pitchFamily="34" charset="0"/>
              </a:rPr>
              <a:t>Test</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Testing is the final phase of both design thinking and product development. This phase is about gathering feedback from users on the prototype. This step is inherently human-centred as it involves direct engagement with users. Iteration may be required to refine the product in line with consumer feedback.</a:t>
            </a:r>
          </a:p>
        </p:txBody>
      </p:sp>
      <p:pic>
        <p:nvPicPr>
          <p:cNvPr id="13" name="Picture 12">
            <a:extLst>
              <a:ext uri="{FF2B5EF4-FFF2-40B4-BE49-F238E27FC236}">
                <a16:creationId xmlns:a16="http://schemas.microsoft.com/office/drawing/2014/main" id="{94F2C04D-4CA0-E1A7-94A2-BC03B8C67345}"/>
              </a:ext>
            </a:extLst>
          </p:cNvPr>
          <p:cNvPicPr>
            <a:picLocks noChangeAspect="1"/>
          </p:cNvPicPr>
          <p:nvPr/>
        </p:nvPicPr>
        <p:blipFill>
          <a:blip r:embed="rId2"/>
          <a:stretch>
            <a:fillRect/>
          </a:stretch>
        </p:blipFill>
        <p:spPr>
          <a:xfrm>
            <a:off x="4019089" y="2077448"/>
            <a:ext cx="301975" cy="286545"/>
          </a:xfrm>
          <a:prstGeom prst="rect">
            <a:avLst/>
          </a:prstGeom>
        </p:spPr>
      </p:pic>
      <p:pic>
        <p:nvPicPr>
          <p:cNvPr id="14" name="Picture 13">
            <a:extLst>
              <a:ext uri="{FF2B5EF4-FFF2-40B4-BE49-F238E27FC236}">
                <a16:creationId xmlns:a16="http://schemas.microsoft.com/office/drawing/2014/main" id="{0D5B7E54-B8C2-FEE0-E1F3-6EC356F12084}"/>
              </a:ext>
            </a:extLst>
          </p:cNvPr>
          <p:cNvPicPr>
            <a:picLocks noChangeAspect="1"/>
          </p:cNvPicPr>
          <p:nvPr/>
        </p:nvPicPr>
        <p:blipFill>
          <a:blip r:embed="rId3"/>
          <a:stretch>
            <a:fillRect/>
          </a:stretch>
        </p:blipFill>
        <p:spPr>
          <a:xfrm>
            <a:off x="5359256" y="1992583"/>
            <a:ext cx="401330" cy="456274"/>
          </a:xfrm>
          <a:prstGeom prst="rect">
            <a:avLst/>
          </a:prstGeom>
        </p:spPr>
      </p:pic>
      <p:sp>
        <p:nvSpPr>
          <p:cNvPr id="15" name="Text Placeholder 3">
            <a:extLst>
              <a:ext uri="{FF2B5EF4-FFF2-40B4-BE49-F238E27FC236}">
                <a16:creationId xmlns:a16="http://schemas.microsoft.com/office/drawing/2014/main" id="{DDEECD16-23EC-914F-F4BF-4710E591FE50}"/>
              </a:ext>
            </a:extLst>
          </p:cNvPr>
          <p:cNvSpPr txBox="1">
            <a:spLocks/>
          </p:cNvSpPr>
          <p:nvPr/>
        </p:nvSpPr>
        <p:spPr>
          <a:xfrm>
            <a:off x="1943589" y="704566"/>
            <a:ext cx="7960382"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Design-Thinking Principles - </a:t>
            </a:r>
            <a:r>
              <a:rPr lang="en-US" i="1" dirty="0">
                <a:solidFill>
                  <a:srgbClr val="75B543"/>
                </a:solidFill>
              </a:rPr>
              <a:t>Plant-Based Menu Design</a:t>
            </a:r>
          </a:p>
        </p:txBody>
      </p:sp>
      <p:pic>
        <p:nvPicPr>
          <p:cNvPr id="3" name="Picture 2">
            <a:extLst>
              <a:ext uri="{FF2B5EF4-FFF2-40B4-BE49-F238E27FC236}">
                <a16:creationId xmlns:a16="http://schemas.microsoft.com/office/drawing/2014/main" id="{4FBA6028-7E82-DE50-9878-C508F0C86E4C}"/>
              </a:ext>
            </a:extLst>
          </p:cNvPr>
          <p:cNvPicPr>
            <a:picLocks noChangeAspect="1"/>
          </p:cNvPicPr>
          <p:nvPr/>
        </p:nvPicPr>
        <p:blipFill>
          <a:blip r:embed="rId4"/>
          <a:stretch>
            <a:fillRect/>
          </a:stretch>
        </p:blipFill>
        <p:spPr>
          <a:xfrm>
            <a:off x="9010650" y="4004559"/>
            <a:ext cx="2521206" cy="1818575"/>
          </a:xfrm>
          <a:prstGeom prst="rect">
            <a:avLst/>
          </a:prstGeom>
        </p:spPr>
      </p:pic>
    </p:spTree>
    <p:extLst>
      <p:ext uri="{BB962C8B-B14F-4D97-AF65-F5344CB8AC3E}">
        <p14:creationId xmlns:p14="http://schemas.microsoft.com/office/powerpoint/2010/main" val="421449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3871-1FDA-EDC4-B6E5-81DF19EE4389}"/>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A2100241-2F99-743B-0D27-18A40AB470D9}"/>
              </a:ext>
            </a:extLst>
          </p:cNvPr>
          <p:cNvSpPr txBox="1">
            <a:spLocks/>
          </p:cNvSpPr>
          <p:nvPr/>
        </p:nvSpPr>
        <p:spPr>
          <a:xfrm>
            <a:off x="6202750" y="922824"/>
            <a:ext cx="5217425" cy="5012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E" sz="20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58F64618-F505-9230-AE65-06AC2B44B6E7}"/>
              </a:ext>
            </a:extLst>
          </p:cNvPr>
          <p:cNvSpPr txBox="1">
            <a:spLocks/>
          </p:cNvSpPr>
          <p:nvPr/>
        </p:nvSpPr>
        <p:spPr>
          <a:xfrm>
            <a:off x="8535914" y="483940"/>
            <a:ext cx="264541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Plant-Based Diet</a:t>
            </a:r>
            <a:endParaRPr lang="en-US" i="1" dirty="0">
              <a:solidFill>
                <a:srgbClr val="75B543"/>
              </a:solidFill>
            </a:endParaRPr>
          </a:p>
        </p:txBody>
      </p:sp>
      <p:graphicFrame>
        <p:nvGraphicFramePr>
          <p:cNvPr id="4" name="Chart 3">
            <a:extLst>
              <a:ext uri="{FF2B5EF4-FFF2-40B4-BE49-F238E27FC236}">
                <a16:creationId xmlns:a16="http://schemas.microsoft.com/office/drawing/2014/main" id="{661AB536-FA77-BEB2-743B-CA0FE98EF05F}"/>
              </a:ext>
            </a:extLst>
          </p:cNvPr>
          <p:cNvGraphicFramePr/>
          <p:nvPr>
            <p:extLst>
              <p:ext uri="{D42A27DB-BD31-4B8C-83A1-F6EECF244321}">
                <p14:modId xmlns:p14="http://schemas.microsoft.com/office/powerpoint/2010/main" val="4138130378"/>
              </p:ext>
            </p:extLst>
          </p:nvPr>
        </p:nvGraphicFramePr>
        <p:xfrm>
          <a:off x="5736168" y="1537903"/>
          <a:ext cx="5599492" cy="39581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5118670-BC95-F375-19BE-190C00E9A478}"/>
              </a:ext>
            </a:extLst>
          </p:cNvPr>
          <p:cNvSpPr txBox="1"/>
          <p:nvPr/>
        </p:nvSpPr>
        <p:spPr>
          <a:xfrm>
            <a:off x="1474523" y="2274838"/>
            <a:ext cx="4128438" cy="2308324"/>
          </a:xfrm>
          <a:prstGeom prst="rect">
            <a:avLst/>
          </a:prstGeom>
          <a:noFill/>
        </p:spPr>
        <p:txBody>
          <a:bodyPr wrap="square" rtlCol="0">
            <a:spAutoFit/>
          </a:bodyPr>
          <a:lstStyle/>
          <a:p>
            <a:r>
              <a:rPr lang="en-IE" sz="2400" b="1" dirty="0">
                <a:solidFill>
                  <a:srgbClr val="595959"/>
                </a:solidFill>
                <a:latin typeface="Calibri" panose="020F0502020204030204" pitchFamily="34" charset="0"/>
                <a:ea typeface="Calibri" panose="020F0502020204030204" pitchFamily="34" charset="0"/>
                <a:cs typeface="Calibri" panose="020F0502020204030204" pitchFamily="34" charset="0"/>
              </a:rPr>
              <a:t>57% </a:t>
            </a: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due to animal welfare</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95959"/>
                </a:solidFill>
                <a:latin typeface="Calibri" panose="020F0502020204030204" pitchFamily="34" charset="0"/>
                <a:ea typeface="Calibri" panose="020F0502020204030204" pitchFamily="34" charset="0"/>
                <a:cs typeface="Calibri" panose="020F0502020204030204" pitchFamily="34" charset="0"/>
              </a:rPr>
              <a:t>52% </a:t>
            </a: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for physical health</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95959"/>
                </a:solidFill>
                <a:latin typeface="Calibri" panose="020F0502020204030204" pitchFamily="34" charset="0"/>
                <a:ea typeface="Calibri" panose="020F0502020204030204" pitchFamily="34" charset="0"/>
                <a:cs typeface="Calibri" panose="020F0502020204030204" pitchFamily="34" charset="0"/>
              </a:rPr>
              <a:t>48% </a:t>
            </a: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for the environment</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                    </a:t>
            </a: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 (The Vegan Society, 2025)</a:t>
            </a:r>
          </a:p>
        </p:txBody>
      </p:sp>
      <p:sp>
        <p:nvSpPr>
          <p:cNvPr id="7" name="TextBox 6">
            <a:extLst>
              <a:ext uri="{FF2B5EF4-FFF2-40B4-BE49-F238E27FC236}">
                <a16:creationId xmlns:a16="http://schemas.microsoft.com/office/drawing/2014/main" id="{5E1EB99F-0BF5-1BF0-1A0F-27ED211724D7}"/>
              </a:ext>
            </a:extLst>
          </p:cNvPr>
          <p:cNvSpPr txBox="1"/>
          <p:nvPr/>
        </p:nvSpPr>
        <p:spPr>
          <a:xfrm>
            <a:off x="703504" y="1122404"/>
            <a:ext cx="4899457" cy="830997"/>
          </a:xfrm>
          <a:prstGeom prst="rect">
            <a:avLst/>
          </a:prstGeom>
          <a:noFill/>
        </p:spPr>
        <p:txBody>
          <a:bodyPr wrap="square" rtlCol="0">
            <a:spAutoFit/>
          </a:bodyPr>
          <a:lstStyle/>
          <a:p>
            <a:r>
              <a:rPr lang="en-IE" sz="2400" i="1" dirty="0">
                <a:solidFill>
                  <a:srgbClr val="595959"/>
                </a:solidFill>
                <a:latin typeface="Calibri" panose="020F0502020204030204" pitchFamily="34" charset="0"/>
                <a:ea typeface="Calibri" panose="020F0502020204030204" pitchFamily="34" charset="0"/>
                <a:cs typeface="Calibri" panose="020F0502020204030204" pitchFamily="34" charset="0"/>
              </a:rPr>
              <a:t>Top reasons for following a plant-based diet:</a:t>
            </a:r>
          </a:p>
        </p:txBody>
      </p:sp>
      <p:pic>
        <p:nvPicPr>
          <p:cNvPr id="8" name="Picture 7">
            <a:extLst>
              <a:ext uri="{FF2B5EF4-FFF2-40B4-BE49-F238E27FC236}">
                <a16:creationId xmlns:a16="http://schemas.microsoft.com/office/drawing/2014/main" id="{386E529C-D8B3-F6D8-5670-721D5DD0A8CE}"/>
              </a:ext>
            </a:extLst>
          </p:cNvPr>
          <p:cNvPicPr>
            <a:picLocks noChangeAspect="1"/>
          </p:cNvPicPr>
          <p:nvPr/>
        </p:nvPicPr>
        <p:blipFill>
          <a:blip r:embed="rId3"/>
          <a:stretch>
            <a:fillRect/>
          </a:stretch>
        </p:blipFill>
        <p:spPr>
          <a:xfrm>
            <a:off x="811690" y="2274838"/>
            <a:ext cx="429542" cy="389351"/>
          </a:xfrm>
          <a:prstGeom prst="rect">
            <a:avLst/>
          </a:prstGeom>
        </p:spPr>
      </p:pic>
      <p:pic>
        <p:nvPicPr>
          <p:cNvPr id="16" name="Picture 15">
            <a:extLst>
              <a:ext uri="{FF2B5EF4-FFF2-40B4-BE49-F238E27FC236}">
                <a16:creationId xmlns:a16="http://schemas.microsoft.com/office/drawing/2014/main" id="{D3B200D0-A720-C00F-D37D-0A1624E8DCDE}"/>
              </a:ext>
            </a:extLst>
          </p:cNvPr>
          <p:cNvPicPr>
            <a:picLocks noChangeAspect="1"/>
          </p:cNvPicPr>
          <p:nvPr/>
        </p:nvPicPr>
        <p:blipFill>
          <a:blip r:embed="rId4"/>
          <a:stretch>
            <a:fillRect/>
          </a:stretch>
        </p:blipFill>
        <p:spPr>
          <a:xfrm>
            <a:off x="807952" y="3038558"/>
            <a:ext cx="395213" cy="356290"/>
          </a:xfrm>
          <a:prstGeom prst="rect">
            <a:avLst/>
          </a:prstGeom>
        </p:spPr>
      </p:pic>
      <p:pic>
        <p:nvPicPr>
          <p:cNvPr id="17" name="Picture 16">
            <a:extLst>
              <a:ext uri="{FF2B5EF4-FFF2-40B4-BE49-F238E27FC236}">
                <a16:creationId xmlns:a16="http://schemas.microsoft.com/office/drawing/2014/main" id="{86C56626-44F0-9577-5222-982DCCC31025}"/>
              </a:ext>
            </a:extLst>
          </p:cNvPr>
          <p:cNvPicPr>
            <a:picLocks noChangeAspect="1"/>
          </p:cNvPicPr>
          <p:nvPr/>
        </p:nvPicPr>
        <p:blipFill>
          <a:blip r:embed="rId5"/>
          <a:stretch>
            <a:fillRect/>
          </a:stretch>
        </p:blipFill>
        <p:spPr>
          <a:xfrm>
            <a:off x="793650" y="3850846"/>
            <a:ext cx="465622" cy="413886"/>
          </a:xfrm>
          <a:prstGeom prst="rect">
            <a:avLst/>
          </a:prstGeom>
        </p:spPr>
      </p:pic>
      <p:sp>
        <p:nvSpPr>
          <p:cNvPr id="18" name="Text Placeholder 3">
            <a:extLst>
              <a:ext uri="{FF2B5EF4-FFF2-40B4-BE49-F238E27FC236}">
                <a16:creationId xmlns:a16="http://schemas.microsoft.com/office/drawing/2014/main" id="{ACF73FBE-CD48-667E-F401-F154A5D31317}"/>
              </a:ext>
            </a:extLst>
          </p:cNvPr>
          <p:cNvSpPr txBox="1">
            <a:spLocks/>
          </p:cNvSpPr>
          <p:nvPr/>
        </p:nvSpPr>
        <p:spPr>
          <a:xfrm>
            <a:off x="8811462" y="960438"/>
            <a:ext cx="214806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75B543"/>
                </a:solidFill>
              </a:rPr>
              <a:t>Facts &amp; Figures</a:t>
            </a:r>
          </a:p>
        </p:txBody>
      </p:sp>
      <p:sp>
        <p:nvSpPr>
          <p:cNvPr id="9" name="TextBox 8">
            <a:extLst>
              <a:ext uri="{FF2B5EF4-FFF2-40B4-BE49-F238E27FC236}">
                <a16:creationId xmlns:a16="http://schemas.microsoft.com/office/drawing/2014/main" id="{A1D08C2E-99F3-0F6C-7803-A00B41918EA0}"/>
              </a:ext>
            </a:extLst>
          </p:cNvPr>
          <p:cNvSpPr txBox="1"/>
          <p:nvPr/>
        </p:nvSpPr>
        <p:spPr>
          <a:xfrm>
            <a:off x="9535015" y="5659685"/>
            <a:ext cx="1941878" cy="246221"/>
          </a:xfrm>
          <a:prstGeom prst="rect">
            <a:avLst/>
          </a:prstGeom>
          <a:noFill/>
        </p:spPr>
        <p:txBody>
          <a:bodyPr wrap="square" rtlCol="0">
            <a:spAutoFit/>
          </a:bodyPr>
          <a:lstStyle/>
          <a:p>
            <a:r>
              <a:rPr lang="en-IE" sz="1000" dirty="0"/>
              <a:t>(GlobeScan and EAT, 2024, p.6)</a:t>
            </a:r>
          </a:p>
        </p:txBody>
      </p:sp>
    </p:spTree>
    <p:extLst>
      <p:ext uri="{BB962C8B-B14F-4D97-AF65-F5344CB8AC3E}">
        <p14:creationId xmlns:p14="http://schemas.microsoft.com/office/powerpoint/2010/main" val="3011644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1C9E2-A543-958C-298A-6E52E7C3D207}"/>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33F3AB13-4887-B083-1AD0-FF3EC6EE0F24}"/>
              </a:ext>
            </a:extLst>
          </p:cNvPr>
          <p:cNvSpPr txBox="1">
            <a:spLocks/>
          </p:cNvSpPr>
          <p:nvPr/>
        </p:nvSpPr>
        <p:spPr>
          <a:xfrm>
            <a:off x="6202750" y="922824"/>
            <a:ext cx="5217425" cy="5012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E" sz="20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8BD9B64A-F691-636B-1BFC-B04BF97F2693}"/>
              </a:ext>
            </a:extLst>
          </p:cNvPr>
          <p:cNvSpPr txBox="1">
            <a:spLocks/>
          </p:cNvSpPr>
          <p:nvPr/>
        </p:nvSpPr>
        <p:spPr>
          <a:xfrm>
            <a:off x="8535914" y="483940"/>
            <a:ext cx="264541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Plant-Based Diet</a:t>
            </a:r>
            <a:endParaRPr lang="en-US" i="1" dirty="0">
              <a:solidFill>
                <a:srgbClr val="75B543"/>
              </a:solidFill>
            </a:endParaRPr>
          </a:p>
        </p:txBody>
      </p:sp>
      <p:graphicFrame>
        <p:nvGraphicFramePr>
          <p:cNvPr id="2" name="Chart 1">
            <a:extLst>
              <a:ext uri="{FF2B5EF4-FFF2-40B4-BE49-F238E27FC236}">
                <a16:creationId xmlns:a16="http://schemas.microsoft.com/office/drawing/2014/main" id="{231D10A7-B49A-C85D-9916-AD3883B39F21}"/>
              </a:ext>
            </a:extLst>
          </p:cNvPr>
          <p:cNvGraphicFramePr/>
          <p:nvPr>
            <p:extLst>
              <p:ext uri="{D42A27DB-BD31-4B8C-83A1-F6EECF244321}">
                <p14:modId xmlns:p14="http://schemas.microsoft.com/office/powerpoint/2010/main" val="89730845"/>
              </p:ext>
            </p:extLst>
          </p:nvPr>
        </p:nvGraphicFramePr>
        <p:xfrm>
          <a:off x="986766" y="1074968"/>
          <a:ext cx="8346077" cy="3914476"/>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 Placeholder 3">
            <a:extLst>
              <a:ext uri="{FF2B5EF4-FFF2-40B4-BE49-F238E27FC236}">
                <a16:creationId xmlns:a16="http://schemas.microsoft.com/office/drawing/2014/main" id="{62A62781-E52F-215D-C2FE-28F78F347033}"/>
              </a:ext>
            </a:extLst>
          </p:cNvPr>
          <p:cNvSpPr txBox="1">
            <a:spLocks/>
          </p:cNvSpPr>
          <p:nvPr/>
        </p:nvSpPr>
        <p:spPr>
          <a:xfrm>
            <a:off x="8811462" y="960438"/>
            <a:ext cx="214806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75B543"/>
                </a:solidFill>
              </a:rPr>
              <a:t>Facts &amp; Figures</a:t>
            </a:r>
          </a:p>
        </p:txBody>
      </p:sp>
      <p:sp>
        <p:nvSpPr>
          <p:cNvPr id="3" name="TextBox 2">
            <a:extLst>
              <a:ext uri="{FF2B5EF4-FFF2-40B4-BE49-F238E27FC236}">
                <a16:creationId xmlns:a16="http://schemas.microsoft.com/office/drawing/2014/main" id="{D7A9628C-72C2-B135-4ED7-03AE7EC63475}"/>
              </a:ext>
            </a:extLst>
          </p:cNvPr>
          <p:cNvSpPr txBox="1"/>
          <p:nvPr/>
        </p:nvSpPr>
        <p:spPr>
          <a:xfrm>
            <a:off x="7639079" y="5305217"/>
            <a:ext cx="1567544" cy="246221"/>
          </a:xfrm>
          <a:prstGeom prst="rect">
            <a:avLst/>
          </a:prstGeom>
          <a:noFill/>
        </p:spPr>
        <p:txBody>
          <a:bodyPr wrap="square" rtlCol="0">
            <a:spAutoFit/>
          </a:bodyPr>
          <a:lstStyle/>
          <a:p>
            <a:r>
              <a:rPr lang="en-IE" sz="1000" dirty="0"/>
              <a:t>(The Vegan Society, 2025)</a:t>
            </a:r>
          </a:p>
        </p:txBody>
      </p:sp>
    </p:spTree>
    <p:extLst>
      <p:ext uri="{BB962C8B-B14F-4D97-AF65-F5344CB8AC3E}">
        <p14:creationId xmlns:p14="http://schemas.microsoft.com/office/powerpoint/2010/main" val="6418480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32D55-89D1-3B79-53B3-A45B1ACFFD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A4F203-CE0E-FDE6-D715-3F70112E373B}"/>
              </a:ext>
            </a:extLst>
          </p:cNvPr>
          <p:cNvSpPr>
            <a:spLocks noGrp="1"/>
          </p:cNvSpPr>
          <p:nvPr>
            <p:ph type="body" sz="quarter" idx="18"/>
          </p:nvPr>
        </p:nvSpPr>
        <p:spPr>
          <a:xfrm>
            <a:off x="1768705" y="1020797"/>
            <a:ext cx="4470563" cy="4276759"/>
          </a:xfrm>
        </p:spPr>
        <p:txBody>
          <a:bodyPr/>
          <a:lstStyle/>
          <a:p>
            <a:pPr marL="0" indent="0"/>
            <a:r>
              <a:rPr lang="en-IE" b="1" dirty="0">
                <a:latin typeface="Calibri" panose="020F0502020204030204" pitchFamily="34" charset="0"/>
                <a:ea typeface="Calibri" panose="020F0502020204030204" pitchFamily="34" charset="0"/>
                <a:cs typeface="Calibri" panose="020F0502020204030204" pitchFamily="34" charset="0"/>
              </a:rPr>
              <a:t>Millennials</a:t>
            </a:r>
            <a:r>
              <a:rPr lang="en-IE" dirty="0">
                <a:latin typeface="Calibri" panose="020F0502020204030204" pitchFamily="34" charset="0"/>
                <a:ea typeface="Calibri" panose="020F0502020204030204" pitchFamily="34" charset="0"/>
                <a:cs typeface="Calibri" panose="020F0502020204030204" pitchFamily="34" charset="0"/>
              </a:rPr>
              <a:t> are leading the way with respects to plant-based consumption. In the US, millennials make up </a:t>
            </a:r>
            <a:r>
              <a:rPr lang="en-IE" b="1" dirty="0">
                <a:latin typeface="Calibri" panose="020F0502020204030204" pitchFamily="34" charset="0"/>
                <a:ea typeface="Calibri" panose="020F0502020204030204" pitchFamily="34" charset="0"/>
                <a:cs typeface="Calibri" panose="020F0502020204030204" pitchFamily="34" charset="0"/>
              </a:rPr>
              <a:t>40% </a:t>
            </a:r>
            <a:r>
              <a:rPr lang="en-IE" dirty="0">
                <a:latin typeface="Calibri" panose="020F0502020204030204" pitchFamily="34" charset="0"/>
                <a:ea typeface="Calibri" panose="020F0502020204030204" pitchFamily="34" charset="0"/>
                <a:cs typeface="Calibri" panose="020F0502020204030204" pitchFamily="34" charset="0"/>
              </a:rPr>
              <a:t>of the vegan population, compared to </a:t>
            </a:r>
            <a:r>
              <a:rPr lang="en-IE" b="1" dirty="0">
                <a:latin typeface="Calibri" panose="020F0502020204030204" pitchFamily="34" charset="0"/>
                <a:ea typeface="Calibri" panose="020F0502020204030204" pitchFamily="34" charset="0"/>
                <a:cs typeface="Calibri" panose="020F0502020204030204" pitchFamily="34" charset="0"/>
              </a:rPr>
              <a:t>21%</a:t>
            </a:r>
            <a:r>
              <a:rPr lang="en-IE" dirty="0">
                <a:latin typeface="Calibri" panose="020F0502020204030204" pitchFamily="34" charset="0"/>
                <a:ea typeface="Calibri" panose="020F0502020204030204" pitchFamily="34" charset="0"/>
                <a:cs typeface="Calibri" panose="020F0502020204030204" pitchFamily="34" charset="0"/>
              </a:rPr>
              <a:t> of boomers and Gen X (Strategic Market Research, 2023). According to a survey conducted in Finland, </a:t>
            </a:r>
            <a:r>
              <a:rPr lang="en-IE" b="1" dirty="0">
                <a:latin typeface="Calibri" panose="020F0502020204030204" pitchFamily="34" charset="0"/>
                <a:ea typeface="Calibri" panose="020F0502020204030204" pitchFamily="34" charset="0"/>
                <a:cs typeface="Calibri" panose="020F0502020204030204" pitchFamily="34" charset="0"/>
              </a:rPr>
              <a:t>41%</a:t>
            </a:r>
            <a:r>
              <a:rPr lang="en-IE" dirty="0">
                <a:latin typeface="Calibri" panose="020F0502020204030204" pitchFamily="34" charset="0"/>
                <a:ea typeface="Calibri" panose="020F0502020204030204" pitchFamily="34" charset="0"/>
                <a:cs typeface="Calibri" panose="020F0502020204030204" pitchFamily="34" charset="0"/>
              </a:rPr>
              <a:t> of millennials regularly consume meat alternatives, while </a:t>
            </a:r>
            <a:r>
              <a:rPr lang="en-IE" b="1" dirty="0">
                <a:latin typeface="Calibri" panose="020F0502020204030204" pitchFamily="34" charset="0"/>
                <a:ea typeface="Calibri" panose="020F0502020204030204" pitchFamily="34" charset="0"/>
                <a:cs typeface="Calibri" panose="020F0502020204030204" pitchFamily="34" charset="0"/>
              </a:rPr>
              <a:t>43%</a:t>
            </a:r>
            <a:r>
              <a:rPr lang="en-IE" dirty="0">
                <a:latin typeface="Calibri" panose="020F0502020204030204" pitchFamily="34" charset="0"/>
                <a:ea typeface="Calibri" panose="020F0502020204030204" pitchFamily="34" charset="0"/>
                <a:cs typeface="Calibri" panose="020F0502020204030204" pitchFamily="34" charset="0"/>
              </a:rPr>
              <a:t> have tried plant-based products (Knaapila et al, 2022).</a:t>
            </a:r>
          </a:p>
          <a:p>
            <a:pPr marL="0" indent="0"/>
            <a:endParaRPr lang="en-IE" sz="1800"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AC5AFFF1-D210-C36C-6184-7BA3844023AA}"/>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51A20E41-D702-F6EB-34E4-083268FCF427}"/>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5A73517F-A847-FBAA-1647-78BB23A2EF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ECB087-B256-46C7-71D6-CF8809A8931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1B3E448C-4949-2EFA-DA8E-F4B5409E387B}"/>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AFAD1760-25E0-E798-491F-4148F10D73B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44E034E-4C31-F2DA-2F30-13B90765C20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349320F-038C-8966-6B23-3D2F1DC234F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B97455-CF55-C14D-FF7B-322CC66DB8F8}"/>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41C8DEDF-F8B1-D915-CA3F-22998B62FFC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FC9AF97-4708-69F1-809C-611FC0F1F70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3" name="Text Placeholder 6">
            <a:extLst>
              <a:ext uri="{FF2B5EF4-FFF2-40B4-BE49-F238E27FC236}">
                <a16:creationId xmlns:a16="http://schemas.microsoft.com/office/drawing/2014/main" id="{79BED792-9AA4-CEBE-1F11-64B2B794D43D}"/>
              </a:ext>
            </a:extLst>
          </p:cNvPr>
          <p:cNvSpPr txBox="1">
            <a:spLocks/>
          </p:cNvSpPr>
          <p:nvPr/>
        </p:nvSpPr>
        <p:spPr>
          <a:xfrm>
            <a:off x="7976239" y="819141"/>
            <a:ext cx="2397614" cy="57157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i="1" dirty="0"/>
              <a:t>Facts &amp; Figures</a:t>
            </a:r>
          </a:p>
        </p:txBody>
      </p:sp>
      <p:sp>
        <p:nvSpPr>
          <p:cNvPr id="4" name="Text Placeholder 6">
            <a:extLst>
              <a:ext uri="{FF2B5EF4-FFF2-40B4-BE49-F238E27FC236}">
                <a16:creationId xmlns:a16="http://schemas.microsoft.com/office/drawing/2014/main" id="{3F521C5B-9EC0-22E7-C522-05C107823903}"/>
              </a:ext>
            </a:extLst>
          </p:cNvPr>
          <p:cNvSpPr txBox="1">
            <a:spLocks/>
          </p:cNvSpPr>
          <p:nvPr/>
        </p:nvSpPr>
        <p:spPr>
          <a:xfrm>
            <a:off x="7245082" y="214243"/>
            <a:ext cx="3375159" cy="57157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3600" dirty="0"/>
              <a:t>Plant-Based Diet</a:t>
            </a:r>
          </a:p>
        </p:txBody>
      </p:sp>
      <p:pic>
        <p:nvPicPr>
          <p:cNvPr id="21" name="Picture 20">
            <a:extLst>
              <a:ext uri="{FF2B5EF4-FFF2-40B4-BE49-F238E27FC236}">
                <a16:creationId xmlns:a16="http://schemas.microsoft.com/office/drawing/2014/main" id="{472B3BB0-DA44-BFD8-CCC4-672B820B2BAD}"/>
              </a:ext>
            </a:extLst>
          </p:cNvPr>
          <p:cNvPicPr>
            <a:picLocks noChangeAspect="1"/>
          </p:cNvPicPr>
          <p:nvPr/>
        </p:nvPicPr>
        <p:blipFill>
          <a:blip r:embed="rId2"/>
          <a:stretch>
            <a:fillRect/>
          </a:stretch>
        </p:blipFill>
        <p:spPr>
          <a:xfrm>
            <a:off x="712882" y="962587"/>
            <a:ext cx="951922" cy="941639"/>
          </a:xfrm>
          <a:prstGeom prst="rect">
            <a:avLst/>
          </a:prstGeom>
        </p:spPr>
      </p:pic>
      <p:sp>
        <p:nvSpPr>
          <p:cNvPr id="19" name="Text Placeholder 5">
            <a:extLst>
              <a:ext uri="{FF2B5EF4-FFF2-40B4-BE49-F238E27FC236}">
                <a16:creationId xmlns:a16="http://schemas.microsoft.com/office/drawing/2014/main" id="{1D36995B-F968-352E-FC78-7A7BCA5171D4}"/>
              </a:ext>
            </a:extLst>
          </p:cNvPr>
          <p:cNvSpPr txBox="1">
            <a:spLocks/>
          </p:cNvSpPr>
          <p:nvPr/>
        </p:nvSpPr>
        <p:spPr>
          <a:xfrm>
            <a:off x="6887527" y="1644195"/>
            <a:ext cx="4470563" cy="21448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According to a survey conducted in the UK by The Vegan Society, </a:t>
            </a:r>
            <a:r>
              <a:rPr lang="en-IE" b="1" dirty="0">
                <a:solidFill>
                  <a:srgbClr val="595959"/>
                </a:solidFill>
                <a:latin typeface="Calibri" panose="020F0502020204030204" pitchFamily="34" charset="0"/>
                <a:ea typeface="Calibri" panose="020F0502020204030204" pitchFamily="34" charset="0"/>
                <a:cs typeface="Calibri" panose="020F0502020204030204" pitchFamily="34" charset="0"/>
              </a:rPr>
              <a:t>3.60% </a:t>
            </a: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of women identify as vegan or have a plant-based diet compared to </a:t>
            </a:r>
            <a:r>
              <a:rPr lang="en-IE" b="1" dirty="0">
                <a:solidFill>
                  <a:srgbClr val="595959"/>
                </a:solidFill>
                <a:latin typeface="Calibri" panose="020F0502020204030204" pitchFamily="34" charset="0"/>
                <a:ea typeface="Calibri" panose="020F0502020204030204" pitchFamily="34" charset="0"/>
                <a:cs typeface="Calibri" panose="020F0502020204030204" pitchFamily="34" charset="0"/>
              </a:rPr>
              <a:t>1.89% </a:t>
            </a: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of men (2025). Similarly, findings from research conducted in Finland revealed </a:t>
            </a:r>
            <a:r>
              <a:rPr lang="en-IE" b="1" dirty="0">
                <a:solidFill>
                  <a:srgbClr val="595959"/>
                </a:solidFill>
                <a:latin typeface="Calibri" panose="020F0502020204030204" pitchFamily="34" charset="0"/>
                <a:ea typeface="Calibri" panose="020F0502020204030204" pitchFamily="34" charset="0"/>
                <a:cs typeface="Calibri" panose="020F0502020204030204" pitchFamily="34" charset="0"/>
              </a:rPr>
              <a:t>16.1% </a:t>
            </a: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of women identify as flexitarian compared to </a:t>
            </a:r>
            <a:r>
              <a:rPr lang="en-IE" b="1" dirty="0">
                <a:solidFill>
                  <a:srgbClr val="595959"/>
                </a:solidFill>
                <a:latin typeface="Calibri" panose="020F0502020204030204" pitchFamily="34" charset="0"/>
                <a:ea typeface="Calibri" panose="020F0502020204030204" pitchFamily="34" charset="0"/>
                <a:cs typeface="Calibri" panose="020F0502020204030204" pitchFamily="34" charset="0"/>
              </a:rPr>
              <a:t>6.7% </a:t>
            </a:r>
            <a:r>
              <a:rPr lang="en-IE" dirty="0">
                <a:solidFill>
                  <a:srgbClr val="595959"/>
                </a:solidFill>
                <a:latin typeface="Calibri" panose="020F0502020204030204" pitchFamily="34" charset="0"/>
                <a:ea typeface="Calibri" panose="020F0502020204030204" pitchFamily="34" charset="0"/>
                <a:cs typeface="Calibri" panose="020F0502020204030204" pitchFamily="34" charset="0"/>
              </a:rPr>
              <a:t>of men (Knaapila et al, 2022). </a:t>
            </a:r>
          </a:p>
        </p:txBody>
      </p:sp>
      <p:pic>
        <p:nvPicPr>
          <p:cNvPr id="25" name="Picture 24">
            <a:extLst>
              <a:ext uri="{FF2B5EF4-FFF2-40B4-BE49-F238E27FC236}">
                <a16:creationId xmlns:a16="http://schemas.microsoft.com/office/drawing/2014/main" id="{F83C5C8B-0F34-68C3-FBE2-F4CCF79141A9}"/>
              </a:ext>
            </a:extLst>
          </p:cNvPr>
          <p:cNvPicPr>
            <a:picLocks noChangeAspect="1"/>
          </p:cNvPicPr>
          <p:nvPr/>
        </p:nvPicPr>
        <p:blipFill>
          <a:blip r:embed="rId3"/>
          <a:stretch>
            <a:fillRect/>
          </a:stretch>
        </p:blipFill>
        <p:spPr>
          <a:xfrm>
            <a:off x="10039094" y="5029989"/>
            <a:ext cx="1162295" cy="863915"/>
          </a:xfrm>
          <a:prstGeom prst="rect">
            <a:avLst/>
          </a:prstGeom>
        </p:spPr>
      </p:pic>
    </p:spTree>
    <p:extLst>
      <p:ext uri="{BB962C8B-B14F-4D97-AF65-F5344CB8AC3E}">
        <p14:creationId xmlns:p14="http://schemas.microsoft.com/office/powerpoint/2010/main" val="433444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C299C-0DE1-E778-61D9-D92DBA100352}"/>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897C415F-EBB5-7B7C-C785-415CB45DFD48}"/>
              </a:ext>
            </a:extLst>
          </p:cNvPr>
          <p:cNvSpPr txBox="1">
            <a:spLocks/>
          </p:cNvSpPr>
          <p:nvPr/>
        </p:nvSpPr>
        <p:spPr>
          <a:xfrm>
            <a:off x="6202750" y="922824"/>
            <a:ext cx="5217425" cy="50123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E" sz="20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9C3BAD56-1448-35F5-ABA9-4023859DCDE5}"/>
              </a:ext>
            </a:extLst>
          </p:cNvPr>
          <p:cNvSpPr txBox="1">
            <a:spLocks/>
          </p:cNvSpPr>
          <p:nvPr/>
        </p:nvSpPr>
        <p:spPr>
          <a:xfrm>
            <a:off x="8535914" y="483940"/>
            <a:ext cx="264541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75B543"/>
                </a:solidFill>
              </a:rPr>
              <a:t>Plant-Based Diet</a:t>
            </a:r>
            <a:endParaRPr lang="en-US" i="1" dirty="0">
              <a:solidFill>
                <a:srgbClr val="75B543"/>
              </a:solidFill>
            </a:endParaRPr>
          </a:p>
        </p:txBody>
      </p:sp>
      <p:sp>
        <p:nvSpPr>
          <p:cNvPr id="18" name="Text Placeholder 3">
            <a:extLst>
              <a:ext uri="{FF2B5EF4-FFF2-40B4-BE49-F238E27FC236}">
                <a16:creationId xmlns:a16="http://schemas.microsoft.com/office/drawing/2014/main" id="{B17D11AA-9A85-2EE6-27ED-46985C90CFD6}"/>
              </a:ext>
            </a:extLst>
          </p:cNvPr>
          <p:cNvSpPr txBox="1">
            <a:spLocks/>
          </p:cNvSpPr>
          <p:nvPr/>
        </p:nvSpPr>
        <p:spPr>
          <a:xfrm>
            <a:off x="8811462" y="960438"/>
            <a:ext cx="2148063" cy="45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75B543"/>
                </a:solidFill>
              </a:rPr>
              <a:t>Facts &amp; Figures</a:t>
            </a:r>
          </a:p>
        </p:txBody>
      </p:sp>
      <p:graphicFrame>
        <p:nvGraphicFramePr>
          <p:cNvPr id="4" name="Chart 3">
            <a:extLst>
              <a:ext uri="{FF2B5EF4-FFF2-40B4-BE49-F238E27FC236}">
                <a16:creationId xmlns:a16="http://schemas.microsoft.com/office/drawing/2014/main" id="{DDC3E8B3-674B-A011-180E-CFAE88C54BB3}"/>
              </a:ext>
            </a:extLst>
          </p:cNvPr>
          <p:cNvGraphicFramePr/>
          <p:nvPr>
            <p:extLst>
              <p:ext uri="{D42A27DB-BD31-4B8C-83A1-F6EECF244321}">
                <p14:modId xmlns:p14="http://schemas.microsoft.com/office/powerpoint/2010/main" val="1031101212"/>
              </p:ext>
            </p:extLst>
          </p:nvPr>
        </p:nvGraphicFramePr>
        <p:xfrm>
          <a:off x="1351159" y="962428"/>
          <a:ext cx="8140710" cy="46594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48A81CE8-9DB3-5CD7-7A74-A9A42C75716F}"/>
              </a:ext>
            </a:extLst>
          </p:cNvPr>
          <p:cNvSpPr txBox="1"/>
          <p:nvPr/>
        </p:nvSpPr>
        <p:spPr>
          <a:xfrm>
            <a:off x="8054530" y="5675626"/>
            <a:ext cx="1941878" cy="246221"/>
          </a:xfrm>
          <a:prstGeom prst="rect">
            <a:avLst/>
          </a:prstGeom>
          <a:noFill/>
        </p:spPr>
        <p:txBody>
          <a:bodyPr wrap="square" rtlCol="0">
            <a:spAutoFit/>
          </a:bodyPr>
          <a:lstStyle/>
          <a:p>
            <a:r>
              <a:rPr lang="en-IE" sz="1000" dirty="0"/>
              <a:t>(GlobeScan and EAT, 2023, p.4)</a:t>
            </a:r>
          </a:p>
        </p:txBody>
      </p:sp>
    </p:spTree>
    <p:extLst>
      <p:ext uri="{BB962C8B-B14F-4D97-AF65-F5344CB8AC3E}">
        <p14:creationId xmlns:p14="http://schemas.microsoft.com/office/powerpoint/2010/main" val="422080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2C01-0D06-7857-FAE8-C44FDC3E9E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73A0EF9-C86F-2616-7E89-11648A4069E8}"/>
              </a:ext>
            </a:extLst>
          </p:cNvPr>
          <p:cNvSpPr>
            <a:spLocks noGrp="1"/>
          </p:cNvSpPr>
          <p:nvPr>
            <p:ph type="body" sz="quarter" idx="16"/>
          </p:nvPr>
        </p:nvSpPr>
        <p:spPr/>
        <p:txBody>
          <a:bodyPr/>
          <a:lstStyle/>
          <a:p>
            <a:r>
              <a:rPr lang="en-US" b="1" dirty="0"/>
              <a:t>Introduction to Plant-Based Innovation</a:t>
            </a:r>
          </a:p>
        </p:txBody>
      </p:sp>
      <p:sp>
        <p:nvSpPr>
          <p:cNvPr id="5" name="Text Placeholder 4">
            <a:extLst>
              <a:ext uri="{FF2B5EF4-FFF2-40B4-BE49-F238E27FC236}">
                <a16:creationId xmlns:a16="http://schemas.microsoft.com/office/drawing/2014/main" id="{31C4FBC6-7566-B0FE-CE5A-695CF4D9221F}"/>
              </a:ext>
            </a:extLst>
          </p:cNvPr>
          <p:cNvSpPr>
            <a:spLocks noGrp="1"/>
          </p:cNvSpPr>
          <p:nvPr>
            <p:ph type="body" sz="quarter" idx="17"/>
          </p:nvPr>
        </p:nvSpPr>
        <p:spPr/>
        <p:txBody>
          <a:bodyPr/>
          <a:lstStyle/>
          <a:p>
            <a:r>
              <a:rPr lang="en-US" dirty="0"/>
              <a:t>02</a:t>
            </a:r>
          </a:p>
        </p:txBody>
      </p:sp>
      <p:pic>
        <p:nvPicPr>
          <p:cNvPr id="7" name="Picture Placeholder 7" descr="A group of food on a table&#10;&#10;AI-generated content may be incorrect.">
            <a:extLst>
              <a:ext uri="{FF2B5EF4-FFF2-40B4-BE49-F238E27FC236}">
                <a16:creationId xmlns:a16="http://schemas.microsoft.com/office/drawing/2014/main" id="{9CAD165F-F3D7-96A4-D6D4-BB00732A7D71}"/>
              </a:ext>
            </a:extLst>
          </p:cNvPr>
          <p:cNvPicPr>
            <a:picLocks noChangeAspect="1"/>
          </p:cNvPicPr>
          <p:nvPr/>
        </p:nvPicPr>
        <p:blipFill>
          <a:blip r:embed="rId3"/>
          <a:srcRect l="3199" r="3199"/>
          <a:stretch>
            <a:fillRect/>
          </a:stretch>
        </p:blipFill>
        <p:spPr>
          <a:xfrm flipH="1">
            <a:off x="0" y="1965790"/>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Tree>
    <p:extLst>
      <p:ext uri="{BB962C8B-B14F-4D97-AF65-F5344CB8AC3E}">
        <p14:creationId xmlns:p14="http://schemas.microsoft.com/office/powerpoint/2010/main" val="1168630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0E40A-52CA-2F0B-F836-9A13781FB757}"/>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D72147B7-EA2F-0C23-8110-C21F0A60337B}"/>
              </a:ext>
            </a:extLst>
          </p:cNvPr>
          <p:cNvSpPr txBox="1">
            <a:spLocks/>
          </p:cNvSpPr>
          <p:nvPr/>
        </p:nvSpPr>
        <p:spPr>
          <a:xfrm>
            <a:off x="1371601" y="1416326"/>
            <a:ext cx="9104358" cy="3463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81E4AAD-4CB0-8E52-63D6-8AA0E9C106C8}"/>
              </a:ext>
            </a:extLst>
          </p:cNvPr>
          <p:cNvSpPr txBox="1"/>
          <p:nvPr/>
        </p:nvSpPr>
        <p:spPr>
          <a:xfrm>
            <a:off x="1553925" y="751344"/>
            <a:ext cx="5903355" cy="2677656"/>
          </a:xfrm>
          <a:prstGeom prst="rect">
            <a:avLst/>
          </a:prstGeom>
          <a:noFill/>
        </p:spPr>
        <p:txBody>
          <a:bodyPr wrap="square">
            <a:spAutoFit/>
          </a:bodyPr>
          <a:lstStyle/>
          <a:p>
            <a:r>
              <a:rPr lang="en-IE" sz="2400" dirty="0"/>
              <a:t> </a:t>
            </a:r>
            <a:r>
              <a:rPr lang="en-IE" sz="2400" b="1" dirty="0">
                <a:solidFill>
                  <a:srgbClr val="75B543"/>
                </a:solidFill>
              </a:rPr>
              <a:t>Key takeaways</a:t>
            </a:r>
          </a:p>
          <a:p>
            <a:pPr marL="171459" indent="-171459">
              <a:buFont typeface="Arial" panose="020B0604020202020204" pitchFamily="34" charset="0"/>
              <a:buChar char="•"/>
            </a:pPr>
            <a:r>
              <a:rPr lang="en-IE" sz="2400" dirty="0">
                <a:solidFill>
                  <a:srgbClr val="595959"/>
                </a:solidFill>
              </a:rPr>
              <a:t>Animal welfare is a significant motivation for following a plant-based diet.</a:t>
            </a:r>
          </a:p>
          <a:p>
            <a:pPr marL="171459" indent="-171459">
              <a:buFont typeface="Arial" panose="020B0604020202020204" pitchFamily="34" charset="0"/>
              <a:buChar char="•"/>
            </a:pPr>
            <a:r>
              <a:rPr lang="en-IE" sz="2400" dirty="0">
                <a:solidFill>
                  <a:srgbClr val="595959"/>
                </a:solidFill>
              </a:rPr>
              <a:t>Price is one of the top barriers to eating more plant-based food.</a:t>
            </a:r>
          </a:p>
          <a:p>
            <a:pPr marL="171459" indent="-171459">
              <a:buFont typeface="Arial" panose="020B0604020202020204" pitchFamily="34" charset="0"/>
              <a:buChar char="•"/>
            </a:pPr>
            <a:r>
              <a:rPr lang="en-IE" sz="2400" dirty="0">
                <a:solidFill>
                  <a:srgbClr val="595959"/>
                </a:solidFill>
              </a:rPr>
              <a:t>Younger generations are eating more plant-based food compared to older generations.</a:t>
            </a:r>
            <a:endParaRPr lang="en-IE" sz="2400" dirty="0"/>
          </a:p>
        </p:txBody>
      </p:sp>
      <p:sp>
        <p:nvSpPr>
          <p:cNvPr id="4" name="TextBox 3">
            <a:extLst>
              <a:ext uri="{FF2B5EF4-FFF2-40B4-BE49-F238E27FC236}">
                <a16:creationId xmlns:a16="http://schemas.microsoft.com/office/drawing/2014/main" id="{1164542E-0408-97FA-DE09-A72FD378F4F1}"/>
              </a:ext>
            </a:extLst>
          </p:cNvPr>
          <p:cNvSpPr txBox="1"/>
          <p:nvPr/>
        </p:nvSpPr>
        <p:spPr>
          <a:xfrm>
            <a:off x="1673195" y="3565423"/>
            <a:ext cx="5323953" cy="1938992"/>
          </a:xfrm>
          <a:prstGeom prst="rect">
            <a:avLst/>
          </a:prstGeom>
          <a:solidFill>
            <a:schemeClr val="bg1"/>
          </a:solidFill>
        </p:spPr>
        <p:txBody>
          <a:bodyPr wrap="square" rtlCol="0">
            <a:spAutoFit/>
          </a:bodyPr>
          <a:lstStyle/>
          <a:p>
            <a:r>
              <a:rPr lang="en-IE" sz="2400" b="1" dirty="0">
                <a:solidFill>
                  <a:srgbClr val="75B543"/>
                </a:solidFill>
              </a:rPr>
              <a:t>Reflection exercise</a:t>
            </a:r>
            <a:br>
              <a:rPr lang="en-IE" sz="2400" dirty="0">
                <a:solidFill>
                  <a:srgbClr val="595959"/>
                </a:solidFill>
              </a:rPr>
            </a:br>
            <a:r>
              <a:rPr lang="en-IE" sz="2400" dirty="0">
                <a:solidFill>
                  <a:srgbClr val="595959"/>
                </a:solidFill>
              </a:rPr>
              <a:t>Do you agree and/or identify with the above statements? Explore your relationship with plant-based food, jot down your thoughts or discuss in groups!</a:t>
            </a:r>
          </a:p>
        </p:txBody>
      </p:sp>
      <p:grpSp>
        <p:nvGrpSpPr>
          <p:cNvPr id="5" name="Group 4">
            <a:extLst>
              <a:ext uri="{FF2B5EF4-FFF2-40B4-BE49-F238E27FC236}">
                <a16:creationId xmlns:a16="http://schemas.microsoft.com/office/drawing/2014/main" id="{95638A4D-25CE-9A20-575A-FB92A48CB4D4}"/>
              </a:ext>
            </a:extLst>
          </p:cNvPr>
          <p:cNvGrpSpPr/>
          <p:nvPr/>
        </p:nvGrpSpPr>
        <p:grpSpPr>
          <a:xfrm>
            <a:off x="516173" y="456200"/>
            <a:ext cx="900153" cy="2172700"/>
            <a:chOff x="4413794" y="4725223"/>
            <a:chExt cx="421607" cy="978622"/>
          </a:xfrm>
        </p:grpSpPr>
        <p:grpSp>
          <p:nvGrpSpPr>
            <p:cNvPr id="6" name="Graphic 2">
              <a:extLst>
                <a:ext uri="{FF2B5EF4-FFF2-40B4-BE49-F238E27FC236}">
                  <a16:creationId xmlns:a16="http://schemas.microsoft.com/office/drawing/2014/main" id="{60CC74D4-B0AE-8E16-A81E-BE092F743694}"/>
                </a:ext>
              </a:extLst>
            </p:cNvPr>
            <p:cNvGrpSpPr/>
            <p:nvPr/>
          </p:nvGrpSpPr>
          <p:grpSpPr>
            <a:xfrm>
              <a:off x="4413794" y="4757590"/>
              <a:ext cx="421607" cy="535957"/>
              <a:chOff x="4413794" y="4757590"/>
              <a:chExt cx="421607" cy="535957"/>
            </a:xfrm>
            <a:solidFill>
              <a:srgbClr val="75B543"/>
            </a:solidFill>
          </p:grpSpPr>
          <p:sp>
            <p:nvSpPr>
              <p:cNvPr id="17" name="Freeform 13">
                <a:extLst>
                  <a:ext uri="{FF2B5EF4-FFF2-40B4-BE49-F238E27FC236}">
                    <a16:creationId xmlns:a16="http://schemas.microsoft.com/office/drawing/2014/main" id="{F2FC558E-48F3-DE58-FF53-2CAA14CE1B5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8" name="Freeform 14">
                <a:extLst>
                  <a:ext uri="{FF2B5EF4-FFF2-40B4-BE49-F238E27FC236}">
                    <a16:creationId xmlns:a16="http://schemas.microsoft.com/office/drawing/2014/main" id="{ED9A86E3-2262-9F64-6E28-9CFACA63C12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7" name="Graphic 2">
              <a:extLst>
                <a:ext uri="{FF2B5EF4-FFF2-40B4-BE49-F238E27FC236}">
                  <a16:creationId xmlns:a16="http://schemas.microsoft.com/office/drawing/2014/main" id="{F9F529B0-2E1B-8EFF-6E35-AB8F8D046B94}"/>
                </a:ext>
              </a:extLst>
            </p:cNvPr>
            <p:cNvGrpSpPr/>
            <p:nvPr/>
          </p:nvGrpSpPr>
          <p:grpSpPr>
            <a:xfrm>
              <a:off x="4539076" y="4725223"/>
              <a:ext cx="126381" cy="222760"/>
              <a:chOff x="4539076" y="4725223"/>
              <a:chExt cx="126381" cy="222760"/>
            </a:xfrm>
            <a:solidFill>
              <a:srgbClr val="81CCB2"/>
            </a:solidFill>
          </p:grpSpPr>
          <p:sp>
            <p:nvSpPr>
              <p:cNvPr id="10" name="Freeform 9">
                <a:extLst>
                  <a:ext uri="{FF2B5EF4-FFF2-40B4-BE49-F238E27FC236}">
                    <a16:creationId xmlns:a16="http://schemas.microsoft.com/office/drawing/2014/main" id="{8CD6A00E-F848-6A23-D269-48D52928F2A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1" name="Freeform 10">
                <a:extLst>
                  <a:ext uri="{FF2B5EF4-FFF2-40B4-BE49-F238E27FC236}">
                    <a16:creationId xmlns:a16="http://schemas.microsoft.com/office/drawing/2014/main" id="{13D4F333-B3AC-72EF-8A3D-3826346F742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2" name="Freeform 11">
                <a:extLst>
                  <a:ext uri="{FF2B5EF4-FFF2-40B4-BE49-F238E27FC236}">
                    <a16:creationId xmlns:a16="http://schemas.microsoft.com/office/drawing/2014/main" id="{9F81ECAA-9105-C761-513C-FD9F8A03060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6" name="Freeform 12">
                <a:extLst>
                  <a:ext uri="{FF2B5EF4-FFF2-40B4-BE49-F238E27FC236}">
                    <a16:creationId xmlns:a16="http://schemas.microsoft.com/office/drawing/2014/main" id="{855B35E8-B53D-8C94-F3E7-DCD26218C4E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8" name="Freeform 4">
              <a:extLst>
                <a:ext uri="{FF2B5EF4-FFF2-40B4-BE49-F238E27FC236}">
                  <a16:creationId xmlns:a16="http://schemas.microsoft.com/office/drawing/2014/main" id="{9DA9470F-0BA7-F44C-63E8-EF686DFDCEB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9" name="Freeform 5">
              <a:extLst>
                <a:ext uri="{FF2B5EF4-FFF2-40B4-BE49-F238E27FC236}">
                  <a16:creationId xmlns:a16="http://schemas.microsoft.com/office/drawing/2014/main" id="{A9F72A09-4598-A8A5-9AD3-BB3703E9A55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pic>
        <p:nvPicPr>
          <p:cNvPr id="20" name="Picture Placeholder 11" descr="A bowl of fruit and vegetables&#10;&#10;AI-generated content may be incorrect.">
            <a:extLst>
              <a:ext uri="{FF2B5EF4-FFF2-40B4-BE49-F238E27FC236}">
                <a16:creationId xmlns:a16="http://schemas.microsoft.com/office/drawing/2014/main" id="{B60AC50E-1F3C-2FFB-C39C-7190C0329C07}"/>
              </a:ext>
            </a:extLst>
          </p:cNvPr>
          <p:cNvPicPr>
            <a:picLocks noChangeAspect="1"/>
          </p:cNvPicPr>
          <p:nvPr/>
        </p:nvPicPr>
        <p:blipFill>
          <a:blip r:embed="rId2"/>
          <a:srcRect l="12489" r="12489"/>
          <a:stretch>
            <a:fillRect/>
          </a:stretch>
        </p:blipFill>
        <p:spPr>
          <a:xfrm rot="10800000" flipV="1">
            <a:off x="7896784" y="2775495"/>
            <a:ext cx="2761499" cy="241677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p:spPr>
      </p:pic>
      <p:sp>
        <p:nvSpPr>
          <p:cNvPr id="21" name="Text Placeholder 2">
            <a:extLst>
              <a:ext uri="{FF2B5EF4-FFF2-40B4-BE49-F238E27FC236}">
                <a16:creationId xmlns:a16="http://schemas.microsoft.com/office/drawing/2014/main" id="{620A0C0E-C7E7-6581-FC77-C46908B9CC31}"/>
              </a:ext>
            </a:extLst>
          </p:cNvPr>
          <p:cNvSpPr txBox="1">
            <a:spLocks/>
          </p:cNvSpPr>
          <p:nvPr/>
        </p:nvSpPr>
        <p:spPr>
          <a:xfrm>
            <a:off x="7428727" y="493985"/>
            <a:ext cx="3666869"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75B54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Learners’ Exercise</a:t>
            </a:r>
            <a:endParaRPr lang="en-IE" i="1" dirty="0"/>
          </a:p>
        </p:txBody>
      </p:sp>
    </p:spTree>
    <p:extLst>
      <p:ext uri="{BB962C8B-B14F-4D97-AF65-F5344CB8AC3E}">
        <p14:creationId xmlns:p14="http://schemas.microsoft.com/office/powerpoint/2010/main" val="4023559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CA03-0B06-ECAD-E4E5-D72BC1DD646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C1BB782-EE4B-F5F7-1C63-13C020ADA4A7}"/>
              </a:ext>
            </a:extLst>
          </p:cNvPr>
          <p:cNvSpPr>
            <a:spLocks noGrp="1"/>
          </p:cNvSpPr>
          <p:nvPr>
            <p:ph type="body" sz="quarter" idx="16"/>
          </p:nvPr>
        </p:nvSpPr>
        <p:spPr>
          <a:xfrm>
            <a:off x="7321887" y="2434187"/>
            <a:ext cx="4783279" cy="2924621"/>
          </a:xfrm>
        </p:spPr>
        <p:txBody>
          <a:bodyPr>
            <a:noAutofit/>
          </a:bodyPr>
          <a:lstStyle/>
          <a:p>
            <a:r>
              <a:rPr lang="en-US" dirty="0"/>
              <a:t>Learning </a:t>
            </a:r>
          </a:p>
          <a:p>
            <a:r>
              <a:rPr lang="en-US" dirty="0"/>
              <a:t>Summary</a:t>
            </a:r>
          </a:p>
        </p:txBody>
      </p:sp>
      <p:sp>
        <p:nvSpPr>
          <p:cNvPr id="5" name="Text Placeholder 4">
            <a:extLst>
              <a:ext uri="{FF2B5EF4-FFF2-40B4-BE49-F238E27FC236}">
                <a16:creationId xmlns:a16="http://schemas.microsoft.com/office/drawing/2014/main" id="{E769753E-802B-B3F7-F70F-10C87EC38B0F}"/>
              </a:ext>
            </a:extLst>
          </p:cNvPr>
          <p:cNvSpPr>
            <a:spLocks noGrp="1"/>
          </p:cNvSpPr>
          <p:nvPr>
            <p:ph type="body" sz="quarter" idx="17"/>
          </p:nvPr>
        </p:nvSpPr>
        <p:spPr/>
        <p:txBody>
          <a:bodyPr/>
          <a:lstStyle/>
          <a:p>
            <a:r>
              <a:rPr lang="en-US" dirty="0"/>
              <a:t>07</a:t>
            </a:r>
          </a:p>
        </p:txBody>
      </p:sp>
      <p:pic>
        <p:nvPicPr>
          <p:cNvPr id="6" name="Picture Placeholder 23">
            <a:extLst>
              <a:ext uri="{FF2B5EF4-FFF2-40B4-BE49-F238E27FC236}">
                <a16:creationId xmlns:a16="http://schemas.microsoft.com/office/drawing/2014/main" id="{A3EF1ED2-C264-158F-AB25-8BC017992783}"/>
              </a:ext>
            </a:extLst>
          </p:cNvPr>
          <p:cNvPicPr>
            <a:picLocks noChangeAspect="1"/>
          </p:cNvPicPr>
          <p:nvPr/>
        </p:nvPicPr>
        <p:blipFill>
          <a:blip r:embed="rId3"/>
          <a:srcRect l="2816" r="2816"/>
          <a:stretch/>
        </p:blipFill>
        <p:spPr>
          <a:xfrm flipH="1">
            <a:off x="2" y="1561951"/>
            <a:ext cx="6609125" cy="4669091"/>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pic>
    </p:spTree>
    <p:extLst>
      <p:ext uri="{BB962C8B-B14F-4D97-AF65-F5344CB8AC3E}">
        <p14:creationId xmlns:p14="http://schemas.microsoft.com/office/powerpoint/2010/main" val="3573237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32688" y="1895443"/>
            <a:ext cx="9631060" cy="3440624"/>
          </a:xfrm>
        </p:spPr>
        <p:txBody>
          <a:bodyPr/>
          <a:lstStyle/>
          <a:p>
            <a:r>
              <a:rPr lang="en-GB" dirty="0"/>
              <a:t>   This module explores how plant-based innovation can be successfully applied within food service outlets, including restaurants, cafés, food trucks, and fast-food chains. It examines the drivers, challenges, and opportunities of offering plant-based options, focusing on consumer perception, nutritional balance, cost, sustainability, and market demand. Learners gain insight into menu planning, pricing, and sustainable menu design, understanding why plant-based dishes may be priced similarly to meat-based options. The module also covers recipe development for commercial kitchens, highlighting scaling, consistency, testing, and iteration, alongside the use of plant-based and dairy alternatives. </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Learning Summary</a:t>
            </a:r>
          </a:p>
          <a:p>
            <a:endParaRPr lang="en-US" dirty="0"/>
          </a:p>
        </p:txBody>
      </p:sp>
      <p:grpSp>
        <p:nvGrpSpPr>
          <p:cNvPr id="2" name="Group 1">
            <a:extLst>
              <a:ext uri="{FF2B5EF4-FFF2-40B4-BE49-F238E27FC236}">
                <a16:creationId xmlns:a16="http://schemas.microsoft.com/office/drawing/2014/main" id="{80DD40B7-C6C1-3F1F-E277-DB985E23B267}"/>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2F9A656-6006-4D62-CA99-C011E3C91D4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E14BB44-FDBD-D0AC-C32E-BADD2CF4E6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A894C5-F256-E74F-C8A9-385D41BC315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429AB73-415B-7BE8-3AA4-E77B9A68479D}"/>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17E9FD5-3C7C-7C6F-79F6-B4483BA9AF3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95D5C18-2939-B4E9-4D06-BCFC7C29F56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948B44-1E16-7CD8-6B07-E3A9A50FEBB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75707FC-B19C-303C-0E6B-3D6EA3C6FD2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7C6AF63-25BA-B9A7-2A7F-EB7888883D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335CE50-AAF5-D223-1391-EE5AA3EE69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929745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937E-DABC-EB76-B9C5-FD52BF04056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1289F6-2106-838F-6510-7930F2FF223D}"/>
              </a:ext>
            </a:extLst>
          </p:cNvPr>
          <p:cNvSpPr>
            <a:spLocks noGrp="1"/>
          </p:cNvSpPr>
          <p:nvPr>
            <p:ph type="body" sz="quarter" idx="18"/>
          </p:nvPr>
        </p:nvSpPr>
        <p:spPr>
          <a:xfrm>
            <a:off x="932688" y="1895443"/>
            <a:ext cx="9631060" cy="3440624"/>
          </a:xfrm>
        </p:spPr>
        <p:txBody>
          <a:bodyPr/>
          <a:lstStyle/>
          <a:p>
            <a:r>
              <a:rPr lang="en-GB" dirty="0"/>
              <a:t>   Through design-thinking principles, learners are encouraged to adopt a human-centred approach to creating appealing, nutritious, and commercially viable plant-based menus. Case studies, trends, and European market perspectives demonstrate how plant-based foods are moving from niche offerings to mainstream choices in food service, supporting health, sustainability, and innovation goals</a:t>
            </a:r>
            <a:endParaRPr lang="en-US" dirty="0"/>
          </a:p>
        </p:txBody>
      </p:sp>
      <p:sp>
        <p:nvSpPr>
          <p:cNvPr id="4" name="Text Placeholder 3">
            <a:extLst>
              <a:ext uri="{FF2B5EF4-FFF2-40B4-BE49-F238E27FC236}">
                <a16:creationId xmlns:a16="http://schemas.microsoft.com/office/drawing/2014/main" id="{EC6282F0-8FA3-EF51-19B9-0A3D6484958C}"/>
              </a:ext>
            </a:extLst>
          </p:cNvPr>
          <p:cNvSpPr>
            <a:spLocks noGrp="1"/>
          </p:cNvSpPr>
          <p:nvPr>
            <p:ph type="body" sz="quarter" idx="16"/>
          </p:nvPr>
        </p:nvSpPr>
        <p:spPr/>
        <p:txBody>
          <a:bodyPr/>
          <a:lstStyle/>
          <a:p>
            <a:r>
              <a:rPr lang="en-US" dirty="0"/>
              <a:t>Learning Summary</a:t>
            </a:r>
          </a:p>
          <a:p>
            <a:endParaRPr lang="en-US" dirty="0"/>
          </a:p>
        </p:txBody>
      </p:sp>
      <p:grpSp>
        <p:nvGrpSpPr>
          <p:cNvPr id="2" name="Group 1">
            <a:extLst>
              <a:ext uri="{FF2B5EF4-FFF2-40B4-BE49-F238E27FC236}">
                <a16:creationId xmlns:a16="http://schemas.microsoft.com/office/drawing/2014/main" id="{0C72EDBF-7B72-1D72-B3DC-91CF522D8F04}"/>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481CA3D9-29BD-C604-69FB-AB9EC77AD39E}"/>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860FA73-A3D8-F5AF-794A-56B987572636}"/>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8B6191E-B998-86D5-2563-B52DA832718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34A6E7F-BC7D-DDDA-EB91-57FD850349E9}"/>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3FD1DFF4-1360-27C0-0A79-3320A2CCFE9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F2ECB5-1E0C-409D-AEB5-CE5D36BED59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5A47928-E2D2-29D2-BB65-8BD768EB53D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2E36ED-04D0-2CB6-F973-6C380411325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E60782F-F3DC-32F1-D51C-57AEA246B23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4AAC8BEF-B22E-C77E-CE01-D4ADC405567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293477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F97254-425B-6BB5-113C-5C2A43329F76}"/>
              </a:ext>
            </a:extLst>
          </p:cNvPr>
          <p:cNvSpPr>
            <a:spLocks noGrp="1"/>
          </p:cNvSpPr>
          <p:nvPr>
            <p:ph type="body" sz="quarter" idx="18"/>
          </p:nvPr>
        </p:nvSpPr>
        <p:spPr>
          <a:xfrm>
            <a:off x="736646" y="1305474"/>
            <a:ext cx="10595237" cy="4125629"/>
          </a:xfrm>
        </p:spPr>
        <p:txBody>
          <a:bodyPr/>
          <a:lstStyle/>
          <a:p>
            <a:pPr marL="0" indent="0"/>
            <a:r>
              <a:rPr lang="en-IE" sz="1800" dirty="0">
                <a:latin typeface="Calibri" panose="020F0502020204030204" pitchFamily="34" charset="0"/>
                <a:ea typeface="Calibri" panose="020F0502020204030204" pitchFamily="34" charset="0"/>
                <a:cs typeface="Calibri" panose="020F0502020204030204" pitchFamily="34" charset="0"/>
              </a:rPr>
              <a:t>Claiborne, J. (2025) Build a Balanced Meal with the Vegan Plate Method.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2"/>
              </a:rPr>
              <a:t>https://sweetpotatosoul.com/vegan-plate-method/</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t>Dr Sophie GP (2019) The Pros and Cons to a Plant-Based Diet [video]. YouTube. </a:t>
            </a:r>
            <a:r>
              <a:rPr lang="en-IE" sz="1800" dirty="0">
                <a:hlinkClick r:id="rId3"/>
              </a:rPr>
              <a:t>https://www.youtube.com/watch?v=ABIe15DMZRc</a:t>
            </a:r>
            <a:endParaRPr lang="en-IE" sz="1800" dirty="0">
              <a:latin typeface="Calibri" panose="020F0502020204030204" pitchFamily="34" charset="0"/>
              <a:ea typeface="Calibri" panose="020F0502020204030204" pitchFamily="34" charset="0"/>
              <a:cs typeface="Calibri" panose="020F0502020204030204" pitchFamily="34" charset="0"/>
            </a:endParaRPr>
          </a:p>
          <a:p>
            <a:pPr marL="0" indent="0"/>
            <a:r>
              <a:rPr lang="en-IE" sz="1800" dirty="0">
                <a:latin typeface="Calibri" panose="020F0502020204030204" pitchFamily="34" charset="0"/>
                <a:ea typeface="Calibri" panose="020F0502020204030204" pitchFamily="34" charset="0"/>
                <a:cs typeface="Calibri" panose="020F0502020204030204" pitchFamily="34" charset="0"/>
              </a:rPr>
              <a:t>EAT &amp; GlobeScan (2023) Global Consumer Research on Healthy and Sustainable Food Systems, </a:t>
            </a:r>
            <a:r>
              <a:rPr lang="en-IE" sz="1800" i="1" dirty="0">
                <a:latin typeface="Calibri" panose="020F0502020204030204" pitchFamily="34" charset="0"/>
                <a:ea typeface="Calibri" panose="020F0502020204030204" pitchFamily="34" charset="0"/>
                <a:cs typeface="Calibri" panose="020F0502020204030204" pitchFamily="34" charset="0"/>
              </a:rPr>
              <a:t>Grains of Truth 2023. </a:t>
            </a:r>
            <a:r>
              <a:rPr lang="en-IE" sz="1800" dirty="0">
                <a:latin typeface="Calibri" panose="020F0502020204030204" pitchFamily="34" charset="0"/>
                <a:ea typeface="Calibri" panose="020F0502020204030204" pitchFamily="34" charset="0"/>
                <a:cs typeface="Calibri" panose="020F0502020204030204" pitchFamily="34" charset="0"/>
              </a:rPr>
              <a:t>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4"/>
              </a:rPr>
              <a:t>https://globescan.wpenginepowered.com/wp-content/uploads/2024/01/EAT-globescan_grains-of-truth_2023_v1.6.pdf</a:t>
            </a:r>
            <a:endParaRPr lang="en-IE" sz="1800" dirty="0">
              <a:latin typeface="Calibri" panose="020F0502020204030204" pitchFamily="34" charset="0"/>
              <a:ea typeface="Calibri" panose="020F0502020204030204" pitchFamily="34" charset="0"/>
              <a:cs typeface="Calibri" panose="020F0502020204030204" pitchFamily="34" charset="0"/>
            </a:endParaRPr>
          </a:p>
          <a:p>
            <a:pPr marL="0" indent="0"/>
            <a:r>
              <a:rPr lang="en-IE" sz="1800" dirty="0">
                <a:latin typeface="Calibri" panose="020F0502020204030204" pitchFamily="34" charset="0"/>
                <a:ea typeface="Calibri" panose="020F0502020204030204" pitchFamily="34" charset="0"/>
                <a:cs typeface="Calibri" panose="020F0502020204030204" pitchFamily="34" charset="0"/>
              </a:rPr>
              <a:t>EAT &amp; GlobeScan (2024) Taste Price Optimism &amp; Obstacles Habit Convenience Health, </a:t>
            </a:r>
            <a:r>
              <a:rPr lang="en-IE" sz="1800" i="1" dirty="0">
                <a:latin typeface="Calibri" panose="020F0502020204030204" pitchFamily="34" charset="0"/>
                <a:ea typeface="Calibri" panose="020F0502020204030204" pitchFamily="34" charset="0"/>
                <a:cs typeface="Calibri" panose="020F0502020204030204" pitchFamily="34" charset="0"/>
              </a:rPr>
              <a:t>Grains of Truth 2024. </a:t>
            </a:r>
            <a:r>
              <a:rPr lang="en-IE" sz="1800" dirty="0">
                <a:latin typeface="Calibri" panose="020F0502020204030204" pitchFamily="34" charset="0"/>
                <a:ea typeface="Calibri" panose="020F0502020204030204" pitchFamily="34" charset="0"/>
                <a:cs typeface="Calibri" panose="020F0502020204030204" pitchFamily="34" charset="0"/>
              </a:rPr>
              <a:t>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5"/>
              </a:rPr>
              <a:t>https://globescan.wpenginepowered.com/wp-content/uploads/2025/01/EAT-globescan_grains-of-truth_2024.pdf</a:t>
            </a:r>
            <a:endParaRPr lang="en-IE" sz="1800" dirty="0">
              <a:latin typeface="Calibri" panose="020F0502020204030204" pitchFamily="34" charset="0"/>
              <a:ea typeface="Calibri" panose="020F0502020204030204" pitchFamily="34" charset="0"/>
              <a:cs typeface="Calibri" panose="020F0502020204030204" pitchFamily="34" charset="0"/>
            </a:endParaRPr>
          </a:p>
          <a:p>
            <a:pPr marL="0" indent="0"/>
            <a:r>
              <a:rPr lang="en-IE" sz="1800" dirty="0">
                <a:latin typeface="Calibri" panose="020F0502020204030204" pitchFamily="34" charset="0"/>
                <a:ea typeface="Calibri" panose="020F0502020204030204" pitchFamily="34" charset="0"/>
                <a:cs typeface="Calibri" panose="020F0502020204030204" pitchFamily="34" charset="0"/>
              </a:rPr>
              <a:t>Good Food Institute Europe (November 2023) Italy bans cultivated meat, cutting itself off from innovation and blocking sustainable development.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6"/>
              </a:rPr>
              <a:t>https://gfieurope.org/blog/italy-ban-on-cultivated-meat-cuts-itself-off-from-innovation-and-blocks-sustainable-development/</a:t>
            </a:r>
            <a:r>
              <a:rPr lang="en-IE" sz="1800" dirty="0">
                <a:latin typeface="Calibri" panose="020F0502020204030204" pitchFamily="34" charset="0"/>
                <a:ea typeface="Calibri" panose="020F0502020204030204" pitchFamily="34" charset="0"/>
                <a:cs typeface="Calibri" panose="020F0502020204030204" pitchFamily="34" charset="0"/>
              </a:rPr>
              <a:t> (Accessed 19.09.2025)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endParaRPr lang="en-IE" sz="1800" dirty="0"/>
          </a:p>
        </p:txBody>
      </p:sp>
      <p:sp>
        <p:nvSpPr>
          <p:cNvPr id="3" name="Text Placeholder 2">
            <a:extLst>
              <a:ext uri="{FF2B5EF4-FFF2-40B4-BE49-F238E27FC236}">
                <a16:creationId xmlns:a16="http://schemas.microsoft.com/office/drawing/2014/main" id="{689084EC-B92B-24A3-B422-6BEF1415DADD}"/>
              </a:ext>
            </a:extLst>
          </p:cNvPr>
          <p:cNvSpPr>
            <a:spLocks noGrp="1"/>
          </p:cNvSpPr>
          <p:nvPr>
            <p:ph type="body" sz="quarter" idx="16"/>
          </p:nvPr>
        </p:nvSpPr>
        <p:spPr>
          <a:xfrm>
            <a:off x="4392774" y="542484"/>
            <a:ext cx="2644314" cy="578393"/>
          </a:xfrm>
        </p:spPr>
        <p:txBody>
          <a:bodyPr/>
          <a:lstStyle/>
          <a:p>
            <a:r>
              <a:rPr lang="en-IE" dirty="0"/>
              <a:t>Bibliography</a:t>
            </a:r>
          </a:p>
        </p:txBody>
      </p:sp>
    </p:spTree>
    <p:extLst>
      <p:ext uri="{BB962C8B-B14F-4D97-AF65-F5344CB8AC3E}">
        <p14:creationId xmlns:p14="http://schemas.microsoft.com/office/powerpoint/2010/main" val="3583780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77EE-2D80-5177-096C-C4AC45F93D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FC48E6-C846-D79B-65E4-637C3EB8682B}"/>
              </a:ext>
            </a:extLst>
          </p:cNvPr>
          <p:cNvSpPr>
            <a:spLocks noGrp="1"/>
          </p:cNvSpPr>
          <p:nvPr>
            <p:ph type="body" sz="quarter" idx="18"/>
          </p:nvPr>
        </p:nvSpPr>
        <p:spPr>
          <a:xfrm>
            <a:off x="980941" y="1040538"/>
            <a:ext cx="10230118" cy="4479573"/>
          </a:xfrm>
        </p:spPr>
        <p:txBody>
          <a:bodyPr/>
          <a:lstStyle/>
          <a:p>
            <a:pPr marL="0" indent="0"/>
            <a:r>
              <a:rPr lang="en-IE" sz="1800" dirty="0">
                <a:latin typeface="Calibri" panose="020F0502020204030204" pitchFamily="34" charset="0"/>
                <a:ea typeface="Calibri" panose="020F0502020204030204" pitchFamily="34" charset="0"/>
                <a:cs typeface="Calibri" panose="020F0502020204030204" pitchFamily="34" charset="0"/>
              </a:rPr>
              <a:t>Good Food Institute Europe (February 2024) Italian Government ‘open’ to Reconsidering Ban on Meaty Terms.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2"/>
              </a:rPr>
              <a:t>https://gfieurope.org/blog/italian-government-open-to-reconsidering-ban-on-meaty-terms/ </a:t>
            </a:r>
            <a:r>
              <a:rPr lang="en-IE" sz="1800" dirty="0">
                <a:latin typeface="Calibri" panose="020F0502020204030204" pitchFamily="34" charset="0"/>
                <a:ea typeface="Calibri" panose="020F0502020204030204" pitchFamily="34" charset="0"/>
                <a:cs typeface="Calibri" panose="020F0502020204030204" pitchFamily="34" charset="0"/>
              </a:rPr>
              <a:t>(Accessed 01.12.2025)</a:t>
            </a:r>
          </a:p>
          <a:p>
            <a:pPr marL="0" indent="0"/>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Green Queen (January 2025) French ‘Veggie Burger’ Labelling Ban Rejected by Country’s Highest Court.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3"/>
              </a:rPr>
              <a:t>https://www.greenqueen.com.hk/france-vegan-labelling-plant-based-meat-banned-veggie-burger/</a:t>
            </a:r>
            <a:r>
              <a:rPr lang="en-IE" sz="1800" dirty="0">
                <a:latin typeface="Calibri" panose="020F0502020204030204" pitchFamily="34" charset="0"/>
                <a:ea typeface="Calibri" panose="020F0502020204030204" pitchFamily="34" charset="0"/>
                <a:cs typeface="Calibri" panose="020F0502020204030204" pitchFamily="34" charset="0"/>
              </a:rPr>
              <a:t> (Accessed 19.09.2025)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Knaapila, A., Michel, F., Jouppila, K., Sontag-Strohm, T., Piironen, V. (2022) Millennials’ Consumption of and Attitude toward Meat and Plant-Based Meat Alternatives by Consumer Segment in Finland, </a:t>
            </a:r>
            <a:r>
              <a:rPr lang="en-IE" sz="1800" i="1" dirty="0">
                <a:latin typeface="Calibri" panose="020F0502020204030204" pitchFamily="34" charset="0"/>
                <a:ea typeface="Calibri" panose="020F0502020204030204" pitchFamily="34" charset="0"/>
                <a:cs typeface="Calibri" panose="020F0502020204030204" pitchFamily="34" charset="0"/>
              </a:rPr>
              <a:t>Foods</a:t>
            </a:r>
            <a:r>
              <a:rPr lang="en-IE" sz="1800" dirty="0">
                <a:latin typeface="Calibri" panose="020F0502020204030204" pitchFamily="34" charset="0"/>
                <a:ea typeface="Calibri" panose="020F0502020204030204" pitchFamily="34" charset="0"/>
                <a:cs typeface="Calibri" panose="020F0502020204030204" pitchFamily="34" charset="0"/>
              </a:rPr>
              <a:t>, 3; 11 (3): 456.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4"/>
              </a:rPr>
              <a:t>https://pmc.ncbi.nlm.nih.gov/articles/PMC8834568/</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Lorraine Elliott Not Quite Nigella (2025) Haus Hiltl: The Oldest Vegetarian Restaurant in the World.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5"/>
              </a:rPr>
              <a:t>https://www.notquitenigella.com/2025/09/20/haus-hiltl/</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McDonald’s Ireland (2025) McPlant.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6"/>
              </a:rPr>
              <a:t>https://www.mcdonalds.com/ie/en-ie/product/mcplant.html</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u="sng" dirty="0">
                <a:latin typeface="Calibri" panose="020F0502020204030204" pitchFamily="34" charset="0"/>
                <a:ea typeface="Calibri" panose="020F0502020204030204" pitchFamily="34" charset="0"/>
                <a:cs typeface="Calibri" panose="020F0502020204030204" pitchFamily="34" charset="0"/>
              </a:rPr>
            </a:br>
            <a:br>
              <a:rPr lang="en-IE" sz="1800" u="sng" dirty="0">
                <a:latin typeface="Calibri" panose="020F0502020204030204" pitchFamily="34" charset="0"/>
                <a:ea typeface="Calibri" panose="020F0502020204030204" pitchFamily="34" charset="0"/>
                <a:cs typeface="Calibri" panose="020F0502020204030204" pitchFamily="34" charset="0"/>
              </a:rPr>
            </a:br>
            <a:endParaRPr lang="en-IE" sz="1800" dirty="0"/>
          </a:p>
        </p:txBody>
      </p:sp>
      <p:sp>
        <p:nvSpPr>
          <p:cNvPr id="3" name="Text Placeholder 2">
            <a:extLst>
              <a:ext uri="{FF2B5EF4-FFF2-40B4-BE49-F238E27FC236}">
                <a16:creationId xmlns:a16="http://schemas.microsoft.com/office/drawing/2014/main" id="{8F18A522-8C23-02B2-2E0B-2F531B113697}"/>
              </a:ext>
            </a:extLst>
          </p:cNvPr>
          <p:cNvSpPr>
            <a:spLocks noGrp="1"/>
          </p:cNvSpPr>
          <p:nvPr>
            <p:ph type="body" sz="quarter" idx="16"/>
          </p:nvPr>
        </p:nvSpPr>
        <p:spPr>
          <a:xfrm>
            <a:off x="4358430" y="357887"/>
            <a:ext cx="2644314" cy="578393"/>
          </a:xfrm>
        </p:spPr>
        <p:txBody>
          <a:bodyPr/>
          <a:lstStyle/>
          <a:p>
            <a:r>
              <a:rPr lang="en-IE" dirty="0"/>
              <a:t>Bibliography</a:t>
            </a:r>
          </a:p>
        </p:txBody>
      </p:sp>
    </p:spTree>
    <p:extLst>
      <p:ext uri="{BB962C8B-B14F-4D97-AF65-F5344CB8AC3E}">
        <p14:creationId xmlns:p14="http://schemas.microsoft.com/office/powerpoint/2010/main" val="3381467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0B0C0-5383-88B8-7D66-4D075D8517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25EB54-010B-0345-4DB7-9262B975090E}"/>
              </a:ext>
            </a:extLst>
          </p:cNvPr>
          <p:cNvSpPr>
            <a:spLocks noGrp="1"/>
          </p:cNvSpPr>
          <p:nvPr>
            <p:ph type="body" sz="quarter" idx="18"/>
          </p:nvPr>
        </p:nvSpPr>
        <p:spPr>
          <a:xfrm>
            <a:off x="1004858" y="934878"/>
            <a:ext cx="10595237" cy="4892842"/>
          </a:xfrm>
        </p:spPr>
        <p:txBody>
          <a:bodyPr/>
          <a:lstStyle/>
          <a:p>
            <a:pPr marL="0" indent="0"/>
            <a:r>
              <a:rPr lang="en-IE" sz="1800">
                <a:latin typeface="Calibri" panose="020F0502020204030204" pitchFamily="34" charset="0"/>
                <a:ea typeface="Calibri" panose="020F0502020204030204" pitchFamily="34" charset="0"/>
                <a:cs typeface="Calibri" panose="020F0502020204030204" pitchFamily="34" charset="0"/>
              </a:rPr>
              <a:t>Ozturk</a:t>
            </a:r>
            <a:r>
              <a:rPr lang="en-IE" sz="1800" dirty="0">
                <a:latin typeface="Calibri" panose="020F0502020204030204" pitchFamily="34" charset="0"/>
                <a:ea typeface="Calibri" panose="020F0502020204030204" pitchFamily="34" charset="0"/>
                <a:cs typeface="Calibri" panose="020F0502020204030204" pitchFamily="34" charset="0"/>
              </a:rPr>
              <a:t>, O. K., Hamaker, B. R. (2023) Texturization of Plant-Based Meat Alternatives: Processing, Base Proteins, and Other Constructional Ingredients. </a:t>
            </a:r>
            <a:r>
              <a:rPr lang="en-IE" sz="1800" i="1" dirty="0">
                <a:latin typeface="Calibri" panose="020F0502020204030204" pitchFamily="34" charset="0"/>
                <a:ea typeface="Calibri" panose="020F0502020204030204" pitchFamily="34" charset="0"/>
                <a:cs typeface="Calibri" panose="020F0502020204030204" pitchFamily="34" charset="0"/>
              </a:rPr>
              <a:t>Future Foods</a:t>
            </a:r>
            <a:r>
              <a:rPr lang="en-IE" sz="1800" dirty="0">
                <a:latin typeface="Calibri" panose="020F0502020204030204" pitchFamily="34" charset="0"/>
                <a:ea typeface="Calibri" panose="020F0502020204030204" pitchFamily="34" charset="0"/>
                <a:cs typeface="Calibri" panose="020F0502020204030204" pitchFamily="34" charset="0"/>
              </a:rPr>
              <a:t>, Volume 8, 100248. </a:t>
            </a:r>
            <a:r>
              <a:rPr lang="en-IE" sz="1800" u="sng" dirty="0">
                <a:latin typeface="Calibri" panose="020F0502020204030204" pitchFamily="34" charset="0"/>
                <a:ea typeface="Calibri" panose="020F0502020204030204" pitchFamily="34" charset="0"/>
                <a:cs typeface="Calibri" panose="020F0502020204030204" pitchFamily="34" charset="0"/>
                <a:hlinkClick r:id="rId2"/>
              </a:rPr>
              <a:t>https://www.sciencedirect.com/science/article/pii/S2666833523000345</a:t>
            </a:r>
            <a:br>
              <a:rPr lang="en-IE" sz="1800" u="sng"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Physicians Committee for Responsible Medicine (2024) A vegan diet: Eating for the environment.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3"/>
              </a:rPr>
              <a:t>https://www.pcrm.org/good-nutrition/vegan-diet-environment</a:t>
            </a:r>
            <a:r>
              <a:rPr lang="en-IE" sz="1800" dirty="0">
                <a:latin typeface="Calibri" panose="020F0502020204030204" pitchFamily="34" charset="0"/>
                <a:ea typeface="Calibri" panose="020F0502020204030204" pitchFamily="34" charset="0"/>
                <a:cs typeface="Calibri" panose="020F0502020204030204" pitchFamily="34" charset="0"/>
              </a:rPr>
              <a:t> (Accessed 22.08.2025)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Restaurantware (2025) Serving Plant-Based Dishes: Presentation Tips and Tools.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4"/>
              </a:rPr>
              <a:t>https://www.restaurantware.com/blogs/kitchen-and-cooking-tips/serving_plant-based_dishes-_presentation_tips_and_tools</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u="sng"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Serious Eats (10 August 2018) Why Is My Vegan Entrée as Expensive as the Meat?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5"/>
              </a:rPr>
              <a:t>https://www.seriouseats.com/menu-pricing-vegan-vegetarian-meat</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Strategic Market Research (2023) Plant Based Food Statistics – Size &amp; Growth 2023.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6"/>
              </a:rPr>
              <a:t>https://www.strategicmarketresearch.com/blogs/plant-based-food-statistics</a:t>
            </a:r>
            <a:r>
              <a:rPr lang="en-IE" sz="1800" dirty="0">
                <a:latin typeface="Calibri" panose="020F0502020204030204" pitchFamily="34" charset="0"/>
                <a:ea typeface="Calibri" panose="020F0502020204030204" pitchFamily="34" charset="0"/>
                <a:cs typeface="Calibri" panose="020F0502020204030204" pitchFamily="34" charset="0"/>
              </a:rPr>
              <a:t> (Accessed 08.10.2025)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Switzerland (2022) The Story of Hiltl Switzerland Tourism </a:t>
            </a:r>
            <a:r>
              <a:rPr lang="en-GB" sz="1800" dirty="0"/>
              <a:t>[Video]. YouTube. </a:t>
            </a:r>
            <a:r>
              <a:rPr lang="en-GB" sz="1800" dirty="0">
                <a:hlinkClick r:id="rId7"/>
              </a:rPr>
              <a:t>https://www.youtube.com/watch?v=mhDgQ4r3o64</a:t>
            </a:r>
            <a:br>
              <a:rPr lang="en-GB" sz="1800" dirty="0"/>
            </a:b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u="sng" dirty="0">
                <a:latin typeface="Calibri" panose="020F0502020204030204" pitchFamily="34" charset="0"/>
                <a:ea typeface="Calibri" panose="020F0502020204030204" pitchFamily="34" charset="0"/>
                <a:cs typeface="Calibri" panose="020F0502020204030204" pitchFamily="34" charset="0"/>
              </a:rPr>
            </a:br>
            <a:br>
              <a:rPr lang="en-IE" sz="1800" u="sng" dirty="0">
                <a:latin typeface="Calibri" panose="020F0502020204030204" pitchFamily="34" charset="0"/>
                <a:ea typeface="Calibri" panose="020F0502020204030204" pitchFamily="34" charset="0"/>
                <a:cs typeface="Calibri" panose="020F0502020204030204" pitchFamily="34" charset="0"/>
              </a:rPr>
            </a:br>
            <a:endParaRPr lang="en-IE" sz="1800" dirty="0"/>
          </a:p>
        </p:txBody>
      </p:sp>
      <p:sp>
        <p:nvSpPr>
          <p:cNvPr id="3" name="Text Placeholder 2">
            <a:extLst>
              <a:ext uri="{FF2B5EF4-FFF2-40B4-BE49-F238E27FC236}">
                <a16:creationId xmlns:a16="http://schemas.microsoft.com/office/drawing/2014/main" id="{CA1059F1-51E4-F59F-67A7-89D475910A44}"/>
              </a:ext>
            </a:extLst>
          </p:cNvPr>
          <p:cNvSpPr>
            <a:spLocks noGrp="1"/>
          </p:cNvSpPr>
          <p:nvPr>
            <p:ph type="body" sz="quarter" idx="16"/>
          </p:nvPr>
        </p:nvSpPr>
        <p:spPr>
          <a:xfrm>
            <a:off x="4544472" y="363223"/>
            <a:ext cx="2644314" cy="578393"/>
          </a:xfrm>
        </p:spPr>
        <p:txBody>
          <a:bodyPr/>
          <a:lstStyle/>
          <a:p>
            <a:r>
              <a:rPr lang="en-IE" dirty="0"/>
              <a:t>Bibliography</a:t>
            </a:r>
          </a:p>
        </p:txBody>
      </p:sp>
    </p:spTree>
    <p:extLst>
      <p:ext uri="{BB962C8B-B14F-4D97-AF65-F5344CB8AC3E}">
        <p14:creationId xmlns:p14="http://schemas.microsoft.com/office/powerpoint/2010/main" val="289136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7575D-376B-D654-DAFA-95C046FFB2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313EF9-5D92-266C-2718-5D321BDA57B7}"/>
              </a:ext>
            </a:extLst>
          </p:cNvPr>
          <p:cNvSpPr>
            <a:spLocks noGrp="1"/>
          </p:cNvSpPr>
          <p:nvPr>
            <p:ph type="body" sz="quarter" idx="18"/>
          </p:nvPr>
        </p:nvSpPr>
        <p:spPr>
          <a:xfrm>
            <a:off x="1004858" y="949453"/>
            <a:ext cx="10595237" cy="4892842"/>
          </a:xfrm>
        </p:spPr>
        <p:txBody>
          <a:bodyPr/>
          <a:lstStyle/>
          <a:p>
            <a:pPr marL="0" indent="0"/>
            <a:r>
              <a:rPr lang="en-IE" sz="1800" dirty="0">
                <a:latin typeface="Calibri" panose="020F0502020204030204" pitchFamily="34" charset="0"/>
                <a:ea typeface="Calibri" panose="020F0502020204030204" pitchFamily="34" charset="0"/>
                <a:cs typeface="Calibri" panose="020F0502020204030204" pitchFamily="34" charset="0"/>
              </a:rPr>
              <a:t>The Eco Experts (2022) Switzerland Named Vegetarian Hotbed of Europe. Available at: </a:t>
            </a:r>
            <a:r>
              <a:rPr lang="en-IE" sz="1800" dirty="0">
                <a:latin typeface="Calibri" panose="020F0502020204030204" pitchFamily="34" charset="0"/>
                <a:ea typeface="Calibri" panose="020F0502020204030204" pitchFamily="34" charset="0"/>
                <a:cs typeface="Calibri" panose="020F0502020204030204" pitchFamily="34" charset="0"/>
                <a:hlinkClick r:id="rId2"/>
              </a:rPr>
              <a:t>https://www.theecoexperts.co.uk/news/best-country-to-be-vegetarian-europe</a:t>
            </a:r>
            <a:r>
              <a:rPr lang="en-IE" sz="1800" dirty="0">
                <a:latin typeface="Calibri" panose="020F0502020204030204" pitchFamily="34" charset="0"/>
                <a:ea typeface="Calibri" panose="020F0502020204030204" pitchFamily="34" charset="0"/>
                <a:cs typeface="Calibri" panose="020F0502020204030204" pitchFamily="34" charset="0"/>
              </a:rPr>
              <a:t> (Accessed 01.10.2025)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The Happy Pear (2020) 5 SECRET VEGAN FLAVOURS THIS MICHELIN STAR CHEF LOVES 2020 </a:t>
            </a:r>
            <a:r>
              <a:rPr lang="en-GB" sz="1800" dirty="0"/>
              <a:t>[Video]. YouTube. </a:t>
            </a:r>
            <a:r>
              <a:rPr lang="en-GB" sz="1800" dirty="0">
                <a:hlinkClick r:id="rId3"/>
              </a:rPr>
              <a:t>https://www.youtube.com/watch?v=P5iDMkLq3s4</a:t>
            </a:r>
            <a:br>
              <a:rPr lang="en-GB" sz="1800" dirty="0"/>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The Vegan Society (2025) Nationwide Trends Highlight Growing Shift Toward Plant-Based Diets.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4"/>
              </a:rPr>
              <a:t>https://www.vegansociety.com/news/news/nationwide-trends-highlight-growing-shift-toward-plant-based-diets</a:t>
            </a:r>
            <a:r>
              <a:rPr lang="en-IE" sz="1800" dirty="0">
                <a:latin typeface="Calibri" panose="020F0502020204030204" pitchFamily="34" charset="0"/>
                <a:ea typeface="Calibri" panose="020F0502020204030204" pitchFamily="34" charset="0"/>
                <a:cs typeface="Calibri" panose="020F0502020204030204" pitchFamily="34" charset="0"/>
              </a:rPr>
              <a:t> (Accessed the 6th of October 2025)</a:t>
            </a:r>
            <a:br>
              <a:rPr lang="en-IE" sz="1800" dirty="0">
                <a:latin typeface="Calibri" panose="020F0502020204030204" pitchFamily="34" charset="0"/>
                <a:ea typeface="Calibri" panose="020F0502020204030204" pitchFamily="34" charset="0"/>
                <a:cs typeface="Calibri" panose="020F0502020204030204" pitchFamily="34" charset="0"/>
              </a:rPr>
            </a:br>
            <a:br>
              <a:rPr lang="en-IE" sz="1800" dirty="0">
                <a:latin typeface="Calibri" panose="020F0502020204030204" pitchFamily="34" charset="0"/>
                <a:ea typeface="Calibri" panose="020F0502020204030204" pitchFamily="34" charset="0"/>
                <a:cs typeface="Calibri" panose="020F0502020204030204" pitchFamily="34" charset="0"/>
              </a:rPr>
            </a:br>
            <a:r>
              <a:rPr lang="en-IE" sz="1800" dirty="0">
                <a:latin typeface="Calibri" panose="020F0502020204030204" pitchFamily="34" charset="0"/>
                <a:ea typeface="Calibri" panose="020F0502020204030204" pitchFamily="34" charset="0"/>
                <a:cs typeface="Calibri" panose="020F0502020204030204" pitchFamily="34" charset="0"/>
              </a:rPr>
              <a:t>Wills, K. (2021) Converting a Kitchen Recipe to a Commercial Formula. Available at: </a:t>
            </a:r>
            <a:r>
              <a:rPr lang="en-IE" sz="1800" u="sng" dirty="0">
                <a:latin typeface="Calibri" panose="020F0502020204030204" pitchFamily="34" charset="0"/>
                <a:ea typeface="Calibri" panose="020F0502020204030204" pitchFamily="34" charset="0"/>
                <a:cs typeface="Calibri" panose="020F0502020204030204" pitchFamily="34" charset="0"/>
                <a:hlinkClick r:id="rId5"/>
              </a:rPr>
              <a:t>https://www.canr.msu.edu/news/converting-a-kitchen-recipe-to-a-commercial-formula </a:t>
            </a:r>
            <a:r>
              <a:rPr lang="en-IE" sz="1800" dirty="0">
                <a:latin typeface="Calibri" panose="020F0502020204030204" pitchFamily="34" charset="0"/>
                <a:ea typeface="Calibri" panose="020F0502020204030204" pitchFamily="34" charset="0"/>
                <a:cs typeface="Calibri" panose="020F0502020204030204" pitchFamily="34" charset="0"/>
              </a:rPr>
              <a:t>(Accessed 02.10.2025)</a:t>
            </a:r>
            <a:br>
              <a:rPr lang="en-IE" sz="1800" dirty="0">
                <a:latin typeface="Calibri" panose="020F0502020204030204" pitchFamily="34" charset="0"/>
                <a:ea typeface="Calibri" panose="020F0502020204030204" pitchFamily="34" charset="0"/>
                <a:cs typeface="Calibri" panose="020F0502020204030204" pitchFamily="34" charset="0"/>
              </a:rPr>
            </a:br>
            <a:endParaRPr lang="en-IE" sz="1800" dirty="0"/>
          </a:p>
        </p:txBody>
      </p:sp>
      <p:sp>
        <p:nvSpPr>
          <p:cNvPr id="3" name="Text Placeholder 2">
            <a:extLst>
              <a:ext uri="{FF2B5EF4-FFF2-40B4-BE49-F238E27FC236}">
                <a16:creationId xmlns:a16="http://schemas.microsoft.com/office/drawing/2014/main" id="{6E324852-78F6-2784-5A85-70EA76B17CC0}"/>
              </a:ext>
            </a:extLst>
          </p:cNvPr>
          <p:cNvSpPr>
            <a:spLocks noGrp="1"/>
          </p:cNvSpPr>
          <p:nvPr>
            <p:ph type="body" sz="quarter" idx="16"/>
          </p:nvPr>
        </p:nvSpPr>
        <p:spPr>
          <a:xfrm>
            <a:off x="4544472" y="363223"/>
            <a:ext cx="2644314" cy="578393"/>
          </a:xfrm>
        </p:spPr>
        <p:txBody>
          <a:bodyPr/>
          <a:lstStyle/>
          <a:p>
            <a:r>
              <a:rPr lang="en-IE" dirty="0"/>
              <a:t>Bibliography</a:t>
            </a:r>
          </a:p>
        </p:txBody>
      </p:sp>
    </p:spTree>
    <p:extLst>
      <p:ext uri="{BB962C8B-B14F-4D97-AF65-F5344CB8AC3E}">
        <p14:creationId xmlns:p14="http://schemas.microsoft.com/office/powerpoint/2010/main" val="38788437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 name="Text Placeholder 1">
            <a:extLst>
              <a:ext uri="{FF2B5EF4-FFF2-40B4-BE49-F238E27FC236}">
                <a16:creationId xmlns:a16="http://schemas.microsoft.com/office/drawing/2014/main" id="{13A582CD-8D8D-9137-9B8F-8B917C053D91}"/>
              </a:ext>
            </a:extLst>
          </p:cNvPr>
          <p:cNvSpPr>
            <a:spLocks noGrp="1"/>
          </p:cNvSpPr>
          <p:nvPr>
            <p:ph type="body" sz="quarter" idx="21"/>
          </p:nvPr>
        </p:nvSpPr>
        <p:spPr>
          <a:xfrm>
            <a:off x="272943" y="4998291"/>
            <a:ext cx="4408784" cy="731140"/>
          </a:xfrm>
        </p:spPr>
        <p:txBody>
          <a:bodyPr lIns="91440" tIns="45720" rIns="91440" bIns="45720" anchor="ctr">
            <a:normAutofit fontScale="92500"/>
          </a:bodyPr>
          <a:lstStyle/>
          <a:p>
            <a:r>
              <a:rPr lang="en-US" sz="3000" dirty="0"/>
              <a:t>www.</a:t>
            </a:r>
            <a:r>
              <a:rPr lang="en-US" sz="3000" b="1" dirty="0"/>
              <a:t>plantpowerproject</a:t>
            </a:r>
            <a:r>
              <a:rPr lang="en-US" sz="3000" dirty="0"/>
              <a:t>.eu</a:t>
            </a:r>
          </a:p>
        </p:txBody>
      </p:sp>
      <p:grpSp>
        <p:nvGrpSpPr>
          <p:cNvPr id="28" name="Group 27">
            <a:extLst>
              <a:ext uri="{FF2B5EF4-FFF2-40B4-BE49-F238E27FC236}">
                <a16:creationId xmlns:a16="http://schemas.microsoft.com/office/drawing/2014/main" id="{24200E11-3AE5-36C8-2CE6-DDC19718EF04}"/>
              </a:ext>
            </a:extLst>
          </p:cNvPr>
          <p:cNvGrpSpPr/>
          <p:nvPr/>
        </p:nvGrpSpPr>
        <p:grpSpPr>
          <a:xfrm>
            <a:off x="10599188" y="2424753"/>
            <a:ext cx="1720828" cy="3994335"/>
            <a:chOff x="4413794" y="4725223"/>
            <a:chExt cx="421607" cy="978622"/>
          </a:xfrm>
          <a:solidFill>
            <a:schemeClr val="bg1">
              <a:alpha val="18000"/>
            </a:schemeClr>
          </a:solidFill>
        </p:grpSpPr>
        <p:grpSp>
          <p:nvGrpSpPr>
            <p:cNvPr id="29" name="Graphic 2">
              <a:extLst>
                <a:ext uri="{FF2B5EF4-FFF2-40B4-BE49-F238E27FC236}">
                  <a16:creationId xmlns:a16="http://schemas.microsoft.com/office/drawing/2014/main" id="{B6D6819D-8E91-2558-DC5F-FB7AA99BC069}"/>
                </a:ext>
              </a:extLst>
            </p:cNvPr>
            <p:cNvGrpSpPr/>
            <p:nvPr/>
          </p:nvGrpSpPr>
          <p:grpSpPr>
            <a:xfrm>
              <a:off x="4413794" y="4757590"/>
              <a:ext cx="421607" cy="535957"/>
              <a:chOff x="4413794" y="4757590"/>
              <a:chExt cx="421607" cy="535957"/>
            </a:xfrm>
            <a:grpFill/>
          </p:grpSpPr>
          <p:sp>
            <p:nvSpPr>
              <p:cNvPr id="37" name="Freeform 36">
                <a:extLst>
                  <a:ext uri="{FF2B5EF4-FFF2-40B4-BE49-F238E27FC236}">
                    <a16:creationId xmlns:a16="http://schemas.microsoft.com/office/drawing/2014/main" id="{D9FD4462-9B53-9A10-167C-350B255B8FD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FF8410-ED1F-03B0-816D-72F93D12CDD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B26C7872-42FE-7888-616D-61A332465CB9}"/>
                </a:ext>
              </a:extLst>
            </p:cNvPr>
            <p:cNvGrpSpPr/>
            <p:nvPr/>
          </p:nvGrpSpPr>
          <p:grpSpPr>
            <a:xfrm>
              <a:off x="4539076" y="4725223"/>
              <a:ext cx="126381" cy="222760"/>
              <a:chOff x="4539076" y="4725223"/>
              <a:chExt cx="126381" cy="222760"/>
            </a:xfrm>
            <a:grpFill/>
          </p:grpSpPr>
          <p:sp>
            <p:nvSpPr>
              <p:cNvPr id="33" name="Freeform 32">
                <a:extLst>
                  <a:ext uri="{FF2B5EF4-FFF2-40B4-BE49-F238E27FC236}">
                    <a16:creationId xmlns:a16="http://schemas.microsoft.com/office/drawing/2014/main" id="{48F28C6D-53C2-4045-77FA-B506369C7C4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892E84-D3E1-539F-E0A5-56755782630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2FF41A-6672-CE7F-6771-E24478C180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6E4FE06-CCDF-AB6C-4D04-E3F9281041C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5475254B-379D-9DA4-D394-45E5D024E5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4EC7AA-3255-8C6B-D02A-5D19D32C703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57" name="Text Placeholder 5">
            <a:extLst>
              <a:ext uri="{FF2B5EF4-FFF2-40B4-BE49-F238E27FC236}">
                <a16:creationId xmlns:a16="http://schemas.microsoft.com/office/drawing/2014/main" id="{49757D62-A6EB-C80A-9AE7-8B056815C1F6}"/>
              </a:ext>
            </a:extLst>
          </p:cNvPr>
          <p:cNvSpPr txBox="1">
            <a:spLocks/>
          </p:cNvSpPr>
          <p:nvPr/>
        </p:nvSpPr>
        <p:spPr>
          <a:xfrm>
            <a:off x="7786050" y="3450701"/>
            <a:ext cx="3256950" cy="690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dirty="0">
                <a:solidFill>
                  <a:schemeClr val="bg1"/>
                </a:solidFill>
              </a:rPr>
              <a:t>follow our journey</a:t>
            </a:r>
          </a:p>
        </p:txBody>
      </p:sp>
      <p:grpSp>
        <p:nvGrpSpPr>
          <p:cNvPr id="58" name="Group 57">
            <a:extLst>
              <a:ext uri="{FF2B5EF4-FFF2-40B4-BE49-F238E27FC236}">
                <a16:creationId xmlns:a16="http://schemas.microsoft.com/office/drawing/2014/main" id="{36159F5B-F503-A8E5-6367-4F501A0E0B63}"/>
              </a:ext>
            </a:extLst>
          </p:cNvPr>
          <p:cNvGrpSpPr/>
          <p:nvPr/>
        </p:nvGrpSpPr>
        <p:grpSpPr>
          <a:xfrm>
            <a:off x="7646068" y="4080096"/>
            <a:ext cx="3373138" cy="473616"/>
            <a:chOff x="4467403" y="9581995"/>
            <a:chExt cx="2608104" cy="366199"/>
          </a:xfrm>
        </p:grpSpPr>
        <p:grpSp>
          <p:nvGrpSpPr>
            <p:cNvPr id="59" name="Group 58">
              <a:extLst>
                <a:ext uri="{FF2B5EF4-FFF2-40B4-BE49-F238E27FC236}">
                  <a16:creationId xmlns:a16="http://schemas.microsoft.com/office/drawing/2014/main" id="{0CBBCEB2-1F9E-3C8A-F239-4ABBBEED98A3}"/>
                </a:ext>
              </a:extLst>
            </p:cNvPr>
            <p:cNvGrpSpPr/>
            <p:nvPr/>
          </p:nvGrpSpPr>
          <p:grpSpPr>
            <a:xfrm>
              <a:off x="4467403" y="9581995"/>
              <a:ext cx="2608104" cy="366199"/>
              <a:chOff x="4799009" y="8410612"/>
              <a:chExt cx="2608104" cy="366199"/>
            </a:xfrm>
          </p:grpSpPr>
          <p:grpSp>
            <p:nvGrpSpPr>
              <p:cNvPr id="61" name="Group 60">
                <a:extLst>
                  <a:ext uri="{FF2B5EF4-FFF2-40B4-BE49-F238E27FC236}">
                    <a16:creationId xmlns:a16="http://schemas.microsoft.com/office/drawing/2014/main" id="{0655F175-BC47-B84D-FAB4-75D78F098569}"/>
                  </a:ext>
                </a:extLst>
              </p:cNvPr>
              <p:cNvGrpSpPr/>
              <p:nvPr/>
            </p:nvGrpSpPr>
            <p:grpSpPr>
              <a:xfrm>
                <a:off x="4799009" y="8410612"/>
                <a:ext cx="2170624" cy="366199"/>
                <a:chOff x="929373" y="7811372"/>
                <a:chExt cx="1664680" cy="280843"/>
              </a:xfrm>
            </p:grpSpPr>
            <p:grpSp>
              <p:nvGrpSpPr>
                <p:cNvPr id="65" name="Graphic 3">
                  <a:extLst>
                    <a:ext uri="{FF2B5EF4-FFF2-40B4-BE49-F238E27FC236}">
                      <a16:creationId xmlns:a16="http://schemas.microsoft.com/office/drawing/2014/main" id="{931474F9-CF3C-A97E-5E2C-AF1CC146D492}"/>
                    </a:ext>
                  </a:extLst>
                </p:cNvPr>
                <p:cNvGrpSpPr/>
                <p:nvPr/>
              </p:nvGrpSpPr>
              <p:grpSpPr>
                <a:xfrm>
                  <a:off x="1967511" y="7811373"/>
                  <a:ext cx="280634" cy="280634"/>
                  <a:chOff x="1950027" y="2499889"/>
                  <a:chExt cx="850463" cy="850463"/>
                </a:xfrm>
              </p:grpSpPr>
              <p:sp>
                <p:nvSpPr>
                  <p:cNvPr id="75" name="Freeform 74">
                    <a:extLst>
                      <a:ext uri="{FF2B5EF4-FFF2-40B4-BE49-F238E27FC236}">
                        <a16:creationId xmlns:a16="http://schemas.microsoft.com/office/drawing/2014/main" id="{57A8EBD2-02D8-2545-1536-B1972FC584C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6" name="Graphic 3">
                    <a:extLst>
                      <a:ext uri="{FF2B5EF4-FFF2-40B4-BE49-F238E27FC236}">
                        <a16:creationId xmlns:a16="http://schemas.microsoft.com/office/drawing/2014/main" id="{2788B530-1CCA-D881-1363-A241AB1A3063}"/>
                      </a:ext>
                    </a:extLst>
                  </p:cNvPr>
                  <p:cNvGrpSpPr/>
                  <p:nvPr/>
                </p:nvGrpSpPr>
                <p:grpSpPr>
                  <a:xfrm>
                    <a:off x="2107521" y="2657382"/>
                    <a:ext cx="535476" cy="535477"/>
                    <a:chOff x="2107521" y="2657382"/>
                    <a:chExt cx="535476" cy="535477"/>
                  </a:xfrm>
                  <a:solidFill>
                    <a:srgbClr val="FFFFFF"/>
                  </a:solidFill>
                </p:grpSpPr>
                <p:sp>
                  <p:nvSpPr>
                    <p:cNvPr id="77" name="Freeform 76">
                      <a:extLst>
                        <a:ext uri="{FF2B5EF4-FFF2-40B4-BE49-F238E27FC236}">
                          <a16:creationId xmlns:a16="http://schemas.microsoft.com/office/drawing/2014/main" id="{AD7FB211-A08E-4810-36D7-6C8C2CDF5DAD}"/>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E6B9AD1C-936A-8DA5-5282-AE7F7B710CC8}"/>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C103D141-B061-0572-7D51-B7F5D99B85B1}"/>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66" name="Freeform 65">
                  <a:extLst>
                    <a:ext uri="{FF2B5EF4-FFF2-40B4-BE49-F238E27FC236}">
                      <a16:creationId xmlns:a16="http://schemas.microsoft.com/office/drawing/2014/main" id="{C222992B-372D-CC59-1BD7-EC72F6A892C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7" name="Graphic 3">
                  <a:extLst>
                    <a:ext uri="{FF2B5EF4-FFF2-40B4-BE49-F238E27FC236}">
                      <a16:creationId xmlns:a16="http://schemas.microsoft.com/office/drawing/2014/main" id="{C20D1E9A-BD62-2EE8-8D4F-3A3766AF8E38}"/>
                    </a:ext>
                  </a:extLst>
                </p:cNvPr>
                <p:cNvGrpSpPr/>
                <p:nvPr/>
              </p:nvGrpSpPr>
              <p:grpSpPr>
                <a:xfrm>
                  <a:off x="2313419" y="7811373"/>
                  <a:ext cx="280634" cy="280634"/>
                  <a:chOff x="2998302" y="2499889"/>
                  <a:chExt cx="850463" cy="850463"/>
                </a:xfrm>
              </p:grpSpPr>
              <p:sp>
                <p:nvSpPr>
                  <p:cNvPr id="73" name="Freeform 72">
                    <a:extLst>
                      <a:ext uri="{FF2B5EF4-FFF2-40B4-BE49-F238E27FC236}">
                        <a16:creationId xmlns:a16="http://schemas.microsoft.com/office/drawing/2014/main" id="{A21F6952-9754-D762-D645-D52CAE806F9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FBF844FF-F021-193C-F403-C0C49A98077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8" name="Graphic 3">
                  <a:extLst>
                    <a:ext uri="{FF2B5EF4-FFF2-40B4-BE49-F238E27FC236}">
                      <a16:creationId xmlns:a16="http://schemas.microsoft.com/office/drawing/2014/main" id="{F740F9B9-C340-7945-9D00-3C953DDFE927}"/>
                    </a:ext>
                  </a:extLst>
                </p:cNvPr>
                <p:cNvGrpSpPr/>
                <p:nvPr/>
              </p:nvGrpSpPr>
              <p:grpSpPr>
                <a:xfrm>
                  <a:off x="929373" y="7811373"/>
                  <a:ext cx="280634" cy="280842"/>
                  <a:chOff x="-1196056" y="2499889"/>
                  <a:chExt cx="850463" cy="851093"/>
                </a:xfrm>
              </p:grpSpPr>
              <p:sp>
                <p:nvSpPr>
                  <p:cNvPr id="71" name="Freeform 70">
                    <a:extLst>
                      <a:ext uri="{FF2B5EF4-FFF2-40B4-BE49-F238E27FC236}">
                        <a16:creationId xmlns:a16="http://schemas.microsoft.com/office/drawing/2014/main" id="{334348BA-F654-0368-400A-620EF2ABDEEE}"/>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4BC734A8-C1D8-27B4-EF13-BE174D7524CB}"/>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69" name="Freeform 68">
                  <a:extLst>
                    <a:ext uri="{FF2B5EF4-FFF2-40B4-BE49-F238E27FC236}">
                      <a16:creationId xmlns:a16="http://schemas.microsoft.com/office/drawing/2014/main" id="{0D38D4C5-149D-51B9-8582-5ED40858919E}"/>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0" name="Graphic 69" descr="World with solid fill">
                  <a:extLst>
                    <a:ext uri="{FF2B5EF4-FFF2-40B4-BE49-F238E27FC236}">
                      <a16:creationId xmlns:a16="http://schemas.microsoft.com/office/drawing/2014/main" id="{ECC5B433-E67A-3F52-0B19-01FD21DC21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grpSp>
            <p:nvGrpSpPr>
              <p:cNvPr id="62" name="Group 61">
                <a:extLst>
                  <a:ext uri="{FF2B5EF4-FFF2-40B4-BE49-F238E27FC236}">
                    <a16:creationId xmlns:a16="http://schemas.microsoft.com/office/drawing/2014/main" id="{AC6AD066-A232-BAAA-B61E-28D5039D4D3A}"/>
                  </a:ext>
                </a:extLst>
              </p:cNvPr>
              <p:cNvGrpSpPr/>
              <p:nvPr/>
            </p:nvGrpSpPr>
            <p:grpSpPr>
              <a:xfrm>
                <a:off x="7041186" y="8410621"/>
                <a:ext cx="365927" cy="365927"/>
                <a:chOff x="7041186" y="8410621"/>
                <a:chExt cx="365927" cy="365927"/>
              </a:xfrm>
            </p:grpSpPr>
            <p:sp>
              <p:nvSpPr>
                <p:cNvPr id="63" name="Freeform 62">
                  <a:extLst>
                    <a:ext uri="{FF2B5EF4-FFF2-40B4-BE49-F238E27FC236}">
                      <a16:creationId xmlns:a16="http://schemas.microsoft.com/office/drawing/2014/main" id="{4649AB56-6DE0-5F6B-A40C-D698230BC670}"/>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4" name="Freeform 63">
                  <a:extLst>
                    <a:ext uri="{FF2B5EF4-FFF2-40B4-BE49-F238E27FC236}">
                      <a16:creationId xmlns:a16="http://schemas.microsoft.com/office/drawing/2014/main" id="{84581404-2EE9-3FAE-2F98-6EAB8D6E1EEC}"/>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60" name="Graphic 3">
              <a:extLst>
                <a:ext uri="{FF2B5EF4-FFF2-40B4-BE49-F238E27FC236}">
                  <a16:creationId xmlns:a16="http://schemas.microsoft.com/office/drawing/2014/main" id="{88250BFB-0E9C-7F01-BF5D-529C1092FCDE}"/>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914383" y="2220496"/>
            <a:ext cx="5097056" cy="3176452"/>
          </a:xfrm>
        </p:spPr>
        <p:txBody>
          <a:bodyPr>
            <a:noAutofit/>
          </a:bodyPr>
          <a:lstStyle/>
          <a:p>
            <a:r>
              <a:rPr lang="en-US" sz="2400" dirty="0"/>
              <a:t>Plant-based innovation refers to the creation and development of new products and business models based on and inspired by plant-based food.</a:t>
            </a:r>
          </a:p>
          <a:p>
            <a:r>
              <a:rPr lang="en-US" sz="2400" dirty="0"/>
              <a:t>The goal of plant-based innovation is to promote minimally processed whole foods while also reducing the dependence on and consumption of animal products.</a:t>
            </a:r>
          </a:p>
          <a:p>
            <a:endParaRPr lang="en-US" sz="2400"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7"/>
          </p:nvPr>
        </p:nvSpPr>
        <p:spPr>
          <a:xfrm>
            <a:off x="7541126" y="1461052"/>
            <a:ext cx="4544858" cy="511865"/>
          </a:xfrm>
        </p:spPr>
        <p:txBody>
          <a:bodyPr>
            <a:noAutofit/>
          </a:bodyPr>
          <a:lstStyle/>
          <a:p>
            <a:r>
              <a:rPr lang="en-US" sz="2400" dirty="0"/>
              <a:t>What is Plant-Based innovation?</a:t>
            </a:r>
          </a:p>
        </p:txBody>
      </p:sp>
      <p:pic>
        <p:nvPicPr>
          <p:cNvPr id="2" name="Picture 1">
            <a:extLst>
              <a:ext uri="{FF2B5EF4-FFF2-40B4-BE49-F238E27FC236}">
                <a16:creationId xmlns:a16="http://schemas.microsoft.com/office/drawing/2014/main" id="{EED85F7A-AA1F-1BDE-FC44-9F2EA223BB0B}"/>
              </a:ext>
            </a:extLst>
          </p:cNvPr>
          <p:cNvPicPr>
            <a:picLocks noChangeAspect="1"/>
          </p:cNvPicPr>
          <p:nvPr/>
        </p:nvPicPr>
        <p:blipFill>
          <a:blip r:embed="rId2"/>
          <a:srcRect l="1033" r="12973" b="-2"/>
          <a:stretch>
            <a:fillRect/>
          </a:stretch>
        </p:blipFill>
        <p:spPr>
          <a:xfrm>
            <a:off x="20" y="1878014"/>
            <a:ext cx="660910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noFill/>
          <a:ln>
            <a:noFill/>
          </a:ln>
        </p:spPr>
      </p:pic>
    </p:spTree>
    <p:extLst>
      <p:ext uri="{BB962C8B-B14F-4D97-AF65-F5344CB8AC3E}">
        <p14:creationId xmlns:p14="http://schemas.microsoft.com/office/powerpoint/2010/main" val="3933563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B07C-55B9-ACFB-D8CA-A47B82320D2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F4441B9-61C4-359B-A824-B023F4ECB523}"/>
              </a:ext>
            </a:extLst>
          </p:cNvPr>
          <p:cNvSpPr>
            <a:spLocks noGrp="1"/>
          </p:cNvSpPr>
          <p:nvPr>
            <p:ph type="body" sz="quarter" idx="18"/>
          </p:nvPr>
        </p:nvSpPr>
        <p:spPr>
          <a:xfrm>
            <a:off x="3225124" y="1983094"/>
            <a:ext cx="6087090" cy="3440624"/>
          </a:xfrm>
        </p:spPr>
        <p:txBody>
          <a:bodyPr/>
          <a:lstStyle/>
          <a:p>
            <a:r>
              <a:rPr lang="en-US" dirty="0"/>
              <a:t>Animal welfare</a:t>
            </a:r>
            <a:br>
              <a:rPr lang="en-US" dirty="0"/>
            </a:br>
            <a:endParaRPr lang="en-US" dirty="0"/>
          </a:p>
          <a:p>
            <a:r>
              <a:rPr lang="en-US" dirty="0"/>
              <a:t>Climate change</a:t>
            </a:r>
            <a:br>
              <a:rPr lang="en-US" dirty="0"/>
            </a:br>
            <a:endParaRPr lang="en-US" dirty="0"/>
          </a:p>
          <a:p>
            <a:r>
              <a:rPr lang="en-US" dirty="0"/>
              <a:t>Health and wellness</a:t>
            </a:r>
            <a:br>
              <a:rPr lang="en-US" dirty="0"/>
            </a:br>
            <a:endParaRPr lang="en-US" dirty="0"/>
          </a:p>
          <a:p>
            <a:r>
              <a:rPr lang="en-US" dirty="0"/>
              <a:t>Consumer demand for sustainable food choices</a:t>
            </a:r>
          </a:p>
          <a:p>
            <a:endParaRPr lang="en-US" dirty="0"/>
          </a:p>
        </p:txBody>
      </p:sp>
      <p:sp>
        <p:nvSpPr>
          <p:cNvPr id="4" name="Text Placeholder 3">
            <a:extLst>
              <a:ext uri="{FF2B5EF4-FFF2-40B4-BE49-F238E27FC236}">
                <a16:creationId xmlns:a16="http://schemas.microsoft.com/office/drawing/2014/main" id="{0BE7B070-B435-914B-6FA4-2517FA65E3DB}"/>
              </a:ext>
            </a:extLst>
          </p:cNvPr>
          <p:cNvSpPr>
            <a:spLocks noGrp="1"/>
          </p:cNvSpPr>
          <p:nvPr>
            <p:ph type="body" sz="quarter" idx="16"/>
          </p:nvPr>
        </p:nvSpPr>
        <p:spPr/>
        <p:txBody>
          <a:bodyPr/>
          <a:lstStyle/>
          <a:p>
            <a:r>
              <a:rPr lang="en-US" dirty="0"/>
              <a:t>Key Drivers for Plant-Based Innovation</a:t>
            </a:r>
          </a:p>
          <a:p>
            <a:endParaRPr lang="en-US" dirty="0"/>
          </a:p>
        </p:txBody>
      </p:sp>
      <p:grpSp>
        <p:nvGrpSpPr>
          <p:cNvPr id="2" name="Group 1">
            <a:extLst>
              <a:ext uri="{FF2B5EF4-FFF2-40B4-BE49-F238E27FC236}">
                <a16:creationId xmlns:a16="http://schemas.microsoft.com/office/drawing/2014/main" id="{D92CD5E2-4543-312F-562C-FFFD8BF0E032}"/>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4AC61E1D-180B-FD1B-6899-62D2E65B3DAA}"/>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311312E4-259A-118F-05F6-3203342314A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929FA4B-C009-BB04-AB27-7D846AEBECF9}"/>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2A7C1ED7-E798-189F-14D4-2A3E9CD12CD5}"/>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F3BD6D08-A13F-8BB8-A1BC-491240EAEDF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D89CD4A5-5904-8490-AF9A-0B4DF5A13BA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1A358-B114-B694-8D3C-D9E14600BA3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7F7DD5B-8DEF-3A03-6DD5-AA87D234760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A34D6E7-AE48-9934-1CB2-216DC0B65FF9}"/>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B6BE808-2A2E-B8B8-B738-3FB857AA960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17" name="Picture 16">
            <a:extLst>
              <a:ext uri="{FF2B5EF4-FFF2-40B4-BE49-F238E27FC236}">
                <a16:creationId xmlns:a16="http://schemas.microsoft.com/office/drawing/2014/main" id="{BE787D05-0378-6AFA-BA1C-CDC0F81884AF}"/>
              </a:ext>
            </a:extLst>
          </p:cNvPr>
          <p:cNvPicPr>
            <a:picLocks noChangeAspect="1"/>
          </p:cNvPicPr>
          <p:nvPr/>
        </p:nvPicPr>
        <p:blipFill>
          <a:blip r:embed="rId2"/>
          <a:stretch>
            <a:fillRect/>
          </a:stretch>
        </p:blipFill>
        <p:spPr>
          <a:xfrm>
            <a:off x="2185801" y="1828159"/>
            <a:ext cx="943084" cy="866765"/>
          </a:xfrm>
          <a:prstGeom prst="rect">
            <a:avLst/>
          </a:prstGeom>
        </p:spPr>
      </p:pic>
      <p:pic>
        <p:nvPicPr>
          <p:cNvPr id="19" name="Picture 18">
            <a:extLst>
              <a:ext uri="{FF2B5EF4-FFF2-40B4-BE49-F238E27FC236}">
                <a16:creationId xmlns:a16="http://schemas.microsoft.com/office/drawing/2014/main" id="{3EA94606-2243-3FF5-1AE4-60C948AF3753}"/>
              </a:ext>
            </a:extLst>
          </p:cNvPr>
          <p:cNvPicPr>
            <a:picLocks noChangeAspect="1"/>
          </p:cNvPicPr>
          <p:nvPr/>
        </p:nvPicPr>
        <p:blipFill>
          <a:blip r:embed="rId3"/>
          <a:stretch>
            <a:fillRect/>
          </a:stretch>
        </p:blipFill>
        <p:spPr>
          <a:xfrm>
            <a:off x="2251967" y="2689504"/>
            <a:ext cx="810751" cy="788838"/>
          </a:xfrm>
          <a:prstGeom prst="rect">
            <a:avLst/>
          </a:prstGeom>
        </p:spPr>
      </p:pic>
      <p:pic>
        <p:nvPicPr>
          <p:cNvPr id="21" name="Picture 20">
            <a:extLst>
              <a:ext uri="{FF2B5EF4-FFF2-40B4-BE49-F238E27FC236}">
                <a16:creationId xmlns:a16="http://schemas.microsoft.com/office/drawing/2014/main" id="{46113ED2-F049-3C04-03CE-56E3D3754925}"/>
              </a:ext>
            </a:extLst>
          </p:cNvPr>
          <p:cNvPicPr>
            <a:picLocks noChangeAspect="1"/>
          </p:cNvPicPr>
          <p:nvPr/>
        </p:nvPicPr>
        <p:blipFill>
          <a:blip r:embed="rId4"/>
          <a:stretch>
            <a:fillRect/>
          </a:stretch>
        </p:blipFill>
        <p:spPr>
          <a:xfrm>
            <a:off x="2197178" y="3502517"/>
            <a:ext cx="810752" cy="726819"/>
          </a:xfrm>
          <a:prstGeom prst="rect">
            <a:avLst/>
          </a:prstGeom>
        </p:spPr>
      </p:pic>
      <p:pic>
        <p:nvPicPr>
          <p:cNvPr id="23" name="Picture 22">
            <a:extLst>
              <a:ext uri="{FF2B5EF4-FFF2-40B4-BE49-F238E27FC236}">
                <a16:creationId xmlns:a16="http://schemas.microsoft.com/office/drawing/2014/main" id="{3894D7E1-219E-7793-94A9-F43C0EFB661C}"/>
              </a:ext>
            </a:extLst>
          </p:cNvPr>
          <p:cNvPicPr>
            <a:picLocks noChangeAspect="1"/>
          </p:cNvPicPr>
          <p:nvPr/>
        </p:nvPicPr>
        <p:blipFill>
          <a:blip r:embed="rId5"/>
          <a:stretch>
            <a:fillRect/>
          </a:stretch>
        </p:blipFill>
        <p:spPr>
          <a:xfrm>
            <a:off x="2160228" y="4277686"/>
            <a:ext cx="943952" cy="974251"/>
          </a:xfrm>
          <a:prstGeom prst="rect">
            <a:avLst/>
          </a:prstGeom>
        </p:spPr>
      </p:pic>
      <p:grpSp>
        <p:nvGrpSpPr>
          <p:cNvPr id="24" name="Group 23">
            <a:extLst>
              <a:ext uri="{FF2B5EF4-FFF2-40B4-BE49-F238E27FC236}">
                <a16:creationId xmlns:a16="http://schemas.microsoft.com/office/drawing/2014/main" id="{7C27D1E9-288F-9C58-66EC-2C48CE7BE30C}"/>
              </a:ext>
            </a:extLst>
          </p:cNvPr>
          <p:cNvGrpSpPr/>
          <p:nvPr/>
        </p:nvGrpSpPr>
        <p:grpSpPr>
          <a:xfrm>
            <a:off x="8403671" y="113152"/>
            <a:ext cx="908543" cy="2108884"/>
            <a:chOff x="4413794" y="4725223"/>
            <a:chExt cx="421607" cy="978622"/>
          </a:xfrm>
        </p:grpSpPr>
        <p:grpSp>
          <p:nvGrpSpPr>
            <p:cNvPr id="25" name="Graphic 2">
              <a:extLst>
                <a:ext uri="{FF2B5EF4-FFF2-40B4-BE49-F238E27FC236}">
                  <a16:creationId xmlns:a16="http://schemas.microsoft.com/office/drawing/2014/main" id="{3E5CFB0C-9C56-8F84-9725-7D019C29EECD}"/>
                </a:ext>
              </a:extLst>
            </p:cNvPr>
            <p:cNvGrpSpPr/>
            <p:nvPr/>
          </p:nvGrpSpPr>
          <p:grpSpPr>
            <a:xfrm>
              <a:off x="4413794" y="4757590"/>
              <a:ext cx="421607" cy="535957"/>
              <a:chOff x="4413794" y="4757590"/>
              <a:chExt cx="421607" cy="535957"/>
            </a:xfrm>
            <a:solidFill>
              <a:srgbClr val="75B543"/>
            </a:solidFill>
          </p:grpSpPr>
          <p:sp>
            <p:nvSpPr>
              <p:cNvPr id="33" name="Freeform 15">
                <a:extLst>
                  <a:ext uri="{FF2B5EF4-FFF2-40B4-BE49-F238E27FC236}">
                    <a16:creationId xmlns:a16="http://schemas.microsoft.com/office/drawing/2014/main" id="{95FD58F7-ABF0-F00F-031F-6F2E843BF5A0}"/>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34" name="Freeform 16">
                <a:extLst>
                  <a:ext uri="{FF2B5EF4-FFF2-40B4-BE49-F238E27FC236}">
                    <a16:creationId xmlns:a16="http://schemas.microsoft.com/office/drawing/2014/main" id="{BFF987CA-25C1-3AFF-81FC-C5A48985FA8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26" name="Graphic 2">
              <a:extLst>
                <a:ext uri="{FF2B5EF4-FFF2-40B4-BE49-F238E27FC236}">
                  <a16:creationId xmlns:a16="http://schemas.microsoft.com/office/drawing/2014/main" id="{467BC225-B010-A071-B0AE-813D22315F4B}"/>
                </a:ext>
              </a:extLst>
            </p:cNvPr>
            <p:cNvGrpSpPr/>
            <p:nvPr/>
          </p:nvGrpSpPr>
          <p:grpSpPr>
            <a:xfrm>
              <a:off x="4539076" y="4725223"/>
              <a:ext cx="126381" cy="222760"/>
              <a:chOff x="4539076" y="4725223"/>
              <a:chExt cx="126381" cy="222760"/>
            </a:xfrm>
            <a:solidFill>
              <a:srgbClr val="81CCB2"/>
            </a:solidFill>
          </p:grpSpPr>
          <p:sp>
            <p:nvSpPr>
              <p:cNvPr id="29" name="Freeform 7">
                <a:extLst>
                  <a:ext uri="{FF2B5EF4-FFF2-40B4-BE49-F238E27FC236}">
                    <a16:creationId xmlns:a16="http://schemas.microsoft.com/office/drawing/2014/main" id="{BBFA32D7-E9EE-20EE-E6E9-ADAE563A5E2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30" name="Freeform 8">
                <a:extLst>
                  <a:ext uri="{FF2B5EF4-FFF2-40B4-BE49-F238E27FC236}">
                    <a16:creationId xmlns:a16="http://schemas.microsoft.com/office/drawing/2014/main" id="{E046FCED-FBEF-B8BE-09C8-1142DF6A56D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31" name="Freeform 9">
                <a:extLst>
                  <a:ext uri="{FF2B5EF4-FFF2-40B4-BE49-F238E27FC236}">
                    <a16:creationId xmlns:a16="http://schemas.microsoft.com/office/drawing/2014/main" id="{4BB49740-F93E-150C-20BF-DF4A0FC064CF}"/>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32" name="Freeform 10">
                <a:extLst>
                  <a:ext uri="{FF2B5EF4-FFF2-40B4-BE49-F238E27FC236}">
                    <a16:creationId xmlns:a16="http://schemas.microsoft.com/office/drawing/2014/main" id="{FAF6E23B-1078-4BA4-0303-7DC3B263D9B3}"/>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27" name="Freeform 4">
              <a:extLst>
                <a:ext uri="{FF2B5EF4-FFF2-40B4-BE49-F238E27FC236}">
                  <a16:creationId xmlns:a16="http://schemas.microsoft.com/office/drawing/2014/main" id="{1D12D0FE-38C2-228A-BC38-CD1D0F24CF1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28" name="Freeform 5">
              <a:extLst>
                <a:ext uri="{FF2B5EF4-FFF2-40B4-BE49-F238E27FC236}">
                  <a16:creationId xmlns:a16="http://schemas.microsoft.com/office/drawing/2014/main" id="{AB8D50CA-7DF8-F412-0F2D-05F602B985C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spTree>
    <p:extLst>
      <p:ext uri="{BB962C8B-B14F-4D97-AF65-F5344CB8AC3E}">
        <p14:creationId xmlns:p14="http://schemas.microsoft.com/office/powerpoint/2010/main" val="1788372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965942" y="1542341"/>
            <a:ext cx="4113528" cy="3849918"/>
          </a:xfrm>
          <a:prstGeom prst="rect">
            <a:avLst/>
          </a:prstGeom>
        </p:spPr>
        <p:txBody>
          <a:bodyPr/>
          <a:lstStyle/>
          <a:p>
            <a:pPr mar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Culture</a:t>
            </a:r>
          </a:p>
          <a:p>
            <a:endParaRPr lang="en-IE" sz="2400" i="1" dirty="0">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Attending social events in cultures where eating meat is part of tradition.</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Holidays like Christmas and New Year’s Eve centre around traditional meats.</a:t>
            </a:r>
          </a:p>
          <a:p>
            <a:endParaRPr lang="en-US" sz="24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2456939" y="654176"/>
            <a:ext cx="5884745" cy="505142"/>
          </a:xfrm>
          <a:prstGeom prst="rect">
            <a:avLst/>
          </a:prstGeom>
        </p:spPr>
        <p:txBody>
          <a:bodyPr/>
          <a:lstStyle/>
          <a:p>
            <a:pPr marL="0" indent="0">
              <a:buNone/>
            </a:pPr>
            <a:r>
              <a:rPr lang="en-US" dirty="0">
                <a:solidFill>
                  <a:srgbClr val="92D050"/>
                </a:solidFill>
              </a:rPr>
              <a:t>The Challenges for Plant-Based Options</a:t>
            </a:r>
          </a:p>
        </p:txBody>
      </p:sp>
      <p:sp>
        <p:nvSpPr>
          <p:cNvPr id="2" name="Text Placeholder 4">
            <a:extLst>
              <a:ext uri="{FF2B5EF4-FFF2-40B4-BE49-F238E27FC236}">
                <a16:creationId xmlns:a16="http://schemas.microsoft.com/office/drawing/2014/main" id="{63AF0AD2-9B1B-DDB6-646C-C9E375B27036}"/>
              </a:ext>
            </a:extLst>
          </p:cNvPr>
          <p:cNvSpPr txBox="1">
            <a:spLocks/>
          </p:cNvSpPr>
          <p:nvPr/>
        </p:nvSpPr>
        <p:spPr>
          <a:xfrm>
            <a:off x="5800452" y="1542340"/>
            <a:ext cx="4779777" cy="4030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t>Consumer Perception</a:t>
            </a:r>
            <a:br>
              <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rPr>
            </a:br>
            <a:endParaRPr lang="en-IE" sz="2400" b="1" i="1" dirty="0">
              <a:solidFill>
                <a:srgbClr val="92D050"/>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Some consumers perceive plant-based alternatives as inferior in terms of taste compared to their meat equivalents. </a:t>
            </a:r>
            <a:b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endParaRPr>
          </a:p>
          <a:p>
            <a:pPr marL="285765" indent="-285765"/>
            <a:r>
              <a:rPr lang="en-IE" sz="2400" dirty="0">
                <a:solidFill>
                  <a:srgbClr val="595959"/>
                </a:solidFill>
                <a:latin typeface="Calibri" panose="020F0502020204030204" pitchFamily="34" charset="0"/>
                <a:ea typeface="Calibri" panose="020F0502020204030204" pitchFamily="34" charset="0"/>
                <a:cs typeface="Calibri" panose="020F0502020204030204" pitchFamily="34" charset="0"/>
              </a:rPr>
              <a:t>There is a preconceived idea that people eat meat alternatives out of necessity rather than for taste and quality.</a:t>
            </a:r>
            <a:endParaRPr lang="en-IE" sz="2400" i="1" dirty="0">
              <a:solidFill>
                <a:srgbClr val="595959"/>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E6B57BC-B6E8-87C0-DA0A-60DA4DAE1411}"/>
              </a:ext>
            </a:extLst>
          </p:cNvPr>
          <p:cNvPicPr>
            <a:picLocks noChangeAspect="1"/>
          </p:cNvPicPr>
          <p:nvPr/>
        </p:nvPicPr>
        <p:blipFill>
          <a:blip r:embed="rId2"/>
          <a:stretch>
            <a:fillRect/>
          </a:stretch>
        </p:blipFill>
        <p:spPr>
          <a:xfrm>
            <a:off x="2596158" y="1373988"/>
            <a:ext cx="957851" cy="972007"/>
          </a:xfrm>
          <a:prstGeom prst="rect">
            <a:avLst/>
          </a:prstGeom>
        </p:spPr>
      </p:pic>
      <p:pic>
        <p:nvPicPr>
          <p:cNvPr id="6" name="Picture 5">
            <a:extLst>
              <a:ext uri="{FF2B5EF4-FFF2-40B4-BE49-F238E27FC236}">
                <a16:creationId xmlns:a16="http://schemas.microsoft.com/office/drawing/2014/main" id="{3AF197F9-5896-F37A-C57F-D1BDF5561C73}"/>
              </a:ext>
            </a:extLst>
          </p:cNvPr>
          <p:cNvPicPr>
            <a:picLocks noChangeAspect="1"/>
          </p:cNvPicPr>
          <p:nvPr/>
        </p:nvPicPr>
        <p:blipFill>
          <a:blip r:embed="rId3"/>
          <a:stretch>
            <a:fillRect/>
          </a:stretch>
        </p:blipFill>
        <p:spPr>
          <a:xfrm>
            <a:off x="9020892" y="1373988"/>
            <a:ext cx="957852" cy="761328"/>
          </a:xfrm>
          <a:prstGeom prst="rect">
            <a:avLst/>
          </a:prstGeom>
        </p:spPr>
      </p:pic>
      <p:grpSp>
        <p:nvGrpSpPr>
          <p:cNvPr id="8" name="Group 7">
            <a:extLst>
              <a:ext uri="{FF2B5EF4-FFF2-40B4-BE49-F238E27FC236}">
                <a16:creationId xmlns:a16="http://schemas.microsoft.com/office/drawing/2014/main" id="{B256E965-26FC-16EA-A402-76358C5B15D0}"/>
              </a:ext>
            </a:extLst>
          </p:cNvPr>
          <p:cNvGrpSpPr/>
          <p:nvPr/>
        </p:nvGrpSpPr>
        <p:grpSpPr>
          <a:xfrm>
            <a:off x="10537506" y="3794689"/>
            <a:ext cx="908543" cy="2108884"/>
            <a:chOff x="4413794" y="4725223"/>
            <a:chExt cx="421607" cy="978622"/>
          </a:xfrm>
        </p:grpSpPr>
        <p:grpSp>
          <p:nvGrpSpPr>
            <p:cNvPr id="9" name="Graphic 2">
              <a:extLst>
                <a:ext uri="{FF2B5EF4-FFF2-40B4-BE49-F238E27FC236}">
                  <a16:creationId xmlns:a16="http://schemas.microsoft.com/office/drawing/2014/main" id="{84467253-BD22-22CA-6EAC-6BAEE1909CC3}"/>
                </a:ext>
              </a:extLst>
            </p:cNvPr>
            <p:cNvGrpSpPr/>
            <p:nvPr/>
          </p:nvGrpSpPr>
          <p:grpSpPr>
            <a:xfrm>
              <a:off x="4413794" y="4757590"/>
              <a:ext cx="421607" cy="535957"/>
              <a:chOff x="4413794" y="4757590"/>
              <a:chExt cx="421607" cy="535957"/>
            </a:xfrm>
            <a:solidFill>
              <a:srgbClr val="75B543"/>
            </a:solidFill>
          </p:grpSpPr>
          <p:sp>
            <p:nvSpPr>
              <p:cNvPr id="17" name="Freeform 15">
                <a:extLst>
                  <a:ext uri="{FF2B5EF4-FFF2-40B4-BE49-F238E27FC236}">
                    <a16:creationId xmlns:a16="http://schemas.microsoft.com/office/drawing/2014/main" id="{3DF133E2-BC4C-92FF-BC95-909045F82A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IE" dirty="0"/>
              </a:p>
            </p:txBody>
          </p:sp>
          <p:sp>
            <p:nvSpPr>
              <p:cNvPr id="18" name="Freeform 16">
                <a:extLst>
                  <a:ext uri="{FF2B5EF4-FFF2-40B4-BE49-F238E27FC236}">
                    <a16:creationId xmlns:a16="http://schemas.microsoft.com/office/drawing/2014/main" id="{1D78516B-89AB-BCAA-F353-D8C4ECE2872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IE" dirty="0"/>
              </a:p>
            </p:txBody>
          </p:sp>
        </p:grpSp>
        <p:grpSp>
          <p:nvGrpSpPr>
            <p:cNvPr id="10" name="Graphic 2">
              <a:extLst>
                <a:ext uri="{FF2B5EF4-FFF2-40B4-BE49-F238E27FC236}">
                  <a16:creationId xmlns:a16="http://schemas.microsoft.com/office/drawing/2014/main" id="{4F4DFC8F-8B81-1E31-CC16-80CC6F7A18A4}"/>
                </a:ext>
              </a:extLst>
            </p:cNvPr>
            <p:cNvGrpSpPr/>
            <p:nvPr/>
          </p:nvGrpSpPr>
          <p:grpSpPr>
            <a:xfrm>
              <a:off x="4539076" y="4725223"/>
              <a:ext cx="126381" cy="222760"/>
              <a:chOff x="4539076" y="4725223"/>
              <a:chExt cx="126381" cy="222760"/>
            </a:xfrm>
            <a:solidFill>
              <a:srgbClr val="81CCB2"/>
            </a:solidFill>
          </p:grpSpPr>
          <p:sp>
            <p:nvSpPr>
              <p:cNvPr id="13" name="Freeform 7">
                <a:extLst>
                  <a:ext uri="{FF2B5EF4-FFF2-40B4-BE49-F238E27FC236}">
                    <a16:creationId xmlns:a16="http://schemas.microsoft.com/office/drawing/2014/main" id="{000288D4-7A2F-C58E-5961-030F6418507A}"/>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IE" dirty="0"/>
              </a:p>
            </p:txBody>
          </p:sp>
          <p:sp>
            <p:nvSpPr>
              <p:cNvPr id="14" name="Freeform 8">
                <a:extLst>
                  <a:ext uri="{FF2B5EF4-FFF2-40B4-BE49-F238E27FC236}">
                    <a16:creationId xmlns:a16="http://schemas.microsoft.com/office/drawing/2014/main" id="{38B348CA-BAD1-DC41-26A8-8F6E38F8EBE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IE" dirty="0"/>
              </a:p>
            </p:txBody>
          </p:sp>
          <p:sp>
            <p:nvSpPr>
              <p:cNvPr id="15" name="Freeform 9">
                <a:extLst>
                  <a:ext uri="{FF2B5EF4-FFF2-40B4-BE49-F238E27FC236}">
                    <a16:creationId xmlns:a16="http://schemas.microsoft.com/office/drawing/2014/main" id="{6CEA1C9F-F2AC-EAD5-869D-91D3C11A239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IE" dirty="0"/>
              </a:p>
            </p:txBody>
          </p:sp>
          <p:sp>
            <p:nvSpPr>
              <p:cNvPr id="16" name="Freeform 10">
                <a:extLst>
                  <a:ext uri="{FF2B5EF4-FFF2-40B4-BE49-F238E27FC236}">
                    <a16:creationId xmlns:a16="http://schemas.microsoft.com/office/drawing/2014/main" id="{0B14C6E1-4806-EE7E-F6C8-2E1390F68CD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IE" dirty="0"/>
              </a:p>
            </p:txBody>
          </p:sp>
        </p:grpSp>
        <p:sp>
          <p:nvSpPr>
            <p:cNvPr id="11" name="Freeform 4">
              <a:extLst>
                <a:ext uri="{FF2B5EF4-FFF2-40B4-BE49-F238E27FC236}">
                  <a16:creationId xmlns:a16="http://schemas.microsoft.com/office/drawing/2014/main" id="{D3844138-AD04-4021-4149-45733D734E7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IE" dirty="0"/>
            </a:p>
          </p:txBody>
        </p:sp>
        <p:sp>
          <p:nvSpPr>
            <p:cNvPr id="12" name="Freeform 5">
              <a:extLst>
                <a:ext uri="{FF2B5EF4-FFF2-40B4-BE49-F238E27FC236}">
                  <a16:creationId xmlns:a16="http://schemas.microsoft.com/office/drawing/2014/main" id="{EC1FEF10-D1C4-1B8F-12C0-B79A0EE061C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IE" dirty="0"/>
            </a:p>
          </p:txBody>
        </p:sp>
      </p:grpSp>
      <p:pic>
        <p:nvPicPr>
          <p:cNvPr id="20" name="Picture 19">
            <a:extLst>
              <a:ext uri="{FF2B5EF4-FFF2-40B4-BE49-F238E27FC236}">
                <a16:creationId xmlns:a16="http://schemas.microsoft.com/office/drawing/2014/main" id="{0E5827C0-D175-35BC-F455-5C1F69F32BEE}"/>
              </a:ext>
            </a:extLst>
          </p:cNvPr>
          <p:cNvPicPr>
            <a:picLocks noChangeAspect="1"/>
          </p:cNvPicPr>
          <p:nvPr/>
        </p:nvPicPr>
        <p:blipFill>
          <a:blip r:embed="rId4"/>
          <a:stretch>
            <a:fillRect/>
          </a:stretch>
        </p:blipFill>
        <p:spPr>
          <a:xfrm>
            <a:off x="5112773" y="1635106"/>
            <a:ext cx="465718" cy="3590037"/>
          </a:xfrm>
          <a:prstGeom prst="rect">
            <a:avLst/>
          </a:prstGeom>
        </p:spPr>
      </p:pic>
    </p:spTree>
    <p:extLst>
      <p:ext uri="{BB962C8B-B14F-4D97-AF65-F5344CB8AC3E}">
        <p14:creationId xmlns:p14="http://schemas.microsoft.com/office/powerpoint/2010/main" val="315524894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3505DD-DFB1-4504-A479-561B1BDF4450}">
  <ds:schemaRefs>
    <ds:schemaRef ds:uri="http://schemas.microsoft.com/office/2006/metadata/properties"/>
    <ds:schemaRef ds:uri="http://schemas.microsoft.com/office/infopath/2007/PartnerControls"/>
    <ds:schemaRef ds:uri="bdd7cb0e-4db2-4ead-b4f2-18c0fbf43376"/>
    <ds:schemaRef ds:uri="29269d83-2cf4-4865-81b2-23f25ecdd0cc"/>
  </ds:schemaRefs>
</ds:datastoreItem>
</file>

<file path=customXml/itemProps2.xml><?xml version="1.0" encoding="utf-8"?>
<ds:datastoreItem xmlns:ds="http://schemas.openxmlformats.org/officeDocument/2006/customXml" ds:itemID="{A2C5436F-73BD-4A3B-BA7C-161603897C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d7cb0e-4db2-4ead-b4f2-18c0fbf43376"/>
    <ds:schemaRef ds:uri="29269d83-2cf4-4865-81b2-23f25ecdd0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825C66-0166-4E35-B0A8-33BC822027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6258</TotalTime>
  <Words>5062</Words>
  <Application>Microsoft Office PowerPoint</Application>
  <PresentationFormat>Widescreen</PresentationFormat>
  <Paragraphs>316</Paragraphs>
  <Slides>68</Slides>
  <Notes>14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Aptos</vt: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Lola Gonzalez</cp:lastModifiedBy>
  <cp:revision>183</cp:revision>
  <dcterms:created xsi:type="dcterms:W3CDTF">2020-10-14T13:32:04Z</dcterms:created>
  <dcterms:modified xsi:type="dcterms:W3CDTF">2025-12-19T13:52:59Z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