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F3_958E7777.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0_58777C40.xml" ContentType="application/vnd.ms-powerpoint.comments+xml"/>
  <Override PartName="/ppt/notesSlides/notesSlide10.xml" ContentType="application/vnd.openxmlformats-officedocument.presentationml.notesSlide+xml"/>
  <Override PartName="/ppt/comments/modernComment_1107_BC11472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10A_829AC43A.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6"/>
  </p:notesMasterIdLst>
  <p:handoutMasterIdLst>
    <p:handoutMasterId r:id="rId57"/>
  </p:handoutMasterIdLst>
  <p:sldIdLst>
    <p:sldId id="4345" r:id="rId5"/>
    <p:sldId id="4306" r:id="rId6"/>
    <p:sldId id="4363" r:id="rId7"/>
    <p:sldId id="4323" r:id="rId8"/>
    <p:sldId id="4322" r:id="rId9"/>
    <p:sldId id="4354" r:id="rId10"/>
    <p:sldId id="4342" r:id="rId11"/>
    <p:sldId id="4339" r:id="rId12"/>
    <p:sldId id="4431" r:id="rId13"/>
    <p:sldId id="4432" r:id="rId14"/>
    <p:sldId id="256" r:id="rId15"/>
    <p:sldId id="4359" r:id="rId16"/>
    <p:sldId id="4319" r:id="rId17"/>
    <p:sldId id="4433" r:id="rId18"/>
    <p:sldId id="4338" r:id="rId19"/>
    <p:sldId id="4434" r:id="rId20"/>
    <p:sldId id="4367" r:id="rId21"/>
    <p:sldId id="4343" r:id="rId22"/>
    <p:sldId id="4409" r:id="rId23"/>
    <p:sldId id="4411" r:id="rId24"/>
    <p:sldId id="4435" r:id="rId25"/>
    <p:sldId id="4412" r:id="rId26"/>
    <p:sldId id="4410" r:id="rId27"/>
    <p:sldId id="4381" r:id="rId28"/>
    <p:sldId id="4384" r:id="rId29"/>
    <p:sldId id="4440" r:id="rId30"/>
    <p:sldId id="4382" r:id="rId31"/>
    <p:sldId id="4418" r:id="rId32"/>
    <p:sldId id="4419" r:id="rId33"/>
    <p:sldId id="4420" r:id="rId34"/>
    <p:sldId id="4417" r:id="rId35"/>
    <p:sldId id="4421" r:id="rId36"/>
    <p:sldId id="4436" r:id="rId37"/>
    <p:sldId id="4437" r:id="rId38"/>
    <p:sldId id="4438" r:id="rId39"/>
    <p:sldId id="4390" r:id="rId40"/>
    <p:sldId id="4391" r:id="rId41"/>
    <p:sldId id="4423" r:id="rId42"/>
    <p:sldId id="4424" r:id="rId43"/>
    <p:sldId id="4425" r:id="rId44"/>
    <p:sldId id="4426" r:id="rId45"/>
    <p:sldId id="4403" r:id="rId46"/>
    <p:sldId id="4399" r:id="rId47"/>
    <p:sldId id="4428" r:id="rId48"/>
    <p:sldId id="4427" r:id="rId49"/>
    <p:sldId id="4429" r:id="rId50"/>
    <p:sldId id="4362" r:id="rId51"/>
    <p:sldId id="4439" r:id="rId52"/>
    <p:sldId id="4441" r:id="rId53"/>
    <p:sldId id="4442" r:id="rId54"/>
    <p:sldId id="426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35E62C-251E-434A-B8D5-D74C6BF3AA49}" name="Lola Gonzalez" initials="LG" userId="S::lola_momentumconsulting.ie#ext#@uniag1.onmicrosoft.com::0fc86b2e-d81a-442b-83c5-520abb36fb8a" providerId="AD"/>
  <p188:author id="{A0213D48-0198-59A7-162E-832DD72D75FB}" name="Zuzana Palková" initials="ZP" userId="S::palkova@uniag.sk::2c14c765-04d3-4152-932a-beda227e1179" providerId="AD"/>
  <p188:author id="{8AF12184-4235-03EA-D65E-C228A63917B6}" name="Lola Gonzalez" initials="LG" userId="S::lola@momentumconsulting.ie::bd5dfb9c-0621-43b8-9d41-0e6e57bd8f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84260"/>
    <a:srgbClr val="75B543"/>
    <a:srgbClr val="10B1A2"/>
    <a:srgbClr val="E63275"/>
    <a:srgbClr val="2C6756"/>
    <a:srgbClr val="81CCB2"/>
    <a:srgbClr val="CEDA29"/>
    <a:srgbClr val="ECECEC"/>
    <a:srgbClr val="F79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CB356-793A-4793-B482-0DE1987A639C}" v="2" dt="2025-12-19T09:26:06.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10" autoAdjust="0"/>
    <p:restoredTop sz="86443" autoAdjust="0"/>
  </p:normalViewPr>
  <p:slideViewPr>
    <p:cSldViewPr snapToGrid="0" snapToObjects="1">
      <p:cViewPr varScale="1">
        <p:scale>
          <a:sx n="81" d="100"/>
          <a:sy n="81" d="100"/>
        </p:scale>
        <p:origin x="8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4" d="100"/>
        <a:sy n="74" d="100"/>
      </p:scale>
      <p:origin x="0" y="0"/>
    </p:cViewPr>
  </p:sorterViewPr>
  <p:notesViewPr>
    <p:cSldViewPr snapToGrid="0" snapToObjects="1">
      <p:cViewPr varScale="1">
        <p:scale>
          <a:sx n="79" d="100"/>
          <a:sy n="79" d="100"/>
        </p:scale>
        <p:origin x="344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00_58777C40.xml><?xml version="1.0" encoding="utf-8"?>
<p188:cmLst xmlns:a="http://schemas.openxmlformats.org/drawingml/2006/main" xmlns:r="http://schemas.openxmlformats.org/officeDocument/2006/relationships" xmlns:p188="http://schemas.microsoft.com/office/powerpoint/2018/8/main">
  <p188:cm id="{34E22104-5464-49D2-8CEB-E7495064C4FB}" authorId="{8AF12184-4235-03EA-D65E-C228A63917B6}" status="resolved" created="2025-11-27T15:50:44.666" complete="100000">
    <pc:sldMkLst xmlns:pc="http://schemas.microsoft.com/office/powerpoint/2013/main/command">
      <pc:docMk/>
      <pc:sldMk cId="1484225600" sldId="256"/>
    </pc:sldMkLst>
    <p188:replyLst>
      <p188:reply id="{D39FF8BC-A219-4360-A676-6ABEA1E88150}" authorId="{A0213D48-0198-59A7-162E-832DD72D75FB}" created="2025-11-27T16:59:00.698">
        <p188:txBody>
          <a:bodyPr/>
          <a:lstStyle/>
          <a:p>
            <a:r>
              <a:rPr lang="sk-SK"/>
              <a:t>@graphis is available in the canva - I can share the text and generate the picture 
or share canva directly</a:t>
            </a:r>
          </a:p>
        </p188:txBody>
        <p188:extLst>
          <p:ext xmlns:p="http://schemas.openxmlformats.org/presentationml/2006/main" uri="{57CB4572-C831-44C2-8A1C-0ADB6CCDFE69}">
            <p223:reactions xmlns:p223="http://schemas.microsoft.com/office/powerpoint/2022/03/main">
              <p223:rxn type="👍">
                <p223:instance time="2025-11-28T15:29:53.672" authorId="{E635E62C-251E-434A-B8D5-D74C6BF3AA49}"/>
              </p223:rxn>
            </p223:reactions>
          </p:ext>
        </p188:extLst>
      </p188:reply>
      <p188:reply id="{2511906C-37B3-41C4-8B85-EC385A0EBCCF}" authorId="{E635E62C-251E-434A-B8D5-D74C6BF3AA49}" created="2025-11-28T15:30:09.922">
        <p188:txBody>
          <a:bodyPr/>
          <a:lstStyle/>
          <a:p>
            <a:r>
              <a:rPr lang="en-GB"/>
              <a:t>Please do so so partners can translate. Thank you!</a:t>
            </a:r>
          </a:p>
        </p188:txBody>
      </p188:reply>
    </p188:replyLst>
    <p188:txBody>
      <a:bodyPr/>
      <a:lstStyle/>
      <a:p>
        <a:r>
          <a:rPr lang="en-IE"/>
          <a:t>Graphic is pasted on and can’t be translated into other languages. Think about using a different one made by you.</a:t>
        </a:r>
      </a:p>
    </p188:txBody>
  </p188:cm>
</p188:cmLst>
</file>

<file path=ppt/comments/modernComment_10F3_958E7777.xml><?xml version="1.0" encoding="utf-8"?>
<p188:cmLst xmlns:a="http://schemas.openxmlformats.org/drawingml/2006/main" xmlns:r="http://schemas.openxmlformats.org/officeDocument/2006/relationships" xmlns:p188="http://schemas.microsoft.com/office/powerpoint/2018/8/main">
  <p188:cm id="{0EC8C94A-46C2-4826-9B7C-ED054C33E516}" authorId="{8AF12184-4235-03EA-D65E-C228A63917B6}" status="resolved" created="2025-11-27T15:50:07.699" complete="100000">
    <ac:deMkLst xmlns:ac="http://schemas.microsoft.com/office/drawing/2013/main/command">
      <pc:docMk xmlns:pc="http://schemas.microsoft.com/office/powerpoint/2013/main/command"/>
      <pc:sldMk xmlns:pc="http://schemas.microsoft.com/office/powerpoint/2013/main/command" cId="2509141879" sldId="4339"/>
      <ac:spMk id="5" creationId="{901331F3-1FAA-D347-8B9C-59F1536C295C}"/>
    </ac:deMkLst>
    <p188:txBody>
      <a:bodyPr/>
      <a:lstStyle/>
      <a:p>
        <a:r>
          <a:rPr lang="en-IE"/>
          <a:t>Again mind letter size. You can split this info into two slides as hard to read.</a:t>
        </a:r>
      </a:p>
    </p188:txBody>
  </p188:cm>
</p188:cmLst>
</file>

<file path=ppt/comments/modernComment_1107_BC11472D.xml><?xml version="1.0" encoding="utf-8"?>
<p188:cmLst xmlns:a="http://schemas.openxmlformats.org/drawingml/2006/main" xmlns:r="http://schemas.openxmlformats.org/officeDocument/2006/relationships" xmlns:p188="http://schemas.microsoft.com/office/powerpoint/2018/8/main">
  <p188:cm id="{B4BEF35E-05A1-4075-BA87-634123596097}" authorId="{8AF12184-4235-03EA-D65E-C228A63917B6}" status="resolved" created="2025-11-27T15:51:03.409" complete="100000">
    <ac:deMkLst xmlns:ac="http://schemas.microsoft.com/office/drawing/2013/main/command">
      <pc:docMk xmlns:pc="http://schemas.microsoft.com/office/powerpoint/2013/main/command"/>
      <pc:sldMk xmlns:pc="http://schemas.microsoft.com/office/powerpoint/2013/main/command" cId="3155248941" sldId="4359"/>
      <ac:spMk id="4" creationId="{9E0FD84C-0DB0-A747-9C28-9505FE9A7E00}"/>
    </ac:deMkLst>
    <p188:replyLst>
      <p188:reply id="{8C3BA89E-6050-4C6A-ABB8-B3E2535DCBCA}" authorId="{A0213D48-0198-59A7-162E-832DD72D75FB}" created="2025-11-27T16:59:10.203">
        <p188:txBody>
          <a:bodyPr/>
          <a:lstStyle/>
          <a:p>
            <a:r>
              <a:rPr lang="sk-SK"/>
              <a:t>same as above</a:t>
            </a:r>
          </a:p>
        </p188:txBody>
        <p188:extLst>
          <p:ext xmlns:p="http://schemas.openxmlformats.org/presentationml/2006/main" uri="{57CB4572-C831-44C2-8A1C-0ADB6CCDFE69}">
            <p223:reactions xmlns:p223="http://schemas.microsoft.com/office/powerpoint/2022/03/main">
              <p223:rxn type="👍">
                <p223:instance time="2025-11-28T15:30:24.703" authorId="{E635E62C-251E-434A-B8D5-D74C6BF3AA49}"/>
              </p223:rxn>
            </p223:reactions>
          </p:ext>
        </p188:extLst>
      </p188:reply>
    </p188:replyLst>
    <p188:txBody>
      <a:bodyPr/>
      <a:lstStyle/>
      <a:p>
        <a:r>
          <a:rPr lang="en-IE"/>
          <a:t>Graphic translation problem here too.</a:t>
        </a:r>
      </a:p>
    </p188:txBody>
  </p188:cm>
</p188:cmLst>
</file>

<file path=ppt/comments/modernComment_110A_829AC43A.xml><?xml version="1.0" encoding="utf-8"?>
<p188:cmLst xmlns:a="http://schemas.openxmlformats.org/drawingml/2006/main" xmlns:r="http://schemas.openxmlformats.org/officeDocument/2006/relationships" xmlns:p188="http://schemas.microsoft.com/office/powerpoint/2018/8/main">
  <p188:cm id="{18B122C3-0A5A-47A5-A285-E47AC86E0066}" authorId="{8AF12184-4235-03EA-D65E-C228A63917B6}" created="2025-11-27T15:53:25.185">
    <pc:sldMkLst xmlns:pc="http://schemas.microsoft.com/office/powerpoint/2013/main/command">
      <pc:docMk/>
      <pc:sldMk cId="2191180858" sldId="4362"/>
    </pc:sldMkLst>
    <p188:replyLst>
      <p188:reply id="{0922764C-FA51-404B-B6A1-3679FC9D71BD}" authorId="{8AF12184-4235-03EA-D65E-C228A63917B6}" created="2025-11-27T15:55:41.560">
        <p188:txBody>
          <a:bodyPr/>
          <a:lstStyle/>
          <a:p>
            <a:r>
              <a:rPr lang="en-IE"/>
              <a:t>Do a divider slide and follow with an overview slide as closing to module. The glossary should be in this section too.</a:t>
            </a:r>
          </a:p>
        </p188:txBody>
      </p188:reply>
      <p188:reply id="{37C4EEAE-6CEF-432B-BA9E-D3B5CFE297CE}" authorId="{E635E62C-251E-434A-B8D5-D74C6BF3AA49}" created="2025-11-28T15:32:16.910">
        <p188:txBody>
          <a:bodyPr/>
          <a:lstStyle/>
          <a:p>
            <a:r>
              <a:rPr lang="en-GB"/>
              <a:t>Needs the overview of learning slide before you go into the glossary.</a:t>
            </a:r>
          </a:p>
        </p188:txBody>
      </p188:reply>
    </p188:replyLst>
    <p188:txBody>
      <a:bodyPr/>
      <a:lstStyle/>
      <a:p>
        <a:r>
          <a:rPr lang="en-IE"/>
          <a:t>After this slide introduce one with Glossary of terms please. </a:t>
        </a:r>
      </a:p>
    </p188:txBody>
  </p188:cm>
</p188:cmLst>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image" Target="../media/image25.sv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7EF4B-156B-4F18-9106-35FE1BA2563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sk-SK"/>
        </a:p>
      </dgm:t>
    </dgm:pt>
    <dgm:pt modelId="{31DDB488-CC0C-4272-9958-5301DB5FE2A7}">
      <dgm:prSet phldrT="[Text]"/>
      <dgm:spPr/>
      <dgm:t>
        <a:bodyPr/>
        <a:lstStyle/>
        <a:p>
          <a:pPr>
            <a:buNone/>
          </a:pPr>
          <a:r>
            <a:rPr lang="en-GB" b="1" dirty="0"/>
            <a:t>Basic digital tools</a:t>
          </a:r>
          <a:endParaRPr lang="sk-SK" dirty="0"/>
        </a:p>
      </dgm:t>
    </dgm:pt>
    <dgm:pt modelId="{FB270C0C-3109-4BCC-9A6D-AA0F13158CC9}" type="parTrans" cxnId="{4C700546-9D15-4564-9B5D-30F84E791077}">
      <dgm:prSet/>
      <dgm:spPr/>
      <dgm:t>
        <a:bodyPr/>
        <a:lstStyle/>
        <a:p>
          <a:endParaRPr lang="sk-SK"/>
        </a:p>
      </dgm:t>
    </dgm:pt>
    <dgm:pt modelId="{81F8593A-F4BF-40AF-9D51-BB5C6FA6A740}" type="sibTrans" cxnId="{4C700546-9D15-4564-9B5D-30F84E791077}">
      <dgm:prSet/>
      <dgm:spPr/>
      <dgm:t>
        <a:bodyPr/>
        <a:lstStyle/>
        <a:p>
          <a:endParaRPr lang="sk-SK"/>
        </a:p>
      </dgm:t>
    </dgm:pt>
    <dgm:pt modelId="{AE4D46B8-DB8C-4D8A-97CB-B3EC4A706E65}">
      <dgm:prSet phldrT="[Text]"/>
      <dgm:spPr/>
      <dgm:t>
        <a:bodyPr/>
        <a:lstStyle/>
        <a:p>
          <a:pPr>
            <a:buNone/>
          </a:pPr>
          <a:r>
            <a:rPr lang="en-GB" b="1" dirty="0"/>
            <a:t>Environmental monitoring</a:t>
          </a:r>
          <a:r>
            <a:rPr lang="en-GB" dirty="0"/>
            <a:t> using soil sensors and weather stations</a:t>
          </a:r>
          <a:endParaRPr lang="sk-SK" dirty="0"/>
        </a:p>
      </dgm:t>
    </dgm:pt>
    <dgm:pt modelId="{B6115E03-148B-4433-97E2-9278A836E5B2}" type="parTrans" cxnId="{37FC17B6-09AB-4C70-8139-ED31D48C4B8B}">
      <dgm:prSet/>
      <dgm:spPr/>
      <dgm:t>
        <a:bodyPr/>
        <a:lstStyle/>
        <a:p>
          <a:endParaRPr lang="sk-SK"/>
        </a:p>
      </dgm:t>
    </dgm:pt>
    <dgm:pt modelId="{2CE9FC70-BB45-4DD1-A5BB-602F0E9C349B}" type="sibTrans" cxnId="{37FC17B6-09AB-4C70-8139-ED31D48C4B8B}">
      <dgm:prSet/>
      <dgm:spPr/>
      <dgm:t>
        <a:bodyPr/>
        <a:lstStyle/>
        <a:p>
          <a:endParaRPr lang="sk-SK"/>
        </a:p>
      </dgm:t>
    </dgm:pt>
    <dgm:pt modelId="{1FEB598A-76E8-496C-89DB-429291CC9F0F}">
      <dgm:prSet phldrT="[Text]"/>
      <dgm:spPr/>
      <dgm:t>
        <a:bodyPr/>
        <a:lstStyle/>
        <a:p>
          <a:pPr>
            <a:buNone/>
          </a:pPr>
          <a:r>
            <a:rPr lang="en-GB" b="1" dirty="0"/>
            <a:t>Automated </a:t>
          </a:r>
          <a:r>
            <a:rPr lang="en-GB" b="1"/>
            <a:t>irrigation systems</a:t>
          </a:r>
          <a:endParaRPr lang="sk-SK" dirty="0"/>
        </a:p>
      </dgm:t>
    </dgm:pt>
    <dgm:pt modelId="{E1F7995E-2617-4715-85D8-9C1AC74F3C51}" type="parTrans" cxnId="{44986A6D-FF5A-4306-A3AF-4883587D5C96}">
      <dgm:prSet/>
      <dgm:spPr/>
      <dgm:t>
        <a:bodyPr/>
        <a:lstStyle/>
        <a:p>
          <a:endParaRPr lang="sk-SK"/>
        </a:p>
      </dgm:t>
    </dgm:pt>
    <dgm:pt modelId="{E34C48FF-71B8-4C7F-A23D-7B1BBE740913}" type="sibTrans" cxnId="{44986A6D-FF5A-4306-A3AF-4883587D5C96}">
      <dgm:prSet/>
      <dgm:spPr/>
      <dgm:t>
        <a:bodyPr/>
        <a:lstStyle/>
        <a:p>
          <a:endParaRPr lang="sk-SK"/>
        </a:p>
      </dgm:t>
    </dgm:pt>
    <dgm:pt modelId="{B234D743-CBB5-482C-BF93-844C764578E0}">
      <dgm:prSet phldrT="[Text]"/>
      <dgm:spPr/>
      <dgm:t>
        <a:bodyPr/>
        <a:lstStyle/>
        <a:p>
          <a:pPr>
            <a:buNone/>
          </a:pPr>
          <a:r>
            <a:rPr lang="en-GB" b="1" dirty="0"/>
            <a:t>Digital farm management tools</a:t>
          </a:r>
          <a:endParaRPr lang="sk-SK" dirty="0"/>
        </a:p>
      </dgm:t>
    </dgm:pt>
    <dgm:pt modelId="{54EBBD72-C401-4255-BA65-D6ADF7293D23}" type="parTrans" cxnId="{EF2E2ED2-531B-4F12-9B0F-2A60F0DEF0DA}">
      <dgm:prSet/>
      <dgm:spPr/>
      <dgm:t>
        <a:bodyPr/>
        <a:lstStyle/>
        <a:p>
          <a:endParaRPr lang="sk-SK"/>
        </a:p>
      </dgm:t>
    </dgm:pt>
    <dgm:pt modelId="{134DAC4C-FE39-4439-91A8-3B6CA40F4FF1}" type="sibTrans" cxnId="{EF2E2ED2-531B-4F12-9B0F-2A60F0DEF0DA}">
      <dgm:prSet/>
      <dgm:spPr/>
      <dgm:t>
        <a:bodyPr/>
        <a:lstStyle/>
        <a:p>
          <a:endParaRPr lang="sk-SK"/>
        </a:p>
      </dgm:t>
    </dgm:pt>
    <dgm:pt modelId="{FBDA4CFF-EBD4-4C59-AB4A-27286463FE0B}">
      <dgm:prSet phldrT="[Text]"/>
      <dgm:spPr/>
      <dgm:t>
        <a:bodyPr/>
        <a:lstStyle/>
        <a:p>
          <a:pPr>
            <a:buNone/>
          </a:pPr>
          <a:r>
            <a:rPr lang="en-GB" b="1" dirty="0"/>
            <a:t>Drones and remote sensing</a:t>
          </a:r>
          <a:endParaRPr lang="sk-SK" dirty="0"/>
        </a:p>
      </dgm:t>
    </dgm:pt>
    <dgm:pt modelId="{6D691876-1E84-4449-AA25-4F274638E6A1}" type="parTrans" cxnId="{6CD6750B-BE66-42B3-8F50-95E9290F9931}">
      <dgm:prSet/>
      <dgm:spPr/>
      <dgm:t>
        <a:bodyPr/>
        <a:lstStyle/>
        <a:p>
          <a:endParaRPr lang="sk-SK"/>
        </a:p>
      </dgm:t>
    </dgm:pt>
    <dgm:pt modelId="{9A650BA2-A291-45A9-BCE6-A12449149CF6}" type="sibTrans" cxnId="{6CD6750B-BE66-42B3-8F50-95E9290F9931}">
      <dgm:prSet/>
      <dgm:spPr/>
      <dgm:t>
        <a:bodyPr/>
        <a:lstStyle/>
        <a:p>
          <a:endParaRPr lang="sk-SK"/>
        </a:p>
      </dgm:t>
    </dgm:pt>
    <dgm:pt modelId="{FBD72E9D-E175-4C8D-9FF2-C5511E088053}">
      <dgm:prSet phldrT="[Text]"/>
      <dgm:spPr/>
      <dgm:t>
        <a:bodyPr/>
        <a:lstStyle/>
        <a:p>
          <a:pPr>
            <a:buNone/>
          </a:pPr>
          <a:r>
            <a:rPr lang="en-GB" b="1" dirty="0"/>
            <a:t>Digital marketing and e-commerce</a:t>
          </a:r>
          <a:r>
            <a:rPr lang="en-GB" dirty="0"/>
            <a:t> </a:t>
          </a:r>
          <a:endParaRPr lang="sk-SK" dirty="0"/>
        </a:p>
      </dgm:t>
    </dgm:pt>
    <dgm:pt modelId="{87B27339-29F1-4731-9C3D-727B9A70106D}" type="parTrans" cxnId="{CF0E6745-EC6B-4AC3-A485-674A1C8A41F0}">
      <dgm:prSet/>
      <dgm:spPr/>
      <dgm:t>
        <a:bodyPr/>
        <a:lstStyle/>
        <a:p>
          <a:endParaRPr lang="sk-SK"/>
        </a:p>
      </dgm:t>
    </dgm:pt>
    <dgm:pt modelId="{7B608969-A154-4EA2-B5F5-39B63541D645}" type="sibTrans" cxnId="{CF0E6745-EC6B-4AC3-A485-674A1C8A41F0}">
      <dgm:prSet/>
      <dgm:spPr/>
      <dgm:t>
        <a:bodyPr/>
        <a:lstStyle/>
        <a:p>
          <a:endParaRPr lang="sk-SK"/>
        </a:p>
      </dgm:t>
    </dgm:pt>
    <dgm:pt modelId="{6EACC7FD-1C60-4DC5-BADE-3BEC7C3136F7}">
      <dgm:prSet/>
      <dgm:spPr/>
      <dgm:t>
        <a:bodyPr/>
        <a:lstStyle/>
        <a:p>
          <a:pPr>
            <a:buSzPts val="1000"/>
            <a:buFont typeface="Symbol" panose="05050102010706020507" pitchFamily="18" charset="2"/>
            <a:buChar char=""/>
          </a:pPr>
          <a:r>
            <a:rPr lang="en-GB" b="1" dirty="0"/>
            <a:t>Building a digital storefront</a:t>
          </a:r>
          <a:endParaRPr lang="sk-SK" dirty="0"/>
        </a:p>
      </dgm:t>
    </dgm:pt>
    <dgm:pt modelId="{62F1EC73-23A6-4CB1-B206-5D974E39CAC1}" type="parTrans" cxnId="{6A4AB7E2-316C-432D-997E-0FE38E60157F}">
      <dgm:prSet/>
      <dgm:spPr/>
      <dgm:t>
        <a:bodyPr/>
        <a:lstStyle/>
        <a:p>
          <a:endParaRPr lang="sk-SK"/>
        </a:p>
      </dgm:t>
    </dgm:pt>
    <dgm:pt modelId="{C37E4AF1-BCBB-4522-9806-EC336955ECCB}" type="sibTrans" cxnId="{6A4AB7E2-316C-432D-997E-0FE38E60157F}">
      <dgm:prSet/>
      <dgm:spPr/>
      <dgm:t>
        <a:bodyPr/>
        <a:lstStyle/>
        <a:p>
          <a:endParaRPr lang="sk-SK"/>
        </a:p>
      </dgm:t>
    </dgm:pt>
    <dgm:pt modelId="{BD808815-EE6A-420F-B64E-9E5272948882}">
      <dgm:prSet/>
      <dgm:spPr/>
      <dgm:t>
        <a:bodyPr/>
        <a:lstStyle/>
        <a:p>
          <a:pPr>
            <a:buSzPts val="1000"/>
            <a:buFont typeface="Symbol" panose="05050102010706020507" pitchFamily="18" charset="2"/>
            <a:buChar char=""/>
          </a:pPr>
          <a:r>
            <a:rPr lang="en-GB" b="1" dirty="0"/>
            <a:t>Using digital marketing tools</a:t>
          </a:r>
          <a:endParaRPr lang="sk-SK" dirty="0"/>
        </a:p>
      </dgm:t>
    </dgm:pt>
    <dgm:pt modelId="{A3171C7C-0A2C-48CE-8DBF-07AD58443CA9}" type="parTrans" cxnId="{D0338192-DCB9-4813-8B12-25719037E764}">
      <dgm:prSet/>
      <dgm:spPr/>
      <dgm:t>
        <a:bodyPr/>
        <a:lstStyle/>
        <a:p>
          <a:endParaRPr lang="sk-SK"/>
        </a:p>
      </dgm:t>
    </dgm:pt>
    <dgm:pt modelId="{6E5B531D-22E2-474E-BB64-B4DA069CEBA9}" type="sibTrans" cxnId="{D0338192-DCB9-4813-8B12-25719037E764}">
      <dgm:prSet/>
      <dgm:spPr/>
      <dgm:t>
        <a:bodyPr/>
        <a:lstStyle/>
        <a:p>
          <a:endParaRPr lang="sk-SK"/>
        </a:p>
      </dgm:t>
    </dgm:pt>
    <dgm:pt modelId="{D5FB54FA-E263-4682-B902-72775690D960}">
      <dgm:prSet/>
      <dgm:spPr/>
      <dgm:t>
        <a:bodyPr/>
        <a:lstStyle/>
        <a:p>
          <a:pPr>
            <a:buSzPts val="1000"/>
            <a:buFont typeface="Symbol" panose="05050102010706020507" pitchFamily="18" charset="2"/>
            <a:buChar char=""/>
          </a:pPr>
          <a:r>
            <a:rPr lang="en-GB" b="1" dirty="0"/>
            <a:t>Implementing cloud-based tools</a:t>
          </a:r>
          <a:r>
            <a:rPr lang="en-GB" dirty="0"/>
            <a:t> for inventory management </a:t>
          </a:r>
          <a:r>
            <a:rPr lang="en-GB" dirty="0" err="1"/>
            <a:t>andaccounting</a:t>
          </a:r>
          <a:r>
            <a:rPr lang="en-GB" dirty="0"/>
            <a:t>, </a:t>
          </a:r>
          <a:endParaRPr lang="sk-SK" dirty="0"/>
        </a:p>
      </dgm:t>
    </dgm:pt>
    <dgm:pt modelId="{E7D917BB-1B2D-4426-8721-262016862D33}" type="parTrans" cxnId="{107F20C6-CD56-4E9C-8C85-E64F34F5507B}">
      <dgm:prSet/>
      <dgm:spPr/>
      <dgm:t>
        <a:bodyPr/>
        <a:lstStyle/>
        <a:p>
          <a:endParaRPr lang="sk-SK"/>
        </a:p>
      </dgm:t>
    </dgm:pt>
    <dgm:pt modelId="{55F0FAD7-C13F-4976-BBAA-BBBB0034F343}" type="sibTrans" cxnId="{107F20C6-CD56-4E9C-8C85-E64F34F5507B}">
      <dgm:prSet/>
      <dgm:spPr/>
      <dgm:t>
        <a:bodyPr/>
        <a:lstStyle/>
        <a:p>
          <a:endParaRPr lang="sk-SK"/>
        </a:p>
      </dgm:t>
    </dgm:pt>
    <dgm:pt modelId="{258510F8-48E4-4DDE-835C-CB89558C7129}" type="pres">
      <dgm:prSet presAssocID="{9557EF4B-156B-4F18-9106-35FE1BA25639}" presName="theList" presStyleCnt="0">
        <dgm:presLayoutVars>
          <dgm:dir/>
          <dgm:animLvl val="lvl"/>
          <dgm:resizeHandles val="exact"/>
        </dgm:presLayoutVars>
      </dgm:prSet>
      <dgm:spPr/>
    </dgm:pt>
    <dgm:pt modelId="{BD4CE5C2-E2E0-428A-9BBF-CE178D3ED370}" type="pres">
      <dgm:prSet presAssocID="{31DDB488-CC0C-4272-9958-5301DB5FE2A7}" presName="compNode" presStyleCnt="0"/>
      <dgm:spPr/>
    </dgm:pt>
    <dgm:pt modelId="{31AE5601-476B-44EB-88E5-7DE7C07FFAF1}" type="pres">
      <dgm:prSet presAssocID="{31DDB488-CC0C-4272-9958-5301DB5FE2A7}" presName="aNode" presStyleLbl="bgShp" presStyleIdx="0" presStyleCnt="2"/>
      <dgm:spPr/>
    </dgm:pt>
    <dgm:pt modelId="{A11B8E92-8D3A-4B14-95E1-BF68453751A5}" type="pres">
      <dgm:prSet presAssocID="{31DDB488-CC0C-4272-9958-5301DB5FE2A7}" presName="textNode" presStyleLbl="bgShp" presStyleIdx="0" presStyleCnt="2"/>
      <dgm:spPr/>
    </dgm:pt>
    <dgm:pt modelId="{A5A85658-CC69-48B8-8B97-B9929E7EE45C}" type="pres">
      <dgm:prSet presAssocID="{31DDB488-CC0C-4272-9958-5301DB5FE2A7}" presName="compChildNode" presStyleCnt="0"/>
      <dgm:spPr/>
    </dgm:pt>
    <dgm:pt modelId="{325C0DD2-2631-4A95-BB4D-7AFCDA04D8BE}" type="pres">
      <dgm:prSet presAssocID="{31DDB488-CC0C-4272-9958-5301DB5FE2A7}" presName="theInnerList" presStyleCnt="0"/>
      <dgm:spPr/>
    </dgm:pt>
    <dgm:pt modelId="{28C4605D-74E7-4EA1-A6E3-F6E3A6976448}" type="pres">
      <dgm:prSet presAssocID="{AE4D46B8-DB8C-4D8A-97CB-B3EC4A706E65}" presName="childNode" presStyleLbl="node1" presStyleIdx="0" presStyleCnt="7">
        <dgm:presLayoutVars>
          <dgm:bulletEnabled val="1"/>
        </dgm:presLayoutVars>
      </dgm:prSet>
      <dgm:spPr/>
    </dgm:pt>
    <dgm:pt modelId="{333039E7-3BCE-4937-ADC0-0231440DB4BD}" type="pres">
      <dgm:prSet presAssocID="{AE4D46B8-DB8C-4D8A-97CB-B3EC4A706E65}" presName="aSpace2" presStyleCnt="0"/>
      <dgm:spPr/>
    </dgm:pt>
    <dgm:pt modelId="{8AE35AB1-119D-4D33-A782-C294E9303E71}" type="pres">
      <dgm:prSet presAssocID="{1FEB598A-76E8-496C-89DB-429291CC9F0F}" presName="childNode" presStyleLbl="node1" presStyleIdx="1" presStyleCnt="7">
        <dgm:presLayoutVars>
          <dgm:bulletEnabled val="1"/>
        </dgm:presLayoutVars>
      </dgm:prSet>
      <dgm:spPr/>
    </dgm:pt>
    <dgm:pt modelId="{A01DCBFF-3253-4E4E-9CC3-A11FC311C111}" type="pres">
      <dgm:prSet presAssocID="{1FEB598A-76E8-496C-89DB-429291CC9F0F}" presName="aSpace2" presStyleCnt="0"/>
      <dgm:spPr/>
    </dgm:pt>
    <dgm:pt modelId="{D005FE4D-A31B-4FA7-9A78-CB4EE78D59F7}" type="pres">
      <dgm:prSet presAssocID="{B234D743-CBB5-482C-BF93-844C764578E0}" presName="childNode" presStyleLbl="node1" presStyleIdx="2" presStyleCnt="7">
        <dgm:presLayoutVars>
          <dgm:bulletEnabled val="1"/>
        </dgm:presLayoutVars>
      </dgm:prSet>
      <dgm:spPr/>
    </dgm:pt>
    <dgm:pt modelId="{14D29970-7993-43E5-9F6D-3398E0A900D0}" type="pres">
      <dgm:prSet presAssocID="{B234D743-CBB5-482C-BF93-844C764578E0}" presName="aSpace2" presStyleCnt="0"/>
      <dgm:spPr/>
    </dgm:pt>
    <dgm:pt modelId="{9417A57F-82CF-49E1-804B-639D17C9E0E4}" type="pres">
      <dgm:prSet presAssocID="{FBDA4CFF-EBD4-4C59-AB4A-27286463FE0B}" presName="childNode" presStyleLbl="node1" presStyleIdx="3" presStyleCnt="7">
        <dgm:presLayoutVars>
          <dgm:bulletEnabled val="1"/>
        </dgm:presLayoutVars>
      </dgm:prSet>
      <dgm:spPr/>
    </dgm:pt>
    <dgm:pt modelId="{6B4F7DC2-5D15-4285-AAC6-2FD8B3CF5158}" type="pres">
      <dgm:prSet presAssocID="{31DDB488-CC0C-4272-9958-5301DB5FE2A7}" presName="aSpace" presStyleCnt="0"/>
      <dgm:spPr/>
    </dgm:pt>
    <dgm:pt modelId="{2D65C353-0E5B-45FF-BA6B-FBFF7E0607A1}" type="pres">
      <dgm:prSet presAssocID="{FBD72E9D-E175-4C8D-9FF2-C5511E088053}" presName="compNode" presStyleCnt="0"/>
      <dgm:spPr/>
    </dgm:pt>
    <dgm:pt modelId="{65B874DF-C08D-464F-8961-A5C56D129349}" type="pres">
      <dgm:prSet presAssocID="{FBD72E9D-E175-4C8D-9FF2-C5511E088053}" presName="aNode" presStyleLbl="bgShp" presStyleIdx="1" presStyleCnt="2"/>
      <dgm:spPr/>
    </dgm:pt>
    <dgm:pt modelId="{70FC5BBC-F78D-4664-AE91-540112AC0A2C}" type="pres">
      <dgm:prSet presAssocID="{FBD72E9D-E175-4C8D-9FF2-C5511E088053}" presName="textNode" presStyleLbl="bgShp" presStyleIdx="1" presStyleCnt="2"/>
      <dgm:spPr/>
    </dgm:pt>
    <dgm:pt modelId="{FFCFE226-2B9A-4787-B075-F5522FAAA644}" type="pres">
      <dgm:prSet presAssocID="{FBD72E9D-E175-4C8D-9FF2-C5511E088053}" presName="compChildNode" presStyleCnt="0"/>
      <dgm:spPr/>
    </dgm:pt>
    <dgm:pt modelId="{DB7D2D94-98B6-41F3-A0EA-5AE81347BA36}" type="pres">
      <dgm:prSet presAssocID="{FBD72E9D-E175-4C8D-9FF2-C5511E088053}" presName="theInnerList" presStyleCnt="0"/>
      <dgm:spPr/>
    </dgm:pt>
    <dgm:pt modelId="{DA49C2A2-29E7-4C78-BDF3-4CAE123EBDA2}" type="pres">
      <dgm:prSet presAssocID="{6EACC7FD-1C60-4DC5-BADE-3BEC7C3136F7}" presName="childNode" presStyleLbl="node1" presStyleIdx="4" presStyleCnt="7">
        <dgm:presLayoutVars>
          <dgm:bulletEnabled val="1"/>
        </dgm:presLayoutVars>
      </dgm:prSet>
      <dgm:spPr/>
    </dgm:pt>
    <dgm:pt modelId="{B7BE5767-938F-461F-B9DE-7DA57713BE9E}" type="pres">
      <dgm:prSet presAssocID="{6EACC7FD-1C60-4DC5-BADE-3BEC7C3136F7}" presName="aSpace2" presStyleCnt="0"/>
      <dgm:spPr/>
    </dgm:pt>
    <dgm:pt modelId="{7D91083D-AE00-477D-BC50-8F168A8EDDD1}" type="pres">
      <dgm:prSet presAssocID="{BD808815-EE6A-420F-B64E-9E5272948882}" presName="childNode" presStyleLbl="node1" presStyleIdx="5" presStyleCnt="7">
        <dgm:presLayoutVars>
          <dgm:bulletEnabled val="1"/>
        </dgm:presLayoutVars>
      </dgm:prSet>
      <dgm:spPr/>
    </dgm:pt>
    <dgm:pt modelId="{456393D5-5715-452D-A278-79B73818D900}" type="pres">
      <dgm:prSet presAssocID="{BD808815-EE6A-420F-B64E-9E5272948882}" presName="aSpace2" presStyleCnt="0"/>
      <dgm:spPr/>
    </dgm:pt>
    <dgm:pt modelId="{11ABB99C-099B-4852-AB8A-ED9D03F75910}" type="pres">
      <dgm:prSet presAssocID="{D5FB54FA-E263-4682-B902-72775690D960}" presName="childNode" presStyleLbl="node1" presStyleIdx="6" presStyleCnt="7">
        <dgm:presLayoutVars>
          <dgm:bulletEnabled val="1"/>
        </dgm:presLayoutVars>
      </dgm:prSet>
      <dgm:spPr/>
    </dgm:pt>
  </dgm:ptLst>
  <dgm:cxnLst>
    <dgm:cxn modelId="{6CD6750B-BE66-42B3-8F50-95E9290F9931}" srcId="{31DDB488-CC0C-4272-9958-5301DB5FE2A7}" destId="{FBDA4CFF-EBD4-4C59-AB4A-27286463FE0B}" srcOrd="3" destOrd="0" parTransId="{6D691876-1E84-4449-AA25-4F274638E6A1}" sibTransId="{9A650BA2-A291-45A9-BCE6-A12449149CF6}"/>
    <dgm:cxn modelId="{78692412-8C3D-4405-AEC0-F39E1D451861}" type="presOf" srcId="{1FEB598A-76E8-496C-89DB-429291CC9F0F}" destId="{8AE35AB1-119D-4D33-A782-C294E9303E71}" srcOrd="0" destOrd="0" presId="urn:microsoft.com/office/officeart/2005/8/layout/lProcess2"/>
    <dgm:cxn modelId="{29767D32-8C7C-4B9B-AFE5-F75C59891B0E}" type="presOf" srcId="{31DDB488-CC0C-4272-9958-5301DB5FE2A7}" destId="{A11B8E92-8D3A-4B14-95E1-BF68453751A5}" srcOrd="1" destOrd="0" presId="urn:microsoft.com/office/officeart/2005/8/layout/lProcess2"/>
    <dgm:cxn modelId="{7FACC35C-3315-4E5D-9069-102656D0FCFF}" type="presOf" srcId="{AE4D46B8-DB8C-4D8A-97CB-B3EC4A706E65}" destId="{28C4605D-74E7-4EA1-A6E3-F6E3A6976448}" srcOrd="0" destOrd="0" presId="urn:microsoft.com/office/officeart/2005/8/layout/lProcess2"/>
    <dgm:cxn modelId="{C8D85060-57C4-4B0D-99AA-4F687E387541}" type="presOf" srcId="{FBD72E9D-E175-4C8D-9FF2-C5511E088053}" destId="{70FC5BBC-F78D-4664-AE91-540112AC0A2C}" srcOrd="1" destOrd="0" presId="urn:microsoft.com/office/officeart/2005/8/layout/lProcess2"/>
    <dgm:cxn modelId="{CF0E6745-EC6B-4AC3-A485-674A1C8A41F0}" srcId="{9557EF4B-156B-4F18-9106-35FE1BA25639}" destId="{FBD72E9D-E175-4C8D-9FF2-C5511E088053}" srcOrd="1" destOrd="0" parTransId="{87B27339-29F1-4731-9C3D-727B9A70106D}" sibTransId="{7B608969-A154-4EA2-B5F5-39B63541D645}"/>
    <dgm:cxn modelId="{4C700546-9D15-4564-9B5D-30F84E791077}" srcId="{9557EF4B-156B-4F18-9106-35FE1BA25639}" destId="{31DDB488-CC0C-4272-9958-5301DB5FE2A7}" srcOrd="0" destOrd="0" parTransId="{FB270C0C-3109-4BCC-9A6D-AA0F13158CC9}" sibTransId="{81F8593A-F4BF-40AF-9D51-BB5C6FA6A740}"/>
    <dgm:cxn modelId="{D5731346-EE70-4ABE-B024-8ADAC5F80BE9}" type="presOf" srcId="{B234D743-CBB5-482C-BF93-844C764578E0}" destId="{D005FE4D-A31B-4FA7-9A78-CB4EE78D59F7}" srcOrd="0" destOrd="0" presId="urn:microsoft.com/office/officeart/2005/8/layout/lProcess2"/>
    <dgm:cxn modelId="{B9829667-8917-4DFE-A5D0-C8EEFDB36A2A}" type="presOf" srcId="{FBDA4CFF-EBD4-4C59-AB4A-27286463FE0B}" destId="{9417A57F-82CF-49E1-804B-639D17C9E0E4}" srcOrd="0" destOrd="0" presId="urn:microsoft.com/office/officeart/2005/8/layout/lProcess2"/>
    <dgm:cxn modelId="{44986A6D-FF5A-4306-A3AF-4883587D5C96}" srcId="{31DDB488-CC0C-4272-9958-5301DB5FE2A7}" destId="{1FEB598A-76E8-496C-89DB-429291CC9F0F}" srcOrd="1" destOrd="0" parTransId="{E1F7995E-2617-4715-85D8-9C1AC74F3C51}" sibTransId="{E34C48FF-71B8-4C7F-A23D-7B1BBE740913}"/>
    <dgm:cxn modelId="{3B92624E-B84D-4031-9BAB-AF65DD8B85F4}" type="presOf" srcId="{9557EF4B-156B-4F18-9106-35FE1BA25639}" destId="{258510F8-48E4-4DDE-835C-CB89558C7129}" srcOrd="0" destOrd="0" presId="urn:microsoft.com/office/officeart/2005/8/layout/lProcess2"/>
    <dgm:cxn modelId="{26419B6F-78F5-44A4-9159-E19E93B063E4}" type="presOf" srcId="{BD808815-EE6A-420F-B64E-9E5272948882}" destId="{7D91083D-AE00-477D-BC50-8F168A8EDDD1}" srcOrd="0" destOrd="0" presId="urn:microsoft.com/office/officeart/2005/8/layout/lProcess2"/>
    <dgm:cxn modelId="{78DE1250-136E-4587-9F25-433B17A1585F}" type="presOf" srcId="{D5FB54FA-E263-4682-B902-72775690D960}" destId="{11ABB99C-099B-4852-AB8A-ED9D03F75910}" srcOrd="0" destOrd="0" presId="urn:microsoft.com/office/officeart/2005/8/layout/lProcess2"/>
    <dgm:cxn modelId="{56671B59-2DD9-4B73-9B1D-41A9FCCD14D1}" type="presOf" srcId="{FBD72E9D-E175-4C8D-9FF2-C5511E088053}" destId="{65B874DF-C08D-464F-8961-A5C56D129349}" srcOrd="0" destOrd="0" presId="urn:microsoft.com/office/officeart/2005/8/layout/lProcess2"/>
    <dgm:cxn modelId="{D0338192-DCB9-4813-8B12-25719037E764}" srcId="{FBD72E9D-E175-4C8D-9FF2-C5511E088053}" destId="{BD808815-EE6A-420F-B64E-9E5272948882}" srcOrd="1" destOrd="0" parTransId="{A3171C7C-0A2C-48CE-8DBF-07AD58443CA9}" sibTransId="{6E5B531D-22E2-474E-BB64-B4DA069CEBA9}"/>
    <dgm:cxn modelId="{37FC17B6-09AB-4C70-8139-ED31D48C4B8B}" srcId="{31DDB488-CC0C-4272-9958-5301DB5FE2A7}" destId="{AE4D46B8-DB8C-4D8A-97CB-B3EC4A706E65}" srcOrd="0" destOrd="0" parTransId="{B6115E03-148B-4433-97E2-9278A836E5B2}" sibTransId="{2CE9FC70-BB45-4DD1-A5BB-602F0E9C349B}"/>
    <dgm:cxn modelId="{2C492BBC-64D7-4293-9E6C-426A3EFB01FE}" type="presOf" srcId="{31DDB488-CC0C-4272-9958-5301DB5FE2A7}" destId="{31AE5601-476B-44EB-88E5-7DE7C07FFAF1}" srcOrd="0" destOrd="0" presId="urn:microsoft.com/office/officeart/2005/8/layout/lProcess2"/>
    <dgm:cxn modelId="{107F20C6-CD56-4E9C-8C85-E64F34F5507B}" srcId="{FBD72E9D-E175-4C8D-9FF2-C5511E088053}" destId="{D5FB54FA-E263-4682-B902-72775690D960}" srcOrd="2" destOrd="0" parTransId="{E7D917BB-1B2D-4426-8721-262016862D33}" sibTransId="{55F0FAD7-C13F-4976-BBAA-BBBB0034F343}"/>
    <dgm:cxn modelId="{EF2E2ED2-531B-4F12-9B0F-2A60F0DEF0DA}" srcId="{31DDB488-CC0C-4272-9958-5301DB5FE2A7}" destId="{B234D743-CBB5-482C-BF93-844C764578E0}" srcOrd="2" destOrd="0" parTransId="{54EBBD72-C401-4255-BA65-D6ADF7293D23}" sibTransId="{134DAC4C-FE39-4439-91A8-3B6CA40F4FF1}"/>
    <dgm:cxn modelId="{6A4AB7E2-316C-432D-997E-0FE38E60157F}" srcId="{FBD72E9D-E175-4C8D-9FF2-C5511E088053}" destId="{6EACC7FD-1C60-4DC5-BADE-3BEC7C3136F7}" srcOrd="0" destOrd="0" parTransId="{62F1EC73-23A6-4CB1-B206-5D974E39CAC1}" sibTransId="{C37E4AF1-BCBB-4522-9806-EC336955ECCB}"/>
    <dgm:cxn modelId="{C245C1F7-4B86-4DB3-9B25-8E69953EDE7D}" type="presOf" srcId="{6EACC7FD-1C60-4DC5-BADE-3BEC7C3136F7}" destId="{DA49C2A2-29E7-4C78-BDF3-4CAE123EBDA2}" srcOrd="0" destOrd="0" presId="urn:microsoft.com/office/officeart/2005/8/layout/lProcess2"/>
    <dgm:cxn modelId="{34545204-77D8-4922-A165-BD49EE2FE543}" type="presParOf" srcId="{258510F8-48E4-4DDE-835C-CB89558C7129}" destId="{BD4CE5C2-E2E0-428A-9BBF-CE178D3ED370}" srcOrd="0" destOrd="0" presId="urn:microsoft.com/office/officeart/2005/8/layout/lProcess2"/>
    <dgm:cxn modelId="{8F934BE2-AD49-4F26-9077-263EE44D32FA}" type="presParOf" srcId="{BD4CE5C2-E2E0-428A-9BBF-CE178D3ED370}" destId="{31AE5601-476B-44EB-88E5-7DE7C07FFAF1}" srcOrd="0" destOrd="0" presId="urn:microsoft.com/office/officeart/2005/8/layout/lProcess2"/>
    <dgm:cxn modelId="{93B12078-D13F-4822-96DC-DD741651EFC4}" type="presParOf" srcId="{BD4CE5C2-E2E0-428A-9BBF-CE178D3ED370}" destId="{A11B8E92-8D3A-4B14-95E1-BF68453751A5}" srcOrd="1" destOrd="0" presId="urn:microsoft.com/office/officeart/2005/8/layout/lProcess2"/>
    <dgm:cxn modelId="{073E3235-FA85-4383-AE8B-28296933E3F5}" type="presParOf" srcId="{BD4CE5C2-E2E0-428A-9BBF-CE178D3ED370}" destId="{A5A85658-CC69-48B8-8B97-B9929E7EE45C}" srcOrd="2" destOrd="0" presId="urn:microsoft.com/office/officeart/2005/8/layout/lProcess2"/>
    <dgm:cxn modelId="{A7191621-FC52-4277-9FC5-B5960D6E62DA}" type="presParOf" srcId="{A5A85658-CC69-48B8-8B97-B9929E7EE45C}" destId="{325C0DD2-2631-4A95-BB4D-7AFCDA04D8BE}" srcOrd="0" destOrd="0" presId="urn:microsoft.com/office/officeart/2005/8/layout/lProcess2"/>
    <dgm:cxn modelId="{4F008F92-DB1B-4833-9267-93D01D23518D}" type="presParOf" srcId="{325C0DD2-2631-4A95-BB4D-7AFCDA04D8BE}" destId="{28C4605D-74E7-4EA1-A6E3-F6E3A6976448}" srcOrd="0" destOrd="0" presId="urn:microsoft.com/office/officeart/2005/8/layout/lProcess2"/>
    <dgm:cxn modelId="{D045AA65-4632-42C1-AD34-87A22A9FF6C8}" type="presParOf" srcId="{325C0DD2-2631-4A95-BB4D-7AFCDA04D8BE}" destId="{333039E7-3BCE-4937-ADC0-0231440DB4BD}" srcOrd="1" destOrd="0" presId="urn:microsoft.com/office/officeart/2005/8/layout/lProcess2"/>
    <dgm:cxn modelId="{43CAD147-D962-4FE3-AF6B-1AD4662034E4}" type="presParOf" srcId="{325C0DD2-2631-4A95-BB4D-7AFCDA04D8BE}" destId="{8AE35AB1-119D-4D33-A782-C294E9303E71}" srcOrd="2" destOrd="0" presId="urn:microsoft.com/office/officeart/2005/8/layout/lProcess2"/>
    <dgm:cxn modelId="{07210BA0-DBFA-4014-B177-C95DC9A1B557}" type="presParOf" srcId="{325C0DD2-2631-4A95-BB4D-7AFCDA04D8BE}" destId="{A01DCBFF-3253-4E4E-9CC3-A11FC311C111}" srcOrd="3" destOrd="0" presId="urn:microsoft.com/office/officeart/2005/8/layout/lProcess2"/>
    <dgm:cxn modelId="{DE3AC654-75CF-4537-94DC-A8990EC53E3F}" type="presParOf" srcId="{325C0DD2-2631-4A95-BB4D-7AFCDA04D8BE}" destId="{D005FE4D-A31B-4FA7-9A78-CB4EE78D59F7}" srcOrd="4" destOrd="0" presId="urn:microsoft.com/office/officeart/2005/8/layout/lProcess2"/>
    <dgm:cxn modelId="{001E2732-8BAC-4908-B6FC-8E90216A75F9}" type="presParOf" srcId="{325C0DD2-2631-4A95-BB4D-7AFCDA04D8BE}" destId="{14D29970-7993-43E5-9F6D-3398E0A900D0}" srcOrd="5" destOrd="0" presId="urn:microsoft.com/office/officeart/2005/8/layout/lProcess2"/>
    <dgm:cxn modelId="{86C467E0-9EEA-4794-97FE-9A896FC2E937}" type="presParOf" srcId="{325C0DD2-2631-4A95-BB4D-7AFCDA04D8BE}" destId="{9417A57F-82CF-49E1-804B-639D17C9E0E4}" srcOrd="6" destOrd="0" presId="urn:microsoft.com/office/officeart/2005/8/layout/lProcess2"/>
    <dgm:cxn modelId="{482FE403-0D5E-40E1-9C06-D924FAA4881A}" type="presParOf" srcId="{258510F8-48E4-4DDE-835C-CB89558C7129}" destId="{6B4F7DC2-5D15-4285-AAC6-2FD8B3CF5158}" srcOrd="1" destOrd="0" presId="urn:microsoft.com/office/officeart/2005/8/layout/lProcess2"/>
    <dgm:cxn modelId="{237DEE51-B274-4BBE-8294-F62193AB04F7}" type="presParOf" srcId="{258510F8-48E4-4DDE-835C-CB89558C7129}" destId="{2D65C353-0E5B-45FF-BA6B-FBFF7E0607A1}" srcOrd="2" destOrd="0" presId="urn:microsoft.com/office/officeart/2005/8/layout/lProcess2"/>
    <dgm:cxn modelId="{609A20F0-2EF1-4764-A648-088EE5A1D3C2}" type="presParOf" srcId="{2D65C353-0E5B-45FF-BA6B-FBFF7E0607A1}" destId="{65B874DF-C08D-464F-8961-A5C56D129349}" srcOrd="0" destOrd="0" presId="urn:microsoft.com/office/officeart/2005/8/layout/lProcess2"/>
    <dgm:cxn modelId="{E0378916-CD8E-4FC5-B52E-32DE7918E2BA}" type="presParOf" srcId="{2D65C353-0E5B-45FF-BA6B-FBFF7E0607A1}" destId="{70FC5BBC-F78D-4664-AE91-540112AC0A2C}" srcOrd="1" destOrd="0" presId="urn:microsoft.com/office/officeart/2005/8/layout/lProcess2"/>
    <dgm:cxn modelId="{92DE95B9-060D-4E58-9D3D-1C73057CD90F}" type="presParOf" srcId="{2D65C353-0E5B-45FF-BA6B-FBFF7E0607A1}" destId="{FFCFE226-2B9A-4787-B075-F5522FAAA644}" srcOrd="2" destOrd="0" presId="urn:microsoft.com/office/officeart/2005/8/layout/lProcess2"/>
    <dgm:cxn modelId="{E0B116D3-4A20-4179-8CE6-9AB5F902D85F}" type="presParOf" srcId="{FFCFE226-2B9A-4787-B075-F5522FAAA644}" destId="{DB7D2D94-98B6-41F3-A0EA-5AE81347BA36}" srcOrd="0" destOrd="0" presId="urn:microsoft.com/office/officeart/2005/8/layout/lProcess2"/>
    <dgm:cxn modelId="{88538DD2-B481-4C8A-86F0-2588AA93B6F5}" type="presParOf" srcId="{DB7D2D94-98B6-41F3-A0EA-5AE81347BA36}" destId="{DA49C2A2-29E7-4C78-BDF3-4CAE123EBDA2}" srcOrd="0" destOrd="0" presId="urn:microsoft.com/office/officeart/2005/8/layout/lProcess2"/>
    <dgm:cxn modelId="{4F51E2AD-37A4-46FA-92ED-38EC0795EAAA}" type="presParOf" srcId="{DB7D2D94-98B6-41F3-A0EA-5AE81347BA36}" destId="{B7BE5767-938F-461F-B9DE-7DA57713BE9E}" srcOrd="1" destOrd="0" presId="urn:microsoft.com/office/officeart/2005/8/layout/lProcess2"/>
    <dgm:cxn modelId="{E09A26B2-B4A7-4C03-A35C-3EBBB0AA0343}" type="presParOf" srcId="{DB7D2D94-98B6-41F3-A0EA-5AE81347BA36}" destId="{7D91083D-AE00-477D-BC50-8F168A8EDDD1}" srcOrd="2" destOrd="0" presId="urn:microsoft.com/office/officeart/2005/8/layout/lProcess2"/>
    <dgm:cxn modelId="{7B30F745-219F-419C-B7ED-1B8B2485015A}" type="presParOf" srcId="{DB7D2D94-98B6-41F3-A0EA-5AE81347BA36}" destId="{456393D5-5715-452D-A278-79B73818D900}" srcOrd="3" destOrd="0" presId="urn:microsoft.com/office/officeart/2005/8/layout/lProcess2"/>
    <dgm:cxn modelId="{A31AD669-4533-4B29-BD8E-9380DAB84B09}" type="presParOf" srcId="{DB7D2D94-98B6-41F3-A0EA-5AE81347BA36}" destId="{11ABB99C-099B-4852-AB8A-ED9D03F75910}"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52ABA6-0B0F-419A-BB12-ED6BBD8A73B9}"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sk-SK"/>
        </a:p>
      </dgm:t>
    </dgm:pt>
    <dgm:pt modelId="{ADB7547B-1410-470C-A007-4254811415FE}">
      <dgm:prSet phldrT="[Text]" custT="1"/>
      <dgm:spPr/>
      <dgm:t>
        <a:bodyPr/>
        <a:lstStyle/>
        <a:p>
          <a:r>
            <a:rPr lang="en-GB" sz="2400" b="1" dirty="0"/>
            <a:t>Digitalization</a:t>
          </a:r>
          <a:r>
            <a:rPr lang="en-GB" sz="2400" dirty="0"/>
            <a:t> refers to the adoption of digital tools to perform existing processes more efficiently. </a:t>
          </a:r>
          <a:endParaRPr lang="sk-SK" sz="2400" dirty="0"/>
        </a:p>
      </dgm:t>
    </dgm:pt>
    <dgm:pt modelId="{3AED6936-A547-47EA-846E-914E6B7C155F}" type="parTrans" cxnId="{458317B4-3E12-418E-A6FE-B4A67FCEB0F5}">
      <dgm:prSet/>
      <dgm:spPr/>
      <dgm:t>
        <a:bodyPr/>
        <a:lstStyle/>
        <a:p>
          <a:endParaRPr lang="sk-SK"/>
        </a:p>
      </dgm:t>
    </dgm:pt>
    <dgm:pt modelId="{426DC4C0-1F7B-42C5-B587-644CBE12BD01}" type="sibTrans" cxnId="{458317B4-3E12-418E-A6FE-B4A67FCEB0F5}">
      <dgm:prSet/>
      <dgm:spPr/>
      <dgm:t>
        <a:bodyPr/>
        <a:lstStyle/>
        <a:p>
          <a:endParaRPr lang="sk-SK"/>
        </a:p>
      </dgm:t>
    </dgm:pt>
    <dgm:pt modelId="{D13AF371-535E-411C-9607-CE50854504AD}">
      <dgm:prSet custT="1"/>
      <dgm:spPr/>
      <dgm:t>
        <a:bodyPr/>
        <a:lstStyle/>
        <a:p>
          <a:r>
            <a:rPr lang="en-GB" sz="2400" b="1" dirty="0"/>
            <a:t>Digital transformation</a:t>
          </a:r>
          <a:r>
            <a:rPr lang="en-GB" sz="2400" dirty="0"/>
            <a:t>, by contrast, implies a more strategic shift that redefines business models, processes, and customer interactions. </a:t>
          </a:r>
          <a:endParaRPr lang="sk-SK" sz="2400" dirty="0"/>
        </a:p>
      </dgm:t>
    </dgm:pt>
    <dgm:pt modelId="{9803B865-9552-480F-BFBB-0A6BAE1DC48E}" type="parTrans" cxnId="{649302DC-8954-4086-97FC-A46A9FB217CB}">
      <dgm:prSet/>
      <dgm:spPr/>
      <dgm:t>
        <a:bodyPr/>
        <a:lstStyle/>
        <a:p>
          <a:endParaRPr lang="sk-SK"/>
        </a:p>
      </dgm:t>
    </dgm:pt>
    <dgm:pt modelId="{116251FD-7E10-4210-BCBE-BEAABDF43E5D}" type="sibTrans" cxnId="{649302DC-8954-4086-97FC-A46A9FB217CB}">
      <dgm:prSet/>
      <dgm:spPr/>
      <dgm:t>
        <a:bodyPr/>
        <a:lstStyle/>
        <a:p>
          <a:endParaRPr lang="sk-SK"/>
        </a:p>
      </dgm:t>
    </dgm:pt>
    <dgm:pt modelId="{BC1038CA-EB18-4506-A041-DFE56B32DF6A}" type="pres">
      <dgm:prSet presAssocID="{8B52ABA6-0B0F-419A-BB12-ED6BBD8A73B9}" presName="Name0" presStyleCnt="0">
        <dgm:presLayoutVars>
          <dgm:chMax val="2"/>
          <dgm:chPref val="2"/>
          <dgm:animLvl val="lvl"/>
        </dgm:presLayoutVars>
      </dgm:prSet>
      <dgm:spPr/>
    </dgm:pt>
    <dgm:pt modelId="{B8239C93-CA33-4592-AA64-748DECBF2655}" type="pres">
      <dgm:prSet presAssocID="{8B52ABA6-0B0F-419A-BB12-ED6BBD8A73B9}" presName="LeftText" presStyleLbl="revTx" presStyleIdx="0" presStyleCnt="0">
        <dgm:presLayoutVars>
          <dgm:bulletEnabled val="1"/>
        </dgm:presLayoutVars>
      </dgm:prSet>
      <dgm:spPr/>
    </dgm:pt>
    <dgm:pt modelId="{C5DADF93-E9E3-4A1B-B24C-645D5E65C1DA}" type="pres">
      <dgm:prSet presAssocID="{8B52ABA6-0B0F-419A-BB12-ED6BBD8A73B9}" presName="LeftNode" presStyleLbl="bgImgPlace1" presStyleIdx="0" presStyleCnt="2" custScaleX="139207" custScaleY="95901" custLinFactNeighborX="-25750" custLinFactNeighborY="1955">
        <dgm:presLayoutVars>
          <dgm:chMax val="2"/>
          <dgm:chPref val="2"/>
        </dgm:presLayoutVars>
      </dgm:prSet>
      <dgm:spPr/>
    </dgm:pt>
    <dgm:pt modelId="{F3B74EEE-99AF-4BA9-B335-4885EEE019FF}" type="pres">
      <dgm:prSet presAssocID="{8B52ABA6-0B0F-419A-BB12-ED6BBD8A73B9}" presName="RightText" presStyleLbl="revTx" presStyleIdx="0" presStyleCnt="0">
        <dgm:presLayoutVars>
          <dgm:bulletEnabled val="1"/>
        </dgm:presLayoutVars>
      </dgm:prSet>
      <dgm:spPr/>
    </dgm:pt>
    <dgm:pt modelId="{6019CD47-DB4A-4F10-97B8-F4D63B1B762F}" type="pres">
      <dgm:prSet presAssocID="{8B52ABA6-0B0F-419A-BB12-ED6BBD8A73B9}" presName="RightNode" presStyleLbl="bgImgPlace1" presStyleIdx="1" presStyleCnt="2" custScaleX="204650" custScaleY="95521" custLinFactNeighborX="53031" custLinFactNeighborY="1536">
        <dgm:presLayoutVars>
          <dgm:chMax val="0"/>
          <dgm:chPref val="0"/>
        </dgm:presLayoutVars>
      </dgm:prSet>
      <dgm:spPr/>
    </dgm:pt>
    <dgm:pt modelId="{463D8E78-01BE-48A9-8121-73231D7AB018}" type="pres">
      <dgm:prSet presAssocID="{8B52ABA6-0B0F-419A-BB12-ED6BBD8A73B9}" presName="TopArrow" presStyleLbl="node1" presStyleIdx="0" presStyleCnt="2" custLinFactNeighborX="481" custLinFactNeighborY="5175"/>
      <dgm:spPr/>
    </dgm:pt>
    <dgm:pt modelId="{DC6255D6-1EF8-4CBD-825F-4B82D4E86663}" type="pres">
      <dgm:prSet presAssocID="{8B52ABA6-0B0F-419A-BB12-ED6BBD8A73B9}" presName="BottomArrow" presStyleLbl="node1" presStyleIdx="1" presStyleCnt="2" custLinFactNeighborX="-481" custLinFactNeighborY="4072"/>
      <dgm:spPr/>
    </dgm:pt>
  </dgm:ptLst>
  <dgm:cxnLst>
    <dgm:cxn modelId="{03F35535-845F-4A2C-9FB8-D11D9D61C2AD}" type="presOf" srcId="{D13AF371-535E-411C-9607-CE50854504AD}" destId="{6019CD47-DB4A-4F10-97B8-F4D63B1B762F}" srcOrd="1" destOrd="0" presId="urn:microsoft.com/office/officeart/2009/layout/ReverseList"/>
    <dgm:cxn modelId="{547B5C47-3808-48B2-B440-1D4BAD386A27}" type="presOf" srcId="{ADB7547B-1410-470C-A007-4254811415FE}" destId="{B8239C93-CA33-4592-AA64-748DECBF2655}" srcOrd="0" destOrd="0" presId="urn:microsoft.com/office/officeart/2009/layout/ReverseList"/>
    <dgm:cxn modelId="{5D51A86C-CE6B-43B4-B13E-7DE305BC7B24}" type="presOf" srcId="{8B52ABA6-0B0F-419A-BB12-ED6BBD8A73B9}" destId="{BC1038CA-EB18-4506-A041-DFE56B32DF6A}" srcOrd="0" destOrd="0" presId="urn:microsoft.com/office/officeart/2009/layout/ReverseList"/>
    <dgm:cxn modelId="{E1C89379-563F-4147-B521-C076DC1D3683}" type="presOf" srcId="{ADB7547B-1410-470C-A007-4254811415FE}" destId="{C5DADF93-E9E3-4A1B-B24C-645D5E65C1DA}" srcOrd="1" destOrd="0" presId="urn:microsoft.com/office/officeart/2009/layout/ReverseList"/>
    <dgm:cxn modelId="{458317B4-3E12-418E-A6FE-B4A67FCEB0F5}" srcId="{8B52ABA6-0B0F-419A-BB12-ED6BBD8A73B9}" destId="{ADB7547B-1410-470C-A007-4254811415FE}" srcOrd="0" destOrd="0" parTransId="{3AED6936-A547-47EA-846E-914E6B7C155F}" sibTransId="{426DC4C0-1F7B-42C5-B587-644CBE12BD01}"/>
    <dgm:cxn modelId="{E9AD9DBD-A600-4144-822F-CE584CC6BE1D}" type="presOf" srcId="{D13AF371-535E-411C-9607-CE50854504AD}" destId="{F3B74EEE-99AF-4BA9-B335-4885EEE019FF}" srcOrd="0" destOrd="0" presId="urn:microsoft.com/office/officeart/2009/layout/ReverseList"/>
    <dgm:cxn modelId="{649302DC-8954-4086-97FC-A46A9FB217CB}" srcId="{8B52ABA6-0B0F-419A-BB12-ED6BBD8A73B9}" destId="{D13AF371-535E-411C-9607-CE50854504AD}" srcOrd="1" destOrd="0" parTransId="{9803B865-9552-480F-BFBB-0A6BAE1DC48E}" sibTransId="{116251FD-7E10-4210-BCBE-BEAABDF43E5D}"/>
    <dgm:cxn modelId="{59D41262-592A-41F0-9B64-37444AD90DB0}" type="presParOf" srcId="{BC1038CA-EB18-4506-A041-DFE56B32DF6A}" destId="{B8239C93-CA33-4592-AA64-748DECBF2655}" srcOrd="0" destOrd="0" presId="urn:microsoft.com/office/officeart/2009/layout/ReverseList"/>
    <dgm:cxn modelId="{58185308-B039-4177-983E-29CDC1669A4B}" type="presParOf" srcId="{BC1038CA-EB18-4506-A041-DFE56B32DF6A}" destId="{C5DADF93-E9E3-4A1B-B24C-645D5E65C1DA}" srcOrd="1" destOrd="0" presId="urn:microsoft.com/office/officeart/2009/layout/ReverseList"/>
    <dgm:cxn modelId="{D8C3B585-73BA-48A3-88EE-492D96D0B5D2}" type="presParOf" srcId="{BC1038CA-EB18-4506-A041-DFE56B32DF6A}" destId="{F3B74EEE-99AF-4BA9-B335-4885EEE019FF}" srcOrd="2" destOrd="0" presId="urn:microsoft.com/office/officeart/2009/layout/ReverseList"/>
    <dgm:cxn modelId="{3BC5B362-9947-4269-8A66-506477A3FB83}" type="presParOf" srcId="{BC1038CA-EB18-4506-A041-DFE56B32DF6A}" destId="{6019CD47-DB4A-4F10-97B8-F4D63B1B762F}" srcOrd="3" destOrd="0" presId="urn:microsoft.com/office/officeart/2009/layout/ReverseList"/>
    <dgm:cxn modelId="{147A64A3-63E9-447D-AFAD-8FD7221196D5}" type="presParOf" srcId="{BC1038CA-EB18-4506-A041-DFE56B32DF6A}" destId="{463D8E78-01BE-48A9-8121-73231D7AB018}" srcOrd="4" destOrd="0" presId="urn:microsoft.com/office/officeart/2009/layout/ReverseList"/>
    <dgm:cxn modelId="{E279384A-0DBB-4320-B3EF-0E3CE9351139}" type="presParOf" srcId="{BC1038CA-EB18-4506-A041-DFE56B32DF6A}" destId="{DC6255D6-1EF8-4CBD-825F-4B82D4E8666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25E682-BA18-4E39-81BC-3D4F8D3C223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sk-SK"/>
        </a:p>
      </dgm:t>
    </dgm:pt>
    <dgm:pt modelId="{A27B2CA5-A886-41E2-BC8F-2556D442953A}">
      <dgm:prSet phldrT="[Text]" custT="1"/>
      <dgm:spPr/>
      <dgm:t>
        <a:bodyPr/>
        <a:lstStyle/>
        <a:p>
          <a:r>
            <a:rPr lang="en-GB" sz="1600" b="1" dirty="0"/>
            <a:t>Chatbots</a:t>
          </a:r>
          <a:endParaRPr lang="sk-SK" sz="1600" dirty="0"/>
        </a:p>
      </dgm:t>
    </dgm:pt>
    <dgm:pt modelId="{C5FCBE07-022B-4EE2-AC06-005349DA947F}" type="parTrans" cxnId="{9385703D-6909-4ECB-9F44-D8D9E927D8DB}">
      <dgm:prSet/>
      <dgm:spPr/>
      <dgm:t>
        <a:bodyPr/>
        <a:lstStyle/>
        <a:p>
          <a:endParaRPr lang="sk-SK" sz="1200"/>
        </a:p>
      </dgm:t>
    </dgm:pt>
    <dgm:pt modelId="{70D54AB0-34D6-435E-8902-DEE29A7A6045}" type="sibTrans" cxnId="{9385703D-6909-4ECB-9F44-D8D9E927D8DB}">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t>
        <a:bodyPr/>
        <a:lstStyle/>
        <a:p>
          <a:endParaRPr lang="sk-SK" sz="1200"/>
        </a:p>
      </dgm:t>
      <dgm:extLst>
        <a:ext uri="{E40237B7-FDA0-4F09-8148-C483321AD2D9}">
          <dgm14:cNvPr xmlns:dgm14="http://schemas.microsoft.com/office/drawing/2010/diagram" id="0" name="" descr="Chat výplň plnou farbou"/>
        </a:ext>
      </dgm:extLst>
    </dgm:pt>
    <dgm:pt modelId="{4D8BF7A0-AD1D-45C0-8230-FB6DB768A0C4}">
      <dgm:prSet custT="1"/>
      <dgm:spPr/>
      <dgm:t>
        <a:bodyPr/>
        <a:lstStyle/>
        <a:p>
          <a:r>
            <a:rPr lang="en-GB" sz="1600" b="1" dirty="0"/>
            <a:t>Recommendation engines</a:t>
          </a:r>
          <a:endParaRPr lang="sk-SK" sz="1600" dirty="0"/>
        </a:p>
      </dgm:t>
    </dgm:pt>
    <dgm:pt modelId="{89FA8F79-7706-4F42-B25B-8D6A44B15B4F}" type="parTrans" cxnId="{C25B9BB0-FBF4-44B5-9E62-2097BA70FDEA}">
      <dgm:prSet/>
      <dgm:spPr/>
      <dgm:t>
        <a:bodyPr/>
        <a:lstStyle/>
        <a:p>
          <a:endParaRPr lang="sk-SK" sz="1200"/>
        </a:p>
      </dgm:t>
    </dgm:pt>
    <dgm:pt modelId="{B106AA8A-DDAC-4AEF-86DF-1E27AB988036}" type="sibTrans" cxnId="{C25B9BB0-FBF4-44B5-9E62-2097BA70FDEA}">
      <dgm:prSet/>
      <dgm:spPr>
        <a:blipFill>
          <a:blip xmlns:r="http://schemas.openxmlformats.org/officeDocument/2006/relationships" r:embed="rId3">
            <a:extLst>
              <a:ext uri="{96DAC541-7B7A-43D3-8B79-37D633B846F1}">
                <asvg:svgBlip xmlns:asvg="http://schemas.microsoft.com/office/drawing/2016/SVG/main" r:embed="rId4"/>
              </a:ext>
            </a:extLst>
          </a:blip>
          <a:srcRect/>
          <a:stretch>
            <a:fillRect t="-8000" b="-8000"/>
          </a:stretch>
        </a:blipFill>
      </dgm:spPr>
      <dgm:t>
        <a:bodyPr/>
        <a:lstStyle/>
        <a:p>
          <a:endParaRPr lang="sk-SK" sz="1200"/>
        </a:p>
      </dgm:t>
      <dgm:extLst>
        <a:ext uri="{E40237B7-FDA0-4F09-8148-C483321AD2D9}">
          <dgm14:cNvPr xmlns:dgm14="http://schemas.microsoft.com/office/drawing/2010/diagram" id="0" name="" descr="Pílový kotúč výplň plnou farbou"/>
        </a:ext>
      </dgm:extLst>
    </dgm:pt>
    <dgm:pt modelId="{C1AF1D72-C5DD-4FC9-841F-5DF5143A015A}">
      <dgm:prSet custT="1"/>
      <dgm:spPr/>
      <dgm:t>
        <a:bodyPr/>
        <a:lstStyle/>
        <a:p>
          <a:r>
            <a:rPr lang="en-GB" sz="1600" b="1" dirty="0"/>
            <a:t>Automated image editing</a:t>
          </a:r>
          <a:endParaRPr lang="sk-SK" sz="1600" dirty="0"/>
        </a:p>
      </dgm:t>
    </dgm:pt>
    <dgm:pt modelId="{E9CBA529-CC41-4BBE-BB25-119FE0A6813D}" type="parTrans" cxnId="{104ABCB1-1F5C-4D78-9B9F-4346A915B9A1}">
      <dgm:prSet/>
      <dgm:spPr/>
      <dgm:t>
        <a:bodyPr/>
        <a:lstStyle/>
        <a:p>
          <a:endParaRPr lang="sk-SK" sz="1200"/>
        </a:p>
      </dgm:t>
    </dgm:pt>
    <dgm:pt modelId="{4B75CEED-A1F1-4C4D-8EAA-CAB9AE13569C}" type="sibTrans" cxnId="{104ABCB1-1F5C-4D78-9B9F-4346A915B9A1}">
      <dgm:prSet/>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dgm:spPr>
      <dgm:t>
        <a:bodyPr/>
        <a:lstStyle/>
        <a:p>
          <a:endParaRPr lang="sk-SK" sz="1200"/>
        </a:p>
      </dgm:t>
      <dgm:extLst>
        <a:ext uri="{E40237B7-FDA0-4F09-8148-C483321AD2D9}">
          <dgm14:cNvPr xmlns:dgm14="http://schemas.microsoft.com/office/drawing/2010/diagram" id="0" name="" descr="Paleta výplň plnou farbou"/>
        </a:ext>
      </dgm:extLst>
    </dgm:pt>
    <dgm:pt modelId="{46FB4A0C-DF64-44AC-BD1A-3A72740A1F08}">
      <dgm:prSet custT="1"/>
      <dgm:spPr/>
      <dgm:t>
        <a:bodyPr/>
        <a:lstStyle/>
        <a:p>
          <a:r>
            <a:rPr lang="en-GB" sz="1600" b="1" dirty="0"/>
            <a:t>Market trend analysis</a:t>
          </a:r>
          <a:endParaRPr lang="sk-SK" sz="1600" dirty="0"/>
        </a:p>
      </dgm:t>
    </dgm:pt>
    <dgm:pt modelId="{9309277D-B4F6-4265-916C-01FEF0A696B4}" type="parTrans" cxnId="{2E93D137-7E4D-41D8-BB0E-78F76303AB73}">
      <dgm:prSet/>
      <dgm:spPr/>
      <dgm:t>
        <a:bodyPr/>
        <a:lstStyle/>
        <a:p>
          <a:endParaRPr lang="sk-SK" sz="1200"/>
        </a:p>
      </dgm:t>
    </dgm:pt>
    <dgm:pt modelId="{B8AFFEFB-1287-4EF4-BA79-60333DD1B0A0}" type="sibTrans" cxnId="{2E93D137-7E4D-41D8-BB0E-78F76303AB73}">
      <dgm:prSet/>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dgm:spPr>
      <dgm:t>
        <a:bodyPr/>
        <a:lstStyle/>
        <a:p>
          <a:endParaRPr lang="sk-SK" sz="1200"/>
        </a:p>
      </dgm:t>
      <dgm:extLst>
        <a:ext uri="{E40237B7-FDA0-4F09-8148-C483321AD2D9}">
          <dgm14:cNvPr xmlns:dgm14="http://schemas.microsoft.com/office/drawing/2010/diagram" id="0" name="" descr="Stúpajúci trend výplň plnou farbou"/>
        </a:ext>
      </dgm:extLst>
    </dgm:pt>
    <dgm:pt modelId="{0FB5C864-E61E-4C3C-809C-4A266E06B6A6}">
      <dgm:prSet phldrT="[Text]" custT="1"/>
      <dgm:spPr/>
      <dgm:t>
        <a:bodyPr/>
        <a:lstStyle/>
        <a:p>
          <a:r>
            <a:rPr lang="en-GB" sz="1600" b="1" dirty="0"/>
            <a:t>Product description generators</a:t>
          </a:r>
          <a:endParaRPr lang="sk-SK" sz="1600" dirty="0"/>
        </a:p>
      </dgm:t>
    </dgm:pt>
    <dgm:pt modelId="{54574121-7AF7-4A1F-BFED-5CC670B22490}" type="parTrans" cxnId="{8C8F0BC8-E33B-4382-B7D5-96E54494F8BE}">
      <dgm:prSet/>
      <dgm:spPr/>
      <dgm:t>
        <a:bodyPr/>
        <a:lstStyle/>
        <a:p>
          <a:endParaRPr lang="sk-SK" sz="1200"/>
        </a:p>
      </dgm:t>
    </dgm:pt>
    <dgm:pt modelId="{B3D33513-4125-447E-A0D5-AE43A3EB050D}" type="sibTrans" cxnId="{8C8F0BC8-E33B-4382-B7D5-96E54494F8BE}">
      <dgm:prSet/>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dgm:spPr>
      <dgm:t>
        <a:bodyPr/>
        <a:lstStyle/>
        <a:p>
          <a:endParaRPr lang="sk-SK" sz="1200"/>
        </a:p>
      </dgm:t>
      <dgm:extLst>
        <a:ext uri="{E40237B7-FDA0-4F09-8148-C483321AD2D9}">
          <dgm14:cNvPr xmlns:dgm14="http://schemas.microsoft.com/office/drawing/2010/diagram" id="0" name="" descr="Šiška výplň plnou farbou"/>
        </a:ext>
      </dgm:extLst>
    </dgm:pt>
    <dgm:pt modelId="{454C05DF-A315-460C-9B74-E66A6E58F543}" type="pres">
      <dgm:prSet presAssocID="{A925E682-BA18-4E39-81BC-3D4F8D3C2230}" presName="Name0" presStyleCnt="0">
        <dgm:presLayoutVars>
          <dgm:chMax val="21"/>
          <dgm:chPref val="21"/>
        </dgm:presLayoutVars>
      </dgm:prSet>
      <dgm:spPr/>
    </dgm:pt>
    <dgm:pt modelId="{A0B76C7F-3E42-4497-A118-B56AC1E22BD1}" type="pres">
      <dgm:prSet presAssocID="{A27B2CA5-A886-41E2-BC8F-2556D442953A}" presName="text1" presStyleCnt="0"/>
      <dgm:spPr/>
    </dgm:pt>
    <dgm:pt modelId="{4B0DF0CB-9DE9-4D1B-9CC6-F692C4A722EC}" type="pres">
      <dgm:prSet presAssocID="{A27B2CA5-A886-41E2-BC8F-2556D442953A}" presName="textRepeatNode" presStyleLbl="alignNode1" presStyleIdx="0" presStyleCnt="5">
        <dgm:presLayoutVars>
          <dgm:chMax val="0"/>
          <dgm:chPref val="0"/>
          <dgm:bulletEnabled val="1"/>
        </dgm:presLayoutVars>
      </dgm:prSet>
      <dgm:spPr/>
    </dgm:pt>
    <dgm:pt modelId="{7CD2EBD0-DB61-42CD-A137-D78FE12275A2}" type="pres">
      <dgm:prSet presAssocID="{A27B2CA5-A886-41E2-BC8F-2556D442953A}" presName="textaccent1" presStyleCnt="0"/>
      <dgm:spPr/>
    </dgm:pt>
    <dgm:pt modelId="{00AD003A-B9F1-404C-B96A-417876A648A6}" type="pres">
      <dgm:prSet presAssocID="{A27B2CA5-A886-41E2-BC8F-2556D442953A}" presName="accentRepeatNode" presStyleLbl="solidAlignAcc1" presStyleIdx="0" presStyleCnt="10"/>
      <dgm:spPr/>
    </dgm:pt>
    <dgm:pt modelId="{A8EBA16C-BE9D-4F34-9A39-1D8F50D1DC75}" type="pres">
      <dgm:prSet presAssocID="{70D54AB0-34D6-435E-8902-DEE29A7A6045}" presName="image1" presStyleCnt="0"/>
      <dgm:spPr/>
    </dgm:pt>
    <dgm:pt modelId="{58AAEDD5-3B73-4F72-BE63-13449BFFED2E}" type="pres">
      <dgm:prSet presAssocID="{70D54AB0-34D6-435E-8902-DEE29A7A6045}" presName="imageRepeatNode" presStyleLbl="alignAcc1" presStyleIdx="0" presStyleCnt="5"/>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8000" b="-8000"/>
          </a:stretch>
        </a:blipFill>
      </dgm:spPr>
    </dgm:pt>
    <dgm:pt modelId="{004A12D9-1581-415D-BCE6-5024D91BFE09}" type="pres">
      <dgm:prSet presAssocID="{70D54AB0-34D6-435E-8902-DEE29A7A6045}" presName="imageaccent1" presStyleCnt="0"/>
      <dgm:spPr/>
    </dgm:pt>
    <dgm:pt modelId="{DB42415F-2B21-4F0E-AF3C-A8F27BF0EF32}" type="pres">
      <dgm:prSet presAssocID="{70D54AB0-34D6-435E-8902-DEE29A7A6045}" presName="accentRepeatNode" presStyleLbl="solidAlignAcc1" presStyleIdx="1" presStyleCnt="10"/>
      <dgm:spPr/>
    </dgm:pt>
    <dgm:pt modelId="{89D40D39-C251-4F8E-A8A5-235136FB1784}" type="pres">
      <dgm:prSet presAssocID="{0FB5C864-E61E-4C3C-809C-4A266E06B6A6}" presName="text2" presStyleCnt="0"/>
      <dgm:spPr/>
    </dgm:pt>
    <dgm:pt modelId="{38A7407A-5BF8-467C-9D04-DC282E1E34E6}" type="pres">
      <dgm:prSet presAssocID="{0FB5C864-E61E-4C3C-809C-4A266E06B6A6}" presName="textRepeatNode" presStyleLbl="alignNode1" presStyleIdx="1" presStyleCnt="5">
        <dgm:presLayoutVars>
          <dgm:chMax val="0"/>
          <dgm:chPref val="0"/>
          <dgm:bulletEnabled val="1"/>
        </dgm:presLayoutVars>
      </dgm:prSet>
      <dgm:spPr/>
    </dgm:pt>
    <dgm:pt modelId="{758963A7-D92C-4251-B0FD-B4969D90AC6C}" type="pres">
      <dgm:prSet presAssocID="{0FB5C864-E61E-4C3C-809C-4A266E06B6A6}" presName="textaccent2" presStyleCnt="0"/>
      <dgm:spPr/>
    </dgm:pt>
    <dgm:pt modelId="{C7CE5619-8530-4964-A2D7-8B7647E8A129}" type="pres">
      <dgm:prSet presAssocID="{0FB5C864-E61E-4C3C-809C-4A266E06B6A6}" presName="accentRepeatNode" presStyleLbl="solidAlignAcc1" presStyleIdx="2" presStyleCnt="10"/>
      <dgm:spPr/>
    </dgm:pt>
    <dgm:pt modelId="{F7DE8F2C-D69E-4148-804E-88A9D61E69C8}" type="pres">
      <dgm:prSet presAssocID="{B3D33513-4125-447E-A0D5-AE43A3EB050D}" presName="image2" presStyleCnt="0"/>
      <dgm:spPr/>
    </dgm:pt>
    <dgm:pt modelId="{6A3396B2-FC17-4551-94A6-F1671B323933}" type="pres">
      <dgm:prSet presAssocID="{B3D33513-4125-447E-A0D5-AE43A3EB050D}" presName="imageRepeatNode" presStyleLbl="alignAcc1" presStyleIdx="1" presStyleCnt="5"/>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t="-8000" b="-8000"/>
          </a:stretch>
        </a:blipFill>
      </dgm:spPr>
    </dgm:pt>
    <dgm:pt modelId="{74835F78-27C5-4633-AACA-86D62260145F}" type="pres">
      <dgm:prSet presAssocID="{B3D33513-4125-447E-A0D5-AE43A3EB050D}" presName="imageaccent2" presStyleCnt="0"/>
      <dgm:spPr/>
    </dgm:pt>
    <dgm:pt modelId="{41D1CFEB-C665-4E3F-AD12-49373921EDF9}" type="pres">
      <dgm:prSet presAssocID="{B3D33513-4125-447E-A0D5-AE43A3EB050D}" presName="accentRepeatNode" presStyleLbl="solidAlignAcc1" presStyleIdx="3" presStyleCnt="10"/>
      <dgm:spPr/>
    </dgm:pt>
    <dgm:pt modelId="{1D9D1FDD-DC5F-417D-9079-DDFB41EA5DCC}" type="pres">
      <dgm:prSet presAssocID="{4D8BF7A0-AD1D-45C0-8230-FB6DB768A0C4}" presName="text3" presStyleCnt="0"/>
      <dgm:spPr/>
    </dgm:pt>
    <dgm:pt modelId="{27CCDBAC-322D-4E5C-A74C-EEEEAAC25B2E}" type="pres">
      <dgm:prSet presAssocID="{4D8BF7A0-AD1D-45C0-8230-FB6DB768A0C4}" presName="textRepeatNode" presStyleLbl="alignNode1" presStyleIdx="2" presStyleCnt="5" custLinFactNeighborX="1420">
        <dgm:presLayoutVars>
          <dgm:chMax val="0"/>
          <dgm:chPref val="0"/>
          <dgm:bulletEnabled val="1"/>
        </dgm:presLayoutVars>
      </dgm:prSet>
      <dgm:spPr/>
    </dgm:pt>
    <dgm:pt modelId="{7F34F0EC-6766-4DA2-B1B2-BBEA1FBFCD43}" type="pres">
      <dgm:prSet presAssocID="{4D8BF7A0-AD1D-45C0-8230-FB6DB768A0C4}" presName="textaccent3" presStyleCnt="0"/>
      <dgm:spPr/>
    </dgm:pt>
    <dgm:pt modelId="{8FD767F5-39A2-42E4-B726-F94BA9A42D8D}" type="pres">
      <dgm:prSet presAssocID="{4D8BF7A0-AD1D-45C0-8230-FB6DB768A0C4}" presName="accentRepeatNode" presStyleLbl="solidAlignAcc1" presStyleIdx="4" presStyleCnt="10"/>
      <dgm:spPr/>
    </dgm:pt>
    <dgm:pt modelId="{D88BA1A9-C304-4DEB-928E-89329513C3CE}" type="pres">
      <dgm:prSet presAssocID="{B106AA8A-DDAC-4AEF-86DF-1E27AB988036}" presName="image3" presStyleCnt="0"/>
      <dgm:spPr/>
    </dgm:pt>
    <dgm:pt modelId="{A33A6FFD-52FD-4F2B-BD79-A2063B0433BF}" type="pres">
      <dgm:prSet presAssocID="{B106AA8A-DDAC-4AEF-86DF-1E27AB988036}" presName="imageRepeatNode" presStyleLbl="alignAcc1" presStyleIdx="2" presStyleCnt="5"/>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8000" b="-8000"/>
          </a:stretch>
        </a:blipFill>
      </dgm:spPr>
    </dgm:pt>
    <dgm:pt modelId="{0276D646-F815-4481-B10C-4427E7BBCFDB}" type="pres">
      <dgm:prSet presAssocID="{B106AA8A-DDAC-4AEF-86DF-1E27AB988036}" presName="imageaccent3" presStyleCnt="0"/>
      <dgm:spPr/>
    </dgm:pt>
    <dgm:pt modelId="{06EFCCC5-F608-46C2-917A-9EA498DED597}" type="pres">
      <dgm:prSet presAssocID="{B106AA8A-DDAC-4AEF-86DF-1E27AB988036}" presName="accentRepeatNode" presStyleLbl="solidAlignAcc1" presStyleIdx="5" presStyleCnt="10"/>
      <dgm:spPr/>
    </dgm:pt>
    <dgm:pt modelId="{EFE4C6AC-C930-43E6-828A-0A009BFC3722}" type="pres">
      <dgm:prSet presAssocID="{C1AF1D72-C5DD-4FC9-841F-5DF5143A015A}" presName="text4" presStyleCnt="0"/>
      <dgm:spPr/>
    </dgm:pt>
    <dgm:pt modelId="{F47D10A7-C71A-47F1-B679-CEC2321D36C4}" type="pres">
      <dgm:prSet presAssocID="{C1AF1D72-C5DD-4FC9-841F-5DF5143A015A}" presName="textRepeatNode" presStyleLbl="alignNode1" presStyleIdx="3" presStyleCnt="5">
        <dgm:presLayoutVars>
          <dgm:chMax val="0"/>
          <dgm:chPref val="0"/>
          <dgm:bulletEnabled val="1"/>
        </dgm:presLayoutVars>
      </dgm:prSet>
      <dgm:spPr/>
    </dgm:pt>
    <dgm:pt modelId="{1A4EB443-8857-4BA0-B090-511E680A6C13}" type="pres">
      <dgm:prSet presAssocID="{C1AF1D72-C5DD-4FC9-841F-5DF5143A015A}" presName="textaccent4" presStyleCnt="0"/>
      <dgm:spPr/>
    </dgm:pt>
    <dgm:pt modelId="{AE92A6F9-A309-4228-96B7-2042CD5DDDE2}" type="pres">
      <dgm:prSet presAssocID="{C1AF1D72-C5DD-4FC9-841F-5DF5143A015A}" presName="accentRepeatNode" presStyleLbl="solidAlignAcc1" presStyleIdx="6" presStyleCnt="10"/>
      <dgm:spPr/>
    </dgm:pt>
    <dgm:pt modelId="{F95C7656-1313-4E9D-99AD-D958310EADAF}" type="pres">
      <dgm:prSet presAssocID="{4B75CEED-A1F1-4C4D-8EAA-CAB9AE13569C}" presName="image4" presStyleCnt="0"/>
      <dgm:spPr/>
    </dgm:pt>
    <dgm:pt modelId="{385F4D26-E882-42F4-B8B8-8C0406179C13}" type="pres">
      <dgm:prSet presAssocID="{4B75CEED-A1F1-4C4D-8EAA-CAB9AE13569C}" presName="imageRepeatNode" presStyleLbl="alignAcc1" presStyleIdx="3" presStyleCnt="5"/>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t="-8000" b="-8000"/>
          </a:stretch>
        </a:blipFill>
      </dgm:spPr>
    </dgm:pt>
    <dgm:pt modelId="{F9E439EA-D8EB-4C31-BCE9-632C2DAC8F43}" type="pres">
      <dgm:prSet presAssocID="{4B75CEED-A1F1-4C4D-8EAA-CAB9AE13569C}" presName="imageaccent4" presStyleCnt="0"/>
      <dgm:spPr/>
    </dgm:pt>
    <dgm:pt modelId="{B0079FE9-D8EC-40D0-A707-991CFE47576B}" type="pres">
      <dgm:prSet presAssocID="{4B75CEED-A1F1-4C4D-8EAA-CAB9AE13569C}" presName="accentRepeatNode" presStyleLbl="solidAlignAcc1" presStyleIdx="7" presStyleCnt="10"/>
      <dgm:spPr/>
    </dgm:pt>
    <dgm:pt modelId="{95EBF19F-EBA5-4BF8-A37B-35117F5359EB}" type="pres">
      <dgm:prSet presAssocID="{46FB4A0C-DF64-44AC-BD1A-3A72740A1F08}" presName="text5" presStyleCnt="0"/>
      <dgm:spPr/>
    </dgm:pt>
    <dgm:pt modelId="{FA826FD6-0B8A-454D-94B5-57B416AE141C}" type="pres">
      <dgm:prSet presAssocID="{46FB4A0C-DF64-44AC-BD1A-3A72740A1F08}" presName="textRepeatNode" presStyleLbl="alignNode1" presStyleIdx="4" presStyleCnt="5">
        <dgm:presLayoutVars>
          <dgm:chMax val="0"/>
          <dgm:chPref val="0"/>
          <dgm:bulletEnabled val="1"/>
        </dgm:presLayoutVars>
      </dgm:prSet>
      <dgm:spPr/>
    </dgm:pt>
    <dgm:pt modelId="{FAB6E983-FDA1-4F96-AB9C-32C2654AB3A6}" type="pres">
      <dgm:prSet presAssocID="{46FB4A0C-DF64-44AC-BD1A-3A72740A1F08}" presName="textaccent5" presStyleCnt="0"/>
      <dgm:spPr/>
    </dgm:pt>
    <dgm:pt modelId="{AC653C0D-07F9-4EC2-87E2-195AAFBB8311}" type="pres">
      <dgm:prSet presAssocID="{46FB4A0C-DF64-44AC-BD1A-3A72740A1F08}" presName="accentRepeatNode" presStyleLbl="solidAlignAcc1" presStyleIdx="8" presStyleCnt="10"/>
      <dgm:spPr/>
    </dgm:pt>
    <dgm:pt modelId="{3FEDE83C-7174-4980-B790-D57BE1A14C79}" type="pres">
      <dgm:prSet presAssocID="{B8AFFEFB-1287-4EF4-BA79-60333DD1B0A0}" presName="image5" presStyleCnt="0"/>
      <dgm:spPr/>
    </dgm:pt>
    <dgm:pt modelId="{AE9B2AD6-3D9A-472D-A276-BD578575E6D0}" type="pres">
      <dgm:prSet presAssocID="{B8AFFEFB-1287-4EF4-BA79-60333DD1B0A0}" presName="imageRepeatNode" presStyleLbl="alignAcc1" presStyleIdx="4" presStyleCnt="5"/>
      <dgm:spPr>
        <a:blipFill>
          <a:blip xmlns:r="http://schemas.openxmlformats.org/officeDocument/2006/relationships" r:embed="rId19">
            <a:extLst>
              <a:ext uri="{96DAC541-7B7A-43D3-8B79-37D633B846F1}">
                <asvg:svgBlip xmlns:asvg="http://schemas.microsoft.com/office/drawing/2016/SVG/main" r:embed="rId20"/>
              </a:ext>
            </a:extLst>
          </a:blip>
          <a:srcRect/>
          <a:stretch>
            <a:fillRect t="-8000" b="-8000"/>
          </a:stretch>
        </a:blipFill>
      </dgm:spPr>
    </dgm:pt>
    <dgm:pt modelId="{BE7F1597-EB33-4AB6-B1B4-0FDB034EB92C}" type="pres">
      <dgm:prSet presAssocID="{B8AFFEFB-1287-4EF4-BA79-60333DD1B0A0}" presName="imageaccent5" presStyleCnt="0"/>
      <dgm:spPr/>
    </dgm:pt>
    <dgm:pt modelId="{D4969D7B-C72F-489A-9311-B017DEC6A509}" type="pres">
      <dgm:prSet presAssocID="{B8AFFEFB-1287-4EF4-BA79-60333DD1B0A0}" presName="accentRepeatNode" presStyleLbl="solidAlignAcc1" presStyleIdx="9" presStyleCnt="10"/>
      <dgm:spPr/>
    </dgm:pt>
  </dgm:ptLst>
  <dgm:cxnLst>
    <dgm:cxn modelId="{6FF31B02-669F-458B-979B-5DADF93D1FCC}" type="presOf" srcId="{70D54AB0-34D6-435E-8902-DEE29A7A6045}" destId="{58AAEDD5-3B73-4F72-BE63-13449BFFED2E}" srcOrd="0" destOrd="0" presId="urn:microsoft.com/office/officeart/2008/layout/HexagonCluster"/>
    <dgm:cxn modelId="{2D35F803-BAED-48C3-A61C-732519378E43}" type="presOf" srcId="{A27B2CA5-A886-41E2-BC8F-2556D442953A}" destId="{4B0DF0CB-9DE9-4D1B-9CC6-F692C4A722EC}" srcOrd="0" destOrd="0" presId="urn:microsoft.com/office/officeart/2008/layout/HexagonCluster"/>
    <dgm:cxn modelId="{2E93D137-7E4D-41D8-BB0E-78F76303AB73}" srcId="{A925E682-BA18-4E39-81BC-3D4F8D3C2230}" destId="{46FB4A0C-DF64-44AC-BD1A-3A72740A1F08}" srcOrd="4" destOrd="0" parTransId="{9309277D-B4F6-4265-916C-01FEF0A696B4}" sibTransId="{B8AFFEFB-1287-4EF4-BA79-60333DD1B0A0}"/>
    <dgm:cxn modelId="{21BE7F38-BA3C-42BF-B909-CAE62BB9ABB8}" type="presOf" srcId="{46FB4A0C-DF64-44AC-BD1A-3A72740A1F08}" destId="{FA826FD6-0B8A-454D-94B5-57B416AE141C}" srcOrd="0" destOrd="0" presId="urn:microsoft.com/office/officeart/2008/layout/HexagonCluster"/>
    <dgm:cxn modelId="{9385703D-6909-4ECB-9F44-D8D9E927D8DB}" srcId="{A925E682-BA18-4E39-81BC-3D4F8D3C2230}" destId="{A27B2CA5-A886-41E2-BC8F-2556D442953A}" srcOrd="0" destOrd="0" parTransId="{C5FCBE07-022B-4EE2-AC06-005349DA947F}" sibTransId="{70D54AB0-34D6-435E-8902-DEE29A7A6045}"/>
    <dgm:cxn modelId="{06C3264B-011F-4D3B-995F-1312A76E3519}" type="presOf" srcId="{B3D33513-4125-447E-A0D5-AE43A3EB050D}" destId="{6A3396B2-FC17-4551-94A6-F1671B323933}" srcOrd="0" destOrd="0" presId="urn:microsoft.com/office/officeart/2008/layout/HexagonCluster"/>
    <dgm:cxn modelId="{FD8A4174-5E45-4349-9A6F-A58037CCB0D1}" type="presOf" srcId="{B8AFFEFB-1287-4EF4-BA79-60333DD1B0A0}" destId="{AE9B2AD6-3D9A-472D-A276-BD578575E6D0}" srcOrd="0" destOrd="0" presId="urn:microsoft.com/office/officeart/2008/layout/HexagonCluster"/>
    <dgm:cxn modelId="{D450AC92-C442-4D18-81E6-9236AFA04E60}" type="presOf" srcId="{A925E682-BA18-4E39-81BC-3D4F8D3C2230}" destId="{454C05DF-A315-460C-9B74-E66A6E58F543}" srcOrd="0" destOrd="0" presId="urn:microsoft.com/office/officeart/2008/layout/HexagonCluster"/>
    <dgm:cxn modelId="{BF0847A5-C610-45E3-B1F4-B9CFD5C146ED}" type="presOf" srcId="{B106AA8A-DDAC-4AEF-86DF-1E27AB988036}" destId="{A33A6FFD-52FD-4F2B-BD79-A2063B0433BF}" srcOrd="0" destOrd="0" presId="urn:microsoft.com/office/officeart/2008/layout/HexagonCluster"/>
    <dgm:cxn modelId="{3579ACA5-45DF-4E66-9A67-FFBBEDBA3FFF}" type="presOf" srcId="{C1AF1D72-C5DD-4FC9-841F-5DF5143A015A}" destId="{F47D10A7-C71A-47F1-B679-CEC2321D36C4}" srcOrd="0" destOrd="0" presId="urn:microsoft.com/office/officeart/2008/layout/HexagonCluster"/>
    <dgm:cxn modelId="{FAAD45A7-E4E7-44E4-9415-28969221437D}" type="presOf" srcId="{0FB5C864-E61E-4C3C-809C-4A266E06B6A6}" destId="{38A7407A-5BF8-467C-9D04-DC282E1E34E6}" srcOrd="0" destOrd="0" presId="urn:microsoft.com/office/officeart/2008/layout/HexagonCluster"/>
    <dgm:cxn modelId="{C25B9BB0-FBF4-44B5-9E62-2097BA70FDEA}" srcId="{A925E682-BA18-4E39-81BC-3D4F8D3C2230}" destId="{4D8BF7A0-AD1D-45C0-8230-FB6DB768A0C4}" srcOrd="2" destOrd="0" parTransId="{89FA8F79-7706-4F42-B25B-8D6A44B15B4F}" sibTransId="{B106AA8A-DDAC-4AEF-86DF-1E27AB988036}"/>
    <dgm:cxn modelId="{104ABCB1-1F5C-4D78-9B9F-4346A915B9A1}" srcId="{A925E682-BA18-4E39-81BC-3D4F8D3C2230}" destId="{C1AF1D72-C5DD-4FC9-841F-5DF5143A015A}" srcOrd="3" destOrd="0" parTransId="{E9CBA529-CC41-4BBE-BB25-119FE0A6813D}" sibTransId="{4B75CEED-A1F1-4C4D-8EAA-CAB9AE13569C}"/>
    <dgm:cxn modelId="{8C8F0BC8-E33B-4382-B7D5-96E54494F8BE}" srcId="{A925E682-BA18-4E39-81BC-3D4F8D3C2230}" destId="{0FB5C864-E61E-4C3C-809C-4A266E06B6A6}" srcOrd="1" destOrd="0" parTransId="{54574121-7AF7-4A1F-BFED-5CC670B22490}" sibTransId="{B3D33513-4125-447E-A0D5-AE43A3EB050D}"/>
    <dgm:cxn modelId="{5DFF0FD4-235F-4656-B930-E97F732CF7B2}" type="presOf" srcId="{4D8BF7A0-AD1D-45C0-8230-FB6DB768A0C4}" destId="{27CCDBAC-322D-4E5C-A74C-EEEEAAC25B2E}" srcOrd="0" destOrd="0" presId="urn:microsoft.com/office/officeart/2008/layout/HexagonCluster"/>
    <dgm:cxn modelId="{9DAD97EB-59C9-4810-8775-ACE884BD5C46}" type="presOf" srcId="{4B75CEED-A1F1-4C4D-8EAA-CAB9AE13569C}" destId="{385F4D26-E882-42F4-B8B8-8C0406179C13}" srcOrd="0" destOrd="0" presId="urn:microsoft.com/office/officeart/2008/layout/HexagonCluster"/>
    <dgm:cxn modelId="{31F5F859-96A8-4AF9-8FFC-4694F666259A}" type="presParOf" srcId="{454C05DF-A315-460C-9B74-E66A6E58F543}" destId="{A0B76C7F-3E42-4497-A118-B56AC1E22BD1}" srcOrd="0" destOrd="0" presId="urn:microsoft.com/office/officeart/2008/layout/HexagonCluster"/>
    <dgm:cxn modelId="{C1DDFD17-8850-46C2-A458-CF32AE837633}" type="presParOf" srcId="{A0B76C7F-3E42-4497-A118-B56AC1E22BD1}" destId="{4B0DF0CB-9DE9-4D1B-9CC6-F692C4A722EC}" srcOrd="0" destOrd="0" presId="urn:microsoft.com/office/officeart/2008/layout/HexagonCluster"/>
    <dgm:cxn modelId="{86C71FBC-7D8A-43FE-BDF7-63B190D25944}" type="presParOf" srcId="{454C05DF-A315-460C-9B74-E66A6E58F543}" destId="{7CD2EBD0-DB61-42CD-A137-D78FE12275A2}" srcOrd="1" destOrd="0" presId="urn:microsoft.com/office/officeart/2008/layout/HexagonCluster"/>
    <dgm:cxn modelId="{241F6492-B600-4CFB-908B-21248A56F1FB}" type="presParOf" srcId="{7CD2EBD0-DB61-42CD-A137-D78FE12275A2}" destId="{00AD003A-B9F1-404C-B96A-417876A648A6}" srcOrd="0" destOrd="0" presId="urn:microsoft.com/office/officeart/2008/layout/HexagonCluster"/>
    <dgm:cxn modelId="{A1158BD6-799C-4445-B381-AAE4FF8CEC4F}" type="presParOf" srcId="{454C05DF-A315-460C-9B74-E66A6E58F543}" destId="{A8EBA16C-BE9D-4F34-9A39-1D8F50D1DC75}" srcOrd="2" destOrd="0" presId="urn:microsoft.com/office/officeart/2008/layout/HexagonCluster"/>
    <dgm:cxn modelId="{CE74C520-BC11-4CF9-A26A-29D5D7DAA9E0}" type="presParOf" srcId="{A8EBA16C-BE9D-4F34-9A39-1D8F50D1DC75}" destId="{58AAEDD5-3B73-4F72-BE63-13449BFFED2E}" srcOrd="0" destOrd="0" presId="urn:microsoft.com/office/officeart/2008/layout/HexagonCluster"/>
    <dgm:cxn modelId="{5AF3F84A-88E8-41B3-877F-A77CD4F8AA4B}" type="presParOf" srcId="{454C05DF-A315-460C-9B74-E66A6E58F543}" destId="{004A12D9-1581-415D-BCE6-5024D91BFE09}" srcOrd="3" destOrd="0" presId="urn:microsoft.com/office/officeart/2008/layout/HexagonCluster"/>
    <dgm:cxn modelId="{486B746C-9346-41A9-A86F-03CD6AC4DB97}" type="presParOf" srcId="{004A12D9-1581-415D-BCE6-5024D91BFE09}" destId="{DB42415F-2B21-4F0E-AF3C-A8F27BF0EF32}" srcOrd="0" destOrd="0" presId="urn:microsoft.com/office/officeart/2008/layout/HexagonCluster"/>
    <dgm:cxn modelId="{63EB5FCD-673C-4E16-AABF-ECD33DD4D6AF}" type="presParOf" srcId="{454C05DF-A315-460C-9B74-E66A6E58F543}" destId="{89D40D39-C251-4F8E-A8A5-235136FB1784}" srcOrd="4" destOrd="0" presId="urn:microsoft.com/office/officeart/2008/layout/HexagonCluster"/>
    <dgm:cxn modelId="{54AF9730-499C-405B-B92F-50425A577080}" type="presParOf" srcId="{89D40D39-C251-4F8E-A8A5-235136FB1784}" destId="{38A7407A-5BF8-467C-9D04-DC282E1E34E6}" srcOrd="0" destOrd="0" presId="urn:microsoft.com/office/officeart/2008/layout/HexagonCluster"/>
    <dgm:cxn modelId="{1DDDC172-6ECB-4F27-B62E-306BA154343D}" type="presParOf" srcId="{454C05DF-A315-460C-9B74-E66A6E58F543}" destId="{758963A7-D92C-4251-B0FD-B4969D90AC6C}" srcOrd="5" destOrd="0" presId="urn:microsoft.com/office/officeart/2008/layout/HexagonCluster"/>
    <dgm:cxn modelId="{9F1693C5-6D2C-4E52-A888-FED793EE6A35}" type="presParOf" srcId="{758963A7-D92C-4251-B0FD-B4969D90AC6C}" destId="{C7CE5619-8530-4964-A2D7-8B7647E8A129}" srcOrd="0" destOrd="0" presId="urn:microsoft.com/office/officeart/2008/layout/HexagonCluster"/>
    <dgm:cxn modelId="{B60DE50C-8964-4905-A0AA-9399C8BA792D}" type="presParOf" srcId="{454C05DF-A315-460C-9B74-E66A6E58F543}" destId="{F7DE8F2C-D69E-4148-804E-88A9D61E69C8}" srcOrd="6" destOrd="0" presId="urn:microsoft.com/office/officeart/2008/layout/HexagonCluster"/>
    <dgm:cxn modelId="{363224D4-1669-4373-9C29-DDCC366DC23F}" type="presParOf" srcId="{F7DE8F2C-D69E-4148-804E-88A9D61E69C8}" destId="{6A3396B2-FC17-4551-94A6-F1671B323933}" srcOrd="0" destOrd="0" presId="urn:microsoft.com/office/officeart/2008/layout/HexagonCluster"/>
    <dgm:cxn modelId="{2C3FA3DF-C17C-496F-ABD6-561293A48ED3}" type="presParOf" srcId="{454C05DF-A315-460C-9B74-E66A6E58F543}" destId="{74835F78-27C5-4633-AACA-86D62260145F}" srcOrd="7" destOrd="0" presId="urn:microsoft.com/office/officeart/2008/layout/HexagonCluster"/>
    <dgm:cxn modelId="{8DB3AD93-08B1-4B1D-98BE-ECF049268C15}" type="presParOf" srcId="{74835F78-27C5-4633-AACA-86D62260145F}" destId="{41D1CFEB-C665-4E3F-AD12-49373921EDF9}" srcOrd="0" destOrd="0" presId="urn:microsoft.com/office/officeart/2008/layout/HexagonCluster"/>
    <dgm:cxn modelId="{92D2BB9D-4A61-4AD6-9131-348850FEB64F}" type="presParOf" srcId="{454C05DF-A315-460C-9B74-E66A6E58F543}" destId="{1D9D1FDD-DC5F-417D-9079-DDFB41EA5DCC}" srcOrd="8" destOrd="0" presId="urn:microsoft.com/office/officeart/2008/layout/HexagonCluster"/>
    <dgm:cxn modelId="{D95DB51E-0797-4F76-9C29-83AAA702026C}" type="presParOf" srcId="{1D9D1FDD-DC5F-417D-9079-DDFB41EA5DCC}" destId="{27CCDBAC-322D-4E5C-A74C-EEEEAAC25B2E}" srcOrd="0" destOrd="0" presId="urn:microsoft.com/office/officeart/2008/layout/HexagonCluster"/>
    <dgm:cxn modelId="{4BA629A4-A2BD-4D57-8EE2-13CADF006E57}" type="presParOf" srcId="{454C05DF-A315-460C-9B74-E66A6E58F543}" destId="{7F34F0EC-6766-4DA2-B1B2-BBEA1FBFCD43}" srcOrd="9" destOrd="0" presId="urn:microsoft.com/office/officeart/2008/layout/HexagonCluster"/>
    <dgm:cxn modelId="{7456EF9B-CA78-4B34-A747-12025D186A6B}" type="presParOf" srcId="{7F34F0EC-6766-4DA2-B1B2-BBEA1FBFCD43}" destId="{8FD767F5-39A2-42E4-B726-F94BA9A42D8D}" srcOrd="0" destOrd="0" presId="urn:microsoft.com/office/officeart/2008/layout/HexagonCluster"/>
    <dgm:cxn modelId="{11C46129-E39C-48CB-927D-F6138AE0D317}" type="presParOf" srcId="{454C05DF-A315-460C-9B74-E66A6E58F543}" destId="{D88BA1A9-C304-4DEB-928E-89329513C3CE}" srcOrd="10" destOrd="0" presId="urn:microsoft.com/office/officeart/2008/layout/HexagonCluster"/>
    <dgm:cxn modelId="{FD176738-3D71-4B7F-BA3E-5B59DF153959}" type="presParOf" srcId="{D88BA1A9-C304-4DEB-928E-89329513C3CE}" destId="{A33A6FFD-52FD-4F2B-BD79-A2063B0433BF}" srcOrd="0" destOrd="0" presId="urn:microsoft.com/office/officeart/2008/layout/HexagonCluster"/>
    <dgm:cxn modelId="{48B78BBC-7417-4856-9CD4-ABEA9D8EA7C0}" type="presParOf" srcId="{454C05DF-A315-460C-9B74-E66A6E58F543}" destId="{0276D646-F815-4481-B10C-4427E7BBCFDB}" srcOrd="11" destOrd="0" presId="urn:microsoft.com/office/officeart/2008/layout/HexagonCluster"/>
    <dgm:cxn modelId="{A0D628D1-8657-474A-80AF-BB9D013C5572}" type="presParOf" srcId="{0276D646-F815-4481-B10C-4427E7BBCFDB}" destId="{06EFCCC5-F608-46C2-917A-9EA498DED597}" srcOrd="0" destOrd="0" presId="urn:microsoft.com/office/officeart/2008/layout/HexagonCluster"/>
    <dgm:cxn modelId="{5CE5A16B-BADE-49FB-A58A-0965B641E21E}" type="presParOf" srcId="{454C05DF-A315-460C-9B74-E66A6E58F543}" destId="{EFE4C6AC-C930-43E6-828A-0A009BFC3722}" srcOrd="12" destOrd="0" presId="urn:microsoft.com/office/officeart/2008/layout/HexagonCluster"/>
    <dgm:cxn modelId="{6E36C63C-520E-4E5D-B233-A8E6AE3224BF}" type="presParOf" srcId="{EFE4C6AC-C930-43E6-828A-0A009BFC3722}" destId="{F47D10A7-C71A-47F1-B679-CEC2321D36C4}" srcOrd="0" destOrd="0" presId="urn:microsoft.com/office/officeart/2008/layout/HexagonCluster"/>
    <dgm:cxn modelId="{CC165C8C-6997-423F-971A-8EB097585A4D}" type="presParOf" srcId="{454C05DF-A315-460C-9B74-E66A6E58F543}" destId="{1A4EB443-8857-4BA0-B090-511E680A6C13}" srcOrd="13" destOrd="0" presId="urn:microsoft.com/office/officeart/2008/layout/HexagonCluster"/>
    <dgm:cxn modelId="{E70227F1-1500-4FBE-A7C0-44B8840B317A}" type="presParOf" srcId="{1A4EB443-8857-4BA0-B090-511E680A6C13}" destId="{AE92A6F9-A309-4228-96B7-2042CD5DDDE2}" srcOrd="0" destOrd="0" presId="urn:microsoft.com/office/officeart/2008/layout/HexagonCluster"/>
    <dgm:cxn modelId="{73154090-6C89-4B97-B36F-094E1124623A}" type="presParOf" srcId="{454C05DF-A315-460C-9B74-E66A6E58F543}" destId="{F95C7656-1313-4E9D-99AD-D958310EADAF}" srcOrd="14" destOrd="0" presId="urn:microsoft.com/office/officeart/2008/layout/HexagonCluster"/>
    <dgm:cxn modelId="{19B18044-E8CF-4DC8-827C-FD1B3A69C6B3}" type="presParOf" srcId="{F95C7656-1313-4E9D-99AD-D958310EADAF}" destId="{385F4D26-E882-42F4-B8B8-8C0406179C13}" srcOrd="0" destOrd="0" presId="urn:microsoft.com/office/officeart/2008/layout/HexagonCluster"/>
    <dgm:cxn modelId="{FB0861FE-5C9B-452F-A78D-AD829BE2902F}" type="presParOf" srcId="{454C05DF-A315-460C-9B74-E66A6E58F543}" destId="{F9E439EA-D8EB-4C31-BCE9-632C2DAC8F43}" srcOrd="15" destOrd="0" presId="urn:microsoft.com/office/officeart/2008/layout/HexagonCluster"/>
    <dgm:cxn modelId="{41DC3366-F8AA-43DC-B8AD-CAD3BD747206}" type="presParOf" srcId="{F9E439EA-D8EB-4C31-BCE9-632C2DAC8F43}" destId="{B0079FE9-D8EC-40D0-A707-991CFE47576B}" srcOrd="0" destOrd="0" presId="urn:microsoft.com/office/officeart/2008/layout/HexagonCluster"/>
    <dgm:cxn modelId="{7E505DE9-8DF8-4FA8-B168-484C8ABEBB2E}" type="presParOf" srcId="{454C05DF-A315-460C-9B74-E66A6E58F543}" destId="{95EBF19F-EBA5-4BF8-A37B-35117F5359EB}" srcOrd="16" destOrd="0" presId="urn:microsoft.com/office/officeart/2008/layout/HexagonCluster"/>
    <dgm:cxn modelId="{FE54A0BF-A4C3-428F-B73A-F57CC1EF9C88}" type="presParOf" srcId="{95EBF19F-EBA5-4BF8-A37B-35117F5359EB}" destId="{FA826FD6-0B8A-454D-94B5-57B416AE141C}" srcOrd="0" destOrd="0" presId="urn:microsoft.com/office/officeart/2008/layout/HexagonCluster"/>
    <dgm:cxn modelId="{13F19A4A-DA91-4C8C-B30D-C59EA5E3F02F}" type="presParOf" srcId="{454C05DF-A315-460C-9B74-E66A6E58F543}" destId="{FAB6E983-FDA1-4F96-AB9C-32C2654AB3A6}" srcOrd="17" destOrd="0" presId="urn:microsoft.com/office/officeart/2008/layout/HexagonCluster"/>
    <dgm:cxn modelId="{A7BA0589-B607-4658-A131-D2A3B0328799}" type="presParOf" srcId="{FAB6E983-FDA1-4F96-AB9C-32C2654AB3A6}" destId="{AC653C0D-07F9-4EC2-87E2-195AAFBB8311}" srcOrd="0" destOrd="0" presId="urn:microsoft.com/office/officeart/2008/layout/HexagonCluster"/>
    <dgm:cxn modelId="{D7E6191F-ACB8-4DDF-B25A-5BC72719C189}" type="presParOf" srcId="{454C05DF-A315-460C-9B74-E66A6E58F543}" destId="{3FEDE83C-7174-4980-B790-D57BE1A14C79}" srcOrd="18" destOrd="0" presId="urn:microsoft.com/office/officeart/2008/layout/HexagonCluster"/>
    <dgm:cxn modelId="{BBB62B18-A210-405E-8EF7-4ED751B29771}" type="presParOf" srcId="{3FEDE83C-7174-4980-B790-D57BE1A14C79}" destId="{AE9B2AD6-3D9A-472D-A276-BD578575E6D0}" srcOrd="0" destOrd="0" presId="urn:microsoft.com/office/officeart/2008/layout/HexagonCluster"/>
    <dgm:cxn modelId="{84FB5BFF-729A-463C-9C83-41B4A1EB8A7A}" type="presParOf" srcId="{454C05DF-A315-460C-9B74-E66A6E58F543}" destId="{BE7F1597-EB33-4AB6-B1B4-0FDB034EB92C}" srcOrd="19" destOrd="0" presId="urn:microsoft.com/office/officeart/2008/layout/HexagonCluster"/>
    <dgm:cxn modelId="{59B09AB0-A23B-459F-8EFD-5C0E40EE189B}" type="presParOf" srcId="{BE7F1597-EB33-4AB6-B1B4-0FDB034EB92C}" destId="{D4969D7B-C72F-489A-9311-B017DEC6A50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5601-476B-44EB-88E5-7DE7C07FFAF1}">
      <dsp:nvSpPr>
        <dsp:cNvPr id="0" name=""/>
        <dsp:cNvSpPr/>
      </dsp:nvSpPr>
      <dsp:spPr>
        <a:xfrm>
          <a:off x="4685" y="0"/>
          <a:ext cx="4507107" cy="41052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dirty="0"/>
            <a:t>Basic digital tools</a:t>
          </a:r>
          <a:endParaRPr lang="sk-SK" sz="3400" kern="1200" dirty="0"/>
        </a:p>
      </dsp:txBody>
      <dsp:txXfrm>
        <a:off x="4685" y="0"/>
        <a:ext cx="4507107" cy="1231566"/>
      </dsp:txXfrm>
    </dsp:sp>
    <dsp:sp modelId="{28C4605D-74E7-4EA1-A6E3-F6E3A6976448}">
      <dsp:nvSpPr>
        <dsp:cNvPr id="0" name=""/>
        <dsp:cNvSpPr/>
      </dsp:nvSpPr>
      <dsp:spPr>
        <a:xfrm>
          <a:off x="455396" y="1231666"/>
          <a:ext cx="3605685" cy="598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GB" sz="1700" b="1" kern="1200" dirty="0"/>
            <a:t>Environmental monitoring</a:t>
          </a:r>
          <a:r>
            <a:rPr lang="en-GB" sz="1700" kern="1200" dirty="0"/>
            <a:t> using soil sensors and weather stations</a:t>
          </a:r>
          <a:endParaRPr lang="sk-SK" sz="1700" kern="1200" dirty="0"/>
        </a:p>
      </dsp:txBody>
      <dsp:txXfrm>
        <a:off x="472912" y="1249182"/>
        <a:ext cx="3570653" cy="563011"/>
      </dsp:txXfrm>
    </dsp:sp>
    <dsp:sp modelId="{8AE35AB1-119D-4D33-A782-C294E9303E71}">
      <dsp:nvSpPr>
        <dsp:cNvPr id="0" name=""/>
        <dsp:cNvSpPr/>
      </dsp:nvSpPr>
      <dsp:spPr>
        <a:xfrm>
          <a:off x="455396" y="1921716"/>
          <a:ext cx="3605685" cy="598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GB" sz="1700" b="1" kern="1200" dirty="0"/>
            <a:t>Automated </a:t>
          </a:r>
          <a:r>
            <a:rPr lang="en-GB" sz="1700" b="1" kern="1200"/>
            <a:t>irrigation systems</a:t>
          </a:r>
          <a:endParaRPr lang="sk-SK" sz="1700" kern="1200" dirty="0"/>
        </a:p>
      </dsp:txBody>
      <dsp:txXfrm>
        <a:off x="472912" y="1939232"/>
        <a:ext cx="3570653" cy="563011"/>
      </dsp:txXfrm>
    </dsp:sp>
    <dsp:sp modelId="{D005FE4D-A31B-4FA7-9A78-CB4EE78D59F7}">
      <dsp:nvSpPr>
        <dsp:cNvPr id="0" name=""/>
        <dsp:cNvSpPr/>
      </dsp:nvSpPr>
      <dsp:spPr>
        <a:xfrm>
          <a:off x="455396" y="2611766"/>
          <a:ext cx="3605685" cy="598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GB" sz="1700" b="1" kern="1200" dirty="0"/>
            <a:t>Digital farm management tools</a:t>
          </a:r>
          <a:endParaRPr lang="sk-SK" sz="1700" kern="1200" dirty="0"/>
        </a:p>
      </dsp:txBody>
      <dsp:txXfrm>
        <a:off x="472912" y="2629282"/>
        <a:ext cx="3570653" cy="563011"/>
      </dsp:txXfrm>
    </dsp:sp>
    <dsp:sp modelId="{9417A57F-82CF-49E1-804B-639D17C9E0E4}">
      <dsp:nvSpPr>
        <dsp:cNvPr id="0" name=""/>
        <dsp:cNvSpPr/>
      </dsp:nvSpPr>
      <dsp:spPr>
        <a:xfrm>
          <a:off x="455396" y="3301816"/>
          <a:ext cx="3605685" cy="5980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GB" sz="1700" b="1" kern="1200" dirty="0"/>
            <a:t>Drones and remote sensing</a:t>
          </a:r>
          <a:endParaRPr lang="sk-SK" sz="1700" kern="1200" dirty="0"/>
        </a:p>
      </dsp:txBody>
      <dsp:txXfrm>
        <a:off x="472912" y="3319332"/>
        <a:ext cx="3570653" cy="563011"/>
      </dsp:txXfrm>
    </dsp:sp>
    <dsp:sp modelId="{65B874DF-C08D-464F-8961-A5C56D129349}">
      <dsp:nvSpPr>
        <dsp:cNvPr id="0" name=""/>
        <dsp:cNvSpPr/>
      </dsp:nvSpPr>
      <dsp:spPr>
        <a:xfrm>
          <a:off x="4849825" y="0"/>
          <a:ext cx="4507107" cy="41052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dirty="0"/>
            <a:t>Digital marketing and e-commerce</a:t>
          </a:r>
          <a:r>
            <a:rPr lang="en-GB" sz="3400" kern="1200" dirty="0"/>
            <a:t> </a:t>
          </a:r>
          <a:endParaRPr lang="sk-SK" sz="3400" kern="1200" dirty="0"/>
        </a:p>
      </dsp:txBody>
      <dsp:txXfrm>
        <a:off x="4849825" y="0"/>
        <a:ext cx="4507107" cy="1231566"/>
      </dsp:txXfrm>
    </dsp:sp>
    <dsp:sp modelId="{DA49C2A2-29E7-4C78-BDF3-4CAE123EBDA2}">
      <dsp:nvSpPr>
        <dsp:cNvPr id="0" name=""/>
        <dsp:cNvSpPr/>
      </dsp:nvSpPr>
      <dsp:spPr>
        <a:xfrm>
          <a:off x="5300536" y="1231917"/>
          <a:ext cx="3605685" cy="806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SzPts val="1000"/>
            <a:buFont typeface="Symbol" panose="05050102010706020507" pitchFamily="18" charset="2"/>
            <a:buNone/>
          </a:pPr>
          <a:r>
            <a:rPr lang="en-GB" sz="1700" b="1" kern="1200" dirty="0"/>
            <a:t>Building a digital storefront</a:t>
          </a:r>
          <a:endParaRPr lang="sk-SK" sz="1700" kern="1200" dirty="0"/>
        </a:p>
      </dsp:txBody>
      <dsp:txXfrm>
        <a:off x="5324158" y="1255539"/>
        <a:ext cx="3558441" cy="759267"/>
      </dsp:txXfrm>
    </dsp:sp>
    <dsp:sp modelId="{7D91083D-AE00-477D-BC50-8F168A8EDDD1}">
      <dsp:nvSpPr>
        <dsp:cNvPr id="0" name=""/>
        <dsp:cNvSpPr/>
      </dsp:nvSpPr>
      <dsp:spPr>
        <a:xfrm>
          <a:off x="5300536" y="2162507"/>
          <a:ext cx="3605685" cy="806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SzPts val="1000"/>
            <a:buFont typeface="Symbol" panose="05050102010706020507" pitchFamily="18" charset="2"/>
            <a:buNone/>
          </a:pPr>
          <a:r>
            <a:rPr lang="en-GB" sz="1700" b="1" kern="1200" dirty="0"/>
            <a:t>Using digital marketing tools</a:t>
          </a:r>
          <a:endParaRPr lang="sk-SK" sz="1700" kern="1200" dirty="0"/>
        </a:p>
      </dsp:txBody>
      <dsp:txXfrm>
        <a:off x="5324158" y="2186129"/>
        <a:ext cx="3558441" cy="759267"/>
      </dsp:txXfrm>
    </dsp:sp>
    <dsp:sp modelId="{11ABB99C-099B-4852-AB8A-ED9D03F75910}">
      <dsp:nvSpPr>
        <dsp:cNvPr id="0" name=""/>
        <dsp:cNvSpPr/>
      </dsp:nvSpPr>
      <dsp:spPr>
        <a:xfrm>
          <a:off x="5300536" y="3093097"/>
          <a:ext cx="3605685" cy="806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SzPts val="1000"/>
            <a:buFont typeface="Symbol" panose="05050102010706020507" pitchFamily="18" charset="2"/>
            <a:buNone/>
          </a:pPr>
          <a:r>
            <a:rPr lang="en-GB" sz="1700" b="1" kern="1200" dirty="0"/>
            <a:t>Implementing cloud-based tools</a:t>
          </a:r>
          <a:r>
            <a:rPr lang="en-GB" sz="1700" kern="1200" dirty="0"/>
            <a:t> for inventory management </a:t>
          </a:r>
          <a:r>
            <a:rPr lang="en-GB" sz="1700" kern="1200" dirty="0" err="1"/>
            <a:t>andaccounting</a:t>
          </a:r>
          <a:r>
            <a:rPr lang="en-GB" sz="1700" kern="1200" dirty="0"/>
            <a:t>, </a:t>
          </a:r>
          <a:endParaRPr lang="sk-SK" sz="1700" kern="1200" dirty="0"/>
        </a:p>
      </dsp:txBody>
      <dsp:txXfrm>
        <a:off x="5324158" y="3116719"/>
        <a:ext cx="3558441" cy="759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ADF93-E9E3-4A1B-B24C-645D5E65C1DA}">
      <dsp:nvSpPr>
        <dsp:cNvPr id="0" name=""/>
        <dsp:cNvSpPr/>
      </dsp:nvSpPr>
      <dsp:spPr>
        <a:xfrm rot="16200000">
          <a:off x="1533337" y="1117450"/>
          <a:ext cx="2880750" cy="2555407"/>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marL="0" lvl="0" indent="0" algn="l" defTabSz="1066800">
            <a:lnSpc>
              <a:spcPct val="90000"/>
            </a:lnSpc>
            <a:spcBef>
              <a:spcPct val="0"/>
            </a:spcBef>
            <a:spcAft>
              <a:spcPct val="35000"/>
            </a:spcAft>
            <a:buNone/>
          </a:pPr>
          <a:r>
            <a:rPr lang="en-GB" sz="2400" b="1" kern="1200" dirty="0"/>
            <a:t>Digitalization</a:t>
          </a:r>
          <a:r>
            <a:rPr lang="en-GB" sz="2400" kern="1200" dirty="0"/>
            <a:t> refers to the adoption of digital tools to perform existing processes more efficiently. </a:t>
          </a:r>
          <a:endParaRPr lang="sk-SK" sz="2400" kern="1200" dirty="0"/>
        </a:p>
      </dsp:txBody>
      <dsp:txXfrm rot="5400000">
        <a:off x="1820776" y="1079546"/>
        <a:ext cx="2430640" cy="2631216"/>
      </dsp:txXfrm>
    </dsp:sp>
    <dsp:sp modelId="{6019CD47-DB4A-4F10-97B8-F4D63B1B762F}">
      <dsp:nvSpPr>
        <dsp:cNvPr id="0" name=""/>
        <dsp:cNvSpPr/>
      </dsp:nvSpPr>
      <dsp:spPr>
        <a:xfrm rot="5400000">
          <a:off x="4904262" y="504199"/>
          <a:ext cx="2869335" cy="3756737"/>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52400" rIns="91440" bIns="152400" numCol="1" spcCol="1270" anchor="t" anchorCtr="0">
          <a:noAutofit/>
        </a:bodyPr>
        <a:lstStyle/>
        <a:p>
          <a:pPr marL="0" lvl="0" indent="0" algn="l" defTabSz="1066800">
            <a:lnSpc>
              <a:spcPct val="90000"/>
            </a:lnSpc>
            <a:spcBef>
              <a:spcPct val="0"/>
            </a:spcBef>
            <a:spcAft>
              <a:spcPct val="35000"/>
            </a:spcAft>
            <a:buNone/>
          </a:pPr>
          <a:r>
            <a:rPr lang="en-GB" sz="2400" b="1" kern="1200" dirty="0"/>
            <a:t>Digital transformation</a:t>
          </a:r>
          <a:r>
            <a:rPr lang="en-GB" sz="2400" kern="1200" dirty="0"/>
            <a:t>, by contrast, implies a more strategic shift that redefines business models, processes, and customer interactions. </a:t>
          </a:r>
          <a:endParaRPr lang="sk-SK" sz="2400" kern="1200" dirty="0"/>
        </a:p>
      </dsp:txBody>
      <dsp:txXfrm rot="-5400000">
        <a:off x="4460562" y="1087995"/>
        <a:ext cx="3616642" cy="2589145"/>
      </dsp:txXfrm>
    </dsp:sp>
    <dsp:sp modelId="{463D8E78-01BE-48A9-8121-73231D7AB018}">
      <dsp:nvSpPr>
        <dsp:cNvPr id="0" name=""/>
        <dsp:cNvSpPr/>
      </dsp:nvSpPr>
      <dsp:spPr>
        <a:xfrm>
          <a:off x="3455444" y="99305"/>
          <a:ext cx="1919043" cy="191895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6255D6-1EF8-4CBD-825F-4B82D4E86663}">
      <dsp:nvSpPr>
        <dsp:cNvPr id="0" name=""/>
        <dsp:cNvSpPr/>
      </dsp:nvSpPr>
      <dsp:spPr>
        <a:xfrm rot="10800000">
          <a:off x="3436983" y="2831579"/>
          <a:ext cx="1919043" cy="191895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DF0CB-9DE9-4D1B-9CC6-F692C4A722EC}">
      <dsp:nvSpPr>
        <dsp:cNvPr id="0" name=""/>
        <dsp:cNvSpPr/>
      </dsp:nvSpPr>
      <dsp:spPr>
        <a:xfrm>
          <a:off x="1319174" y="3144755"/>
          <a:ext cx="1532940" cy="13160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Chatbots</a:t>
          </a:r>
          <a:endParaRPr lang="sk-SK" sz="1600" kern="1200" dirty="0"/>
        </a:p>
      </dsp:txBody>
      <dsp:txXfrm>
        <a:off x="1556592" y="3348585"/>
        <a:ext cx="1058104" cy="908415"/>
      </dsp:txXfrm>
    </dsp:sp>
    <dsp:sp modelId="{00AD003A-B9F1-404C-B96A-417876A648A6}">
      <dsp:nvSpPr>
        <dsp:cNvPr id="0" name=""/>
        <dsp:cNvSpPr/>
      </dsp:nvSpPr>
      <dsp:spPr>
        <a:xfrm>
          <a:off x="1355750" y="3733259"/>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AAEDD5-3B73-4F72-BE63-13449BFFED2E}">
      <dsp:nvSpPr>
        <dsp:cNvPr id="0" name=""/>
        <dsp:cNvSpPr/>
      </dsp:nvSpPr>
      <dsp:spPr>
        <a:xfrm>
          <a:off x="0" y="2417183"/>
          <a:ext cx="1532940" cy="1316075"/>
        </a:xfrm>
        <a:prstGeom prst="hexagon">
          <a:avLst>
            <a:gd name="adj" fmla="val 25000"/>
            <a:gd name="vf" fmla="val 1154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42415F-2B21-4F0E-AF3C-A8F27BF0EF32}">
      <dsp:nvSpPr>
        <dsp:cNvPr id="0" name=""/>
        <dsp:cNvSpPr/>
      </dsp:nvSpPr>
      <dsp:spPr>
        <a:xfrm>
          <a:off x="1050137" y="3558459"/>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A7407A-5BF8-467C-9D04-DC282E1E34E6}">
      <dsp:nvSpPr>
        <dsp:cNvPr id="0" name=""/>
        <dsp:cNvSpPr/>
      </dsp:nvSpPr>
      <dsp:spPr>
        <a:xfrm>
          <a:off x="2638348" y="2412980"/>
          <a:ext cx="1532940" cy="13160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Product description generators</a:t>
          </a:r>
          <a:endParaRPr lang="sk-SK" sz="1600" kern="1200" dirty="0"/>
        </a:p>
      </dsp:txBody>
      <dsp:txXfrm>
        <a:off x="2875766" y="2616810"/>
        <a:ext cx="1058104" cy="908415"/>
      </dsp:txXfrm>
    </dsp:sp>
    <dsp:sp modelId="{C7CE5619-8530-4964-A2D7-8B7647E8A129}">
      <dsp:nvSpPr>
        <dsp:cNvPr id="0" name=""/>
        <dsp:cNvSpPr/>
      </dsp:nvSpPr>
      <dsp:spPr>
        <a:xfrm>
          <a:off x="3693363" y="3551453"/>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3396B2-FC17-4551-94A6-F1671B323933}">
      <dsp:nvSpPr>
        <dsp:cNvPr id="0" name=""/>
        <dsp:cNvSpPr/>
      </dsp:nvSpPr>
      <dsp:spPr>
        <a:xfrm>
          <a:off x="3956710" y="3141953"/>
          <a:ext cx="1532940" cy="1316075"/>
        </a:xfrm>
        <a:prstGeom prst="hexagon">
          <a:avLst>
            <a:gd name="adj" fmla="val 25000"/>
            <a:gd name="vf" fmla="val 1154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D1CFEB-C665-4E3F-AD12-49373921EDF9}">
      <dsp:nvSpPr>
        <dsp:cNvPr id="0" name=""/>
        <dsp:cNvSpPr/>
      </dsp:nvSpPr>
      <dsp:spPr>
        <a:xfrm>
          <a:off x="3994099" y="3727654"/>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CDBAC-322D-4E5C-A74C-EEEEAAC25B2E}">
      <dsp:nvSpPr>
        <dsp:cNvPr id="0" name=""/>
        <dsp:cNvSpPr/>
      </dsp:nvSpPr>
      <dsp:spPr>
        <a:xfrm>
          <a:off x="1340942" y="1689611"/>
          <a:ext cx="1532940" cy="13160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Recommendation engines</a:t>
          </a:r>
          <a:endParaRPr lang="sk-SK" sz="1600" kern="1200" dirty="0"/>
        </a:p>
      </dsp:txBody>
      <dsp:txXfrm>
        <a:off x="1578360" y="1893441"/>
        <a:ext cx="1058104" cy="908415"/>
      </dsp:txXfrm>
    </dsp:sp>
    <dsp:sp modelId="{8FD767F5-39A2-42E4-B726-F94BA9A42D8D}">
      <dsp:nvSpPr>
        <dsp:cNvPr id="0" name=""/>
        <dsp:cNvSpPr/>
      </dsp:nvSpPr>
      <dsp:spPr>
        <a:xfrm>
          <a:off x="2369312" y="1714482"/>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3A6FFD-52FD-4F2B-BD79-A2063B0433BF}">
      <dsp:nvSpPr>
        <dsp:cNvPr id="0" name=""/>
        <dsp:cNvSpPr/>
      </dsp:nvSpPr>
      <dsp:spPr>
        <a:xfrm>
          <a:off x="2638348" y="957835"/>
          <a:ext cx="1532940" cy="1316075"/>
        </a:xfrm>
        <a:prstGeom prst="hexagon">
          <a:avLst>
            <a:gd name="adj" fmla="val 25000"/>
            <a:gd name="vf" fmla="val 1154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EFCCC5-F608-46C2-917A-9EA498DED597}">
      <dsp:nvSpPr>
        <dsp:cNvPr id="0" name=""/>
        <dsp:cNvSpPr/>
      </dsp:nvSpPr>
      <dsp:spPr>
        <a:xfrm>
          <a:off x="2681427" y="1541084"/>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D10A7-C71A-47F1-B679-CEC2321D36C4}">
      <dsp:nvSpPr>
        <dsp:cNvPr id="0" name=""/>
        <dsp:cNvSpPr/>
      </dsp:nvSpPr>
      <dsp:spPr>
        <a:xfrm>
          <a:off x="3956710" y="1686809"/>
          <a:ext cx="1532940" cy="13160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Automated image editing</a:t>
          </a:r>
          <a:endParaRPr lang="sk-SK" sz="1600" kern="1200" dirty="0"/>
        </a:p>
      </dsp:txBody>
      <dsp:txXfrm>
        <a:off x="4194128" y="1890639"/>
        <a:ext cx="1058104" cy="908415"/>
      </dsp:txXfrm>
    </dsp:sp>
    <dsp:sp modelId="{AE92A6F9-A309-4228-96B7-2042CD5DDDE2}">
      <dsp:nvSpPr>
        <dsp:cNvPr id="0" name=""/>
        <dsp:cNvSpPr/>
      </dsp:nvSpPr>
      <dsp:spPr>
        <a:xfrm>
          <a:off x="5283200" y="2270057"/>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5F4D26-E882-42F4-B8B8-8C0406179C13}">
      <dsp:nvSpPr>
        <dsp:cNvPr id="0" name=""/>
        <dsp:cNvSpPr/>
      </dsp:nvSpPr>
      <dsp:spPr>
        <a:xfrm>
          <a:off x="5275884" y="2426641"/>
          <a:ext cx="1532940" cy="1316075"/>
        </a:xfrm>
        <a:prstGeom prst="hexagon">
          <a:avLst>
            <a:gd name="adj" fmla="val 25000"/>
            <a:gd name="vf" fmla="val 1154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79FE9-D8EC-40D0-A707-991CFE47576B}">
      <dsp:nvSpPr>
        <dsp:cNvPr id="0" name=""/>
        <dsp:cNvSpPr/>
      </dsp:nvSpPr>
      <dsp:spPr>
        <a:xfrm>
          <a:off x="5574995" y="2450462"/>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826FD6-0B8A-454D-94B5-57B416AE141C}">
      <dsp:nvSpPr>
        <dsp:cNvPr id="0" name=""/>
        <dsp:cNvSpPr/>
      </dsp:nvSpPr>
      <dsp:spPr>
        <a:xfrm>
          <a:off x="5275884" y="971847"/>
          <a:ext cx="1532940" cy="1316075"/>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Market trend analysis</a:t>
          </a:r>
          <a:endParaRPr lang="sk-SK" sz="1600" kern="1200" dirty="0"/>
        </a:p>
      </dsp:txBody>
      <dsp:txXfrm>
        <a:off x="5513302" y="1175677"/>
        <a:ext cx="1058104" cy="908415"/>
      </dsp:txXfrm>
    </dsp:sp>
    <dsp:sp modelId="{AC653C0D-07F9-4EC2-87E2-195AAFBB8311}">
      <dsp:nvSpPr>
        <dsp:cNvPr id="0" name=""/>
        <dsp:cNvSpPr/>
      </dsp:nvSpPr>
      <dsp:spPr>
        <a:xfrm>
          <a:off x="6602374" y="1561752"/>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9B2AD6-3D9A-472D-A276-BD578575E6D0}">
      <dsp:nvSpPr>
        <dsp:cNvPr id="0" name=""/>
        <dsp:cNvSpPr/>
      </dsp:nvSpPr>
      <dsp:spPr>
        <a:xfrm>
          <a:off x="6595059" y="1706075"/>
          <a:ext cx="1532940" cy="1316075"/>
        </a:xfrm>
        <a:prstGeom prst="hexagon">
          <a:avLst>
            <a:gd name="adj" fmla="val 25000"/>
            <a:gd name="vf" fmla="val 1154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969D7B-C72F-489A-9311-B017DEC6A509}">
      <dsp:nvSpPr>
        <dsp:cNvPr id="0" name=""/>
        <dsp:cNvSpPr/>
      </dsp:nvSpPr>
      <dsp:spPr>
        <a:xfrm>
          <a:off x="6900672" y="1735500"/>
          <a:ext cx="178816" cy="1541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7A7A-3211-A271-2548-6AC8B09A1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8A50ED-1031-85F4-E6BB-66DF23A40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1867D-3A55-714C-8966-73499EC94494}" type="datetimeFigureOut">
              <a:rPr lang="en-US" smtClean="0"/>
              <a:t>12/19/2025</a:t>
            </a:fld>
            <a:endParaRPr lang="en-US"/>
          </a:p>
        </p:txBody>
      </p:sp>
      <p:sp>
        <p:nvSpPr>
          <p:cNvPr id="4" name="Footer Placeholder 3">
            <a:extLst>
              <a:ext uri="{FF2B5EF4-FFF2-40B4-BE49-F238E27FC236}">
                <a16:creationId xmlns:a16="http://schemas.microsoft.com/office/drawing/2014/main" id="{57C83080-7EE5-0B71-B8FF-624D8FE26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7694-97BA-948A-A37E-3D2C54FE6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45810-0676-6A4F-8EE7-F3BEF003DE48}" type="slidenum">
              <a:rPr lang="en-US" smtClean="0"/>
              <a:t>‹#›</a:t>
            </a:fld>
            <a:endParaRPr lang="en-US"/>
          </a:p>
        </p:txBody>
      </p:sp>
    </p:spTree>
    <p:extLst>
      <p:ext uri="{BB962C8B-B14F-4D97-AF65-F5344CB8AC3E}">
        <p14:creationId xmlns:p14="http://schemas.microsoft.com/office/powerpoint/2010/main" val="231240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en-IE"/>
          </a:p>
        </p:txBody>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link for the graphic’s translation https://www.canva.com/design/DAG4rdK9qWQ/qjjltVL9wVWl11LBylzmzw/edit?utm_content=DAG4rdK9qWQ&amp;utm_campaign=designshare&amp;utm_medium=link2&amp;utm_source=sharebutton</a:t>
            </a:r>
            <a:endParaRPr lang="sk-SK" dirty="0"/>
          </a:p>
          <a:p>
            <a:endParaRPr lang="sk-SK" dirty="0"/>
          </a:p>
        </p:txBody>
      </p:sp>
      <p:sp>
        <p:nvSpPr>
          <p:cNvPr id="4" name="Zástupný objekt pre číslo snímky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19371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n-IE"/>
          </a:p>
        </p:txBody>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213662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84E5E-7052-8E2E-2643-3EE030977042}"/>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F801A1E-18B0-87F8-B80E-2BD5E3A61FD5}"/>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08C1C407-1520-4705-B44C-E910B02CE4EE}"/>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D42D03E8-7E5C-2C76-C21B-BCC5E045B829}"/>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99469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en-IE"/>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164125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0B590-81C5-E546-D990-171B41F9DDC1}"/>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89A8D387-36C3-A33E-44A7-F62359C47BAD}"/>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91F8B22E-57F9-C6DB-253C-81BA483ABFD2}"/>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6DD4559A-F77A-DF3D-C0D5-1575ED295F16}"/>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359306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777E-834D-941B-BBEB-E2D198230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391B7-5DFB-2DF0-9E1C-2BBD1B02DD75}"/>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53437E97-61F4-F1E1-D259-4E4694BA83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51038-BC22-DD7F-EDAD-F29B5E540870}"/>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4247734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n-IE"/>
          </a:p>
        </p:txBody>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79964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4F1B-CA94-88A3-25BE-5CD8B03F49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4025E5-5B2F-65FD-99EA-70156C513586}"/>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F456F094-CC07-1F42-3325-AE39A6DC86F3}"/>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07565C89-19E9-9AD8-7D14-6012C4D0919B}"/>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179606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261B0-2BF4-FA3C-148E-104231CB2AA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1F36D44-4102-507E-BE5F-8F8FE89A9807}"/>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382AE6B4-4A44-613E-DAD1-DAB8DB76E7B7}"/>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19B0EEAD-EE79-3CDB-4E9D-39DFDAFA095B}"/>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336165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4F1B-CA94-88A3-25BE-5CD8B03F49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4025E5-5B2F-65FD-99EA-70156C513586}"/>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F456F094-CC07-1F42-3325-AE39A6DC86F3}"/>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07565C89-19E9-9AD8-7D14-6012C4D0919B}"/>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132091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n-IE"/>
          </a:p>
        </p:txBody>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296522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9D1F-4F37-0ED1-9BD4-70CD8D00A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0F027-C450-27F5-CDEB-70B3529704C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FAEDE41-E7E8-CFDC-A799-08BC50CBB3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CEA1C-94C7-293F-88D4-B24C012F22FF}"/>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450219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n-IE"/>
          </a:p>
        </p:txBody>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82611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1EDEB-6516-AE1E-4BBB-7B42F93327E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FB25ED8-4D3A-A702-F573-F69FBEED2D5B}"/>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6511EE84-DE62-75EB-9B70-097EA4A7A47B}"/>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AF3EDCC7-9897-6604-8C29-099576E38B74}"/>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830336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en-IE"/>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2401789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n-IE"/>
          </a:p>
        </p:txBody>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988778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n-IE"/>
          </a:p>
        </p:txBody>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129865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en-IE"/>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1719802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9C0E-FFF6-8919-2458-247C96EDB1BA}"/>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9ECD651E-83CF-5ED4-F0D5-23B8E71685CA}"/>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4B3C24AD-8236-9093-53FA-C635E1312DA2}"/>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8AD8A80-12CE-B031-ECF9-BA19801C6F4A}"/>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3443849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3E09-E807-0753-A5E4-4EAA2DA4DBB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23AAD2F2-4739-1001-81B1-3FF5A9D47BBD}"/>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95196CFE-198E-C283-E88E-029783B6E38A}"/>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EA8AFADA-4397-861E-FFFD-230668663C09}"/>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338240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EF32-4E05-0FAF-0781-D4874AB6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78C49-C112-E568-3932-32F0212D09F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C253B4D-A53A-147C-D463-AAAF77680C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E04C03-E667-18F7-91D0-240ED5FD9903}"/>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95182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5577-FA51-CF3D-AE80-8EC8DAF1116D}"/>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724AB835-CF70-1135-76DF-2985ACCFE649}"/>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C00E0C99-10FE-035B-A67E-5EFF6BDBCEF2}"/>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788A5F6B-3D7E-0B36-1288-3DB070151DE4}"/>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4004228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1DC6-897C-4C2F-1F54-1F64993B7195}"/>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6E113AB4-19BF-F04C-8381-6664A03E20EC}"/>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E2DF7CB4-DCCA-E664-9D57-D09E002E3943}"/>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436096C6-97C9-557C-7855-8F01F78A39A6}"/>
              </a:ext>
            </a:extLst>
          </p:cNvPr>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3699892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2E13-B692-E176-129E-42339BE3E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D4160-A78C-129C-2885-BC7D25585FF9}"/>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4AA1394-74D7-C27D-4535-C71EC3E477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9BB23F-936B-175E-C2D4-C5FB182131FE}"/>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309321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ABD3-5890-4F59-F258-B64F1061E4F8}"/>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4336E933-273C-6B66-AD52-129B67AECCCF}"/>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7654ABB3-92E8-2327-5AFA-92A38C6864C2}"/>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60EBC10A-C9C1-EE4A-827F-2386AF8A745B}"/>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1292596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56FF-3E92-EADA-DCE9-E5AE8C0AA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33F99-46E9-2010-2E73-D37E7F0B2B93}"/>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FC7BD44C-1AC0-BFAB-C8D2-1BEEA0EDDE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B94106-C1A9-1F1C-5C71-9203B7761A03}"/>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18423244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en-IE"/>
          </a:p>
        </p:txBody>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728299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26F2-357B-8C0F-6FE6-115D04654AB4}"/>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5135C4F3-EEE7-F488-781E-7AFFC323B816}"/>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960B1801-9AF5-E4EE-CF61-53109CB58A43}"/>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F913145D-9CC0-ACCE-7DC9-4CFDC94DEB84}"/>
              </a:ext>
            </a:extLst>
          </p:cNvPr>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1230411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F637C-54A1-223E-7AE8-41BA8D7B96FB}"/>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25020200-8A5D-20A1-BFB9-8D1D1AA87152}"/>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0C11A9C7-5739-18C1-44EF-DEB755F66D51}"/>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5FCB219A-D42C-570D-2F1E-E7700FCD0CBF}"/>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2678335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65E6B-A7B4-0FBB-EA19-A228F870799D}"/>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42EA9CAD-3154-EE43-C414-B039D2035D0E}"/>
              </a:ext>
            </a:extLst>
          </p:cNvPr>
          <p:cNvSpPr>
            <a:spLocks noGrp="1" noRot="1" noChangeAspect="1"/>
          </p:cNvSpPr>
          <p:nvPr>
            <p:ph type="sldImg"/>
          </p:nvPr>
        </p:nvSpPr>
        <p:spPr/>
        <p:txBody>
          <a:bodyPr/>
          <a:lstStyle/>
          <a:p>
            <a:endParaRPr lang="en-IE"/>
          </a:p>
        </p:txBody>
      </p:sp>
      <p:sp>
        <p:nvSpPr>
          <p:cNvPr id="3" name="Zástupný objekt pre poznámky 2">
            <a:extLst>
              <a:ext uri="{FF2B5EF4-FFF2-40B4-BE49-F238E27FC236}">
                <a16:creationId xmlns:a16="http://schemas.microsoft.com/office/drawing/2014/main" id="{EFCC43E3-23D1-79DD-BA41-61EE08CCA1A3}"/>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A3AB49D-4CCB-693E-98CF-0979E47D05DE}"/>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28325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63655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99E9D-A5DD-DF64-BE32-CF942BD1D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6A72C-0591-A2E4-9EC6-D1D17491E436}"/>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88269F32-82F0-50A1-5DCC-EAF37BFDB3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098DC1-E484-9591-34FB-8099B0326F16}"/>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3820535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9EA1-C2FC-0DF9-B05A-043FAD4DF78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75808D2-469D-B720-620C-7482DFD46B58}"/>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64F4D7A1-A965-A4F1-79AB-287B3C014107}"/>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D6994ED8-F3BE-508F-3671-A73186086E26}"/>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1149240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215C-060B-D6FF-8B2D-0D935DE23406}"/>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937D175-4E42-BB6B-A0F7-1799B57EDCAF}"/>
              </a:ext>
            </a:extLst>
          </p:cNvPr>
          <p:cNvSpPr>
            <a:spLocks noGrp="1" noRot="1" noChangeAspect="1"/>
          </p:cNvSpPr>
          <p:nvPr>
            <p:ph type="sldImg"/>
          </p:nvPr>
        </p:nvSpPr>
        <p:spPr/>
        <p:txBody>
          <a:bodyPr/>
          <a:lstStyle/>
          <a:p>
            <a:endParaRPr lang="en-IE"/>
          </a:p>
        </p:txBody>
      </p:sp>
      <p:sp>
        <p:nvSpPr>
          <p:cNvPr id="3" name="Θέση σημειώσεων 2">
            <a:extLst>
              <a:ext uri="{FF2B5EF4-FFF2-40B4-BE49-F238E27FC236}">
                <a16:creationId xmlns:a16="http://schemas.microsoft.com/office/drawing/2014/main" id="{E8CF5748-7C31-85CC-06D5-39FA99B974F3}"/>
              </a:ext>
            </a:extLst>
          </p:cNvPr>
          <p:cNvSpPr>
            <a:spLocks noGrp="1"/>
          </p:cNvSpPr>
          <p:nvPr>
            <p:ph type="body"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A1D9D14F-C083-FF6D-30CA-540C408CF92D}"/>
              </a:ext>
            </a:extLst>
          </p:cNvPr>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406682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65812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AA3B8-5FFD-EC4B-FB02-91C19EEB9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F95B3-786A-0D40-E644-0DE46FF8FD9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4FC4F72-FBB8-B98D-E8D3-7C06E9E4105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A5D8452-A82E-3C88-6B8A-B1EA50960C06}"/>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74417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10140-6038-92DD-4C5A-CE6DF150D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FE83B-02F9-C0CE-147F-587FC124621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07D917A-0700-633D-185B-D58DEE0EB53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45F3BED-E084-E8C7-4C50-2E74652ED7DD}"/>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419780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txBody>
          <a:bodyPr/>
          <a:lstStyle/>
          <a:p>
            <a:endParaRPr lang="en-IE"/>
          </a:p>
        </p:txBody>
      </p:sp>
      <p:sp>
        <p:nvSpPr>
          <p:cNvPr id="3" name="Zástupný objekt pre poznámky 2"/>
          <p:cNvSpPr>
            <a:spLocks noGrp="1"/>
          </p:cNvSpPr>
          <p:nvPr>
            <p:ph type="body" idx="1"/>
          </p:nvPr>
        </p:nvSpPr>
        <p:spPr/>
        <p:txBody>
          <a:bodyPr/>
          <a:lstStyle/>
          <a:p>
            <a:r>
              <a:rPr lang="en-GB" dirty="0"/>
              <a:t>the link for the graphic’s translation https://www.canva.com/design/DAG4rdK9qWQ/qjjltVL9wVWl11LBylzmzw/edit?utm_content=DAG4rdK9qWQ&amp;utm_campaign=designshare&amp;utm_medium=link2&amp;utm_source=sharebutton</a:t>
            </a:r>
            <a:endParaRPr lang="sk-SK" dirty="0"/>
          </a:p>
        </p:txBody>
      </p:sp>
      <p:sp>
        <p:nvSpPr>
          <p:cNvPr id="4" name="Zástupný objekt pre číslo snímky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5450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Plant Power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48797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a:t>
            </a:r>
            <a:r>
              <a:rPr lang="en-US" dirty="0" err="1"/>
              <a:t>Questionas</a:t>
            </a:r>
            <a:r>
              <a:rPr lang="en-US" dirty="0"/>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err="1"/>
              <a:t>www.website.eu</a:t>
            </a:r>
            <a:endParaRPr lang="en-US" dirty="0"/>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Heading</a:t>
            </a:r>
            <a:endParaRPr lang="en-US" dirty="0"/>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dirty="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dirty="0"/>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1429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96081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a:biLevel thresh="25000"/>
          </a:blip>
          <a:srcRect t="82226"/>
          <a:stretch/>
        </p:blipFill>
        <p:spPr>
          <a:xfrm>
            <a:off x="430678" y="6272785"/>
            <a:ext cx="2171152" cy="228350"/>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19"/>
          <a:srcRect t="82226"/>
          <a:stretch/>
        </p:blipFill>
        <p:spPr>
          <a:xfrm>
            <a:off x="430678" y="6272785"/>
            <a:ext cx="2171152" cy="228350"/>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61" r:id="rId5"/>
    <p:sldLayoutId id="2147483884" r:id="rId6"/>
    <p:sldLayoutId id="2147483885" r:id="rId7"/>
    <p:sldLayoutId id="2147483880" r:id="rId8"/>
    <p:sldLayoutId id="2147483879" r:id="rId9"/>
    <p:sldLayoutId id="2147483878" r:id="rId10"/>
    <p:sldLayoutId id="2147483877" r:id="rId11"/>
    <p:sldLayoutId id="2147483841" r:id="rId12"/>
    <p:sldLayoutId id="2147483883" r:id="rId13"/>
    <p:sldLayoutId id="2147483840"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0_58777C40.xm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107_BC11472D.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video" Target="https://www.youtube.com/embed/KtgCVfPdlNo?feature=oembed" TargetMode="Externa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video" Target="https://www.youtube.com/embed/EyNLQgJopvU?feature=oembed" TargetMode="Externa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video" Target="https://www.youtube.com/embed/fFsBdaoUk_k?feature=oembed" TargetMode="Externa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5.xml"/><Relationship Id="rId1" Type="http://schemas.openxmlformats.org/officeDocument/2006/relationships/video" Target="https://www.youtube.com/embed/NfAJyBIsCJo?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5.xml"/><Relationship Id="rId1" Type="http://schemas.openxmlformats.org/officeDocument/2006/relationships/video" Target="https://www.youtube.com/embed/aLNK9FjRtA4?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5.xml"/><Relationship Id="rId1" Type="http://schemas.openxmlformats.org/officeDocument/2006/relationships/video" Target="https://www.youtube.com/embed/V0U3kIfurXc?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6.xml"/><Relationship Id="rId1" Type="http://schemas.openxmlformats.org/officeDocument/2006/relationships/video" Target="https://www.youtube.com/embed/i3NBFT5Y3vU?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10A_829AC43A.xm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F3_958E7777.xm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21"/>
          </p:nvPr>
        </p:nvSpPr>
        <p:spPr>
          <a:xfrm>
            <a:off x="7772400" y="5624652"/>
            <a:ext cx="3751973" cy="731140"/>
          </a:xfrm>
          <a:prstGeom prst="rect">
            <a:avLst/>
          </a:prstGeom>
        </p:spPr>
        <p:txBody>
          <a:bodyPr>
            <a:noAutofit/>
          </a:bodyPr>
          <a:lstStyle/>
          <a:p>
            <a:r>
              <a:rPr lang="en-US" sz="3000" dirty="0" err="1"/>
              <a:t>www.</a:t>
            </a:r>
            <a:r>
              <a:rPr lang="en-US" sz="3000" b="1" dirty="0" err="1"/>
              <a:t>plantpower</a:t>
            </a:r>
            <a:r>
              <a:rPr lang="en-US" sz="3000" dirty="0" err="1"/>
              <a:t>.eu</a:t>
            </a:r>
            <a:endParaRPr lang="en-US" sz="3000" dirty="0"/>
          </a:p>
        </p:txBody>
      </p:sp>
      <p:sp>
        <p:nvSpPr>
          <p:cNvPr id="8" name="Text Placeholder 7">
            <a:extLst>
              <a:ext uri="{FF2B5EF4-FFF2-40B4-BE49-F238E27FC236}">
                <a16:creationId xmlns:a16="http://schemas.microsoft.com/office/drawing/2014/main" id="{3EDF8C6B-55A9-52F6-2741-EB34E8518115}"/>
              </a:ext>
            </a:extLst>
          </p:cNvPr>
          <p:cNvSpPr>
            <a:spLocks noGrp="1"/>
          </p:cNvSpPr>
          <p:nvPr>
            <p:ph type="body" sz="quarter" idx="19"/>
          </p:nvPr>
        </p:nvSpPr>
        <p:spPr>
          <a:xfrm>
            <a:off x="574929" y="391442"/>
            <a:ext cx="3311988" cy="533188"/>
          </a:xfrm>
        </p:spPr>
        <p:txBody>
          <a:bodyPr lIns="91440" tIns="45720" rIns="91440" bIns="45720" anchor="t">
            <a:noAutofit/>
          </a:bodyPr>
          <a:lstStyle/>
          <a:p>
            <a:r>
              <a:rPr lang="en-US" sz="3600" b="1" dirty="0">
                <a:solidFill>
                  <a:srgbClr val="75B543"/>
                </a:solidFill>
                <a:latin typeface="Calibri"/>
                <a:ea typeface="Open Sans"/>
                <a:cs typeface="Calibri"/>
              </a:rPr>
              <a:t>MODULE 1</a:t>
            </a:r>
          </a:p>
          <a:p>
            <a:endParaRPr lang="en-US" dirty="0"/>
          </a:p>
        </p:txBody>
      </p:sp>
      <p:sp>
        <p:nvSpPr>
          <p:cNvPr id="12" name="Text Placeholder 11">
            <a:extLst>
              <a:ext uri="{FF2B5EF4-FFF2-40B4-BE49-F238E27FC236}">
                <a16:creationId xmlns:a16="http://schemas.microsoft.com/office/drawing/2014/main" id="{AEE7CF5C-DCAA-C7F3-198B-9BAD4D959055}"/>
              </a:ext>
            </a:extLst>
          </p:cNvPr>
          <p:cNvSpPr>
            <a:spLocks noGrp="1"/>
          </p:cNvSpPr>
          <p:nvPr>
            <p:ph type="body" sz="quarter" idx="16"/>
          </p:nvPr>
        </p:nvSpPr>
        <p:spPr>
          <a:xfrm>
            <a:off x="381179" y="2992087"/>
            <a:ext cx="4867095" cy="1779305"/>
          </a:xfrm>
        </p:spPr>
        <p:txBody>
          <a:bodyPr lIns="91440" tIns="45720" rIns="91440" bIns="45720" anchor="t">
            <a:noAutofit/>
          </a:bodyPr>
          <a:lstStyle/>
          <a:p>
            <a:pPr lvl="0">
              <a:lnSpc>
                <a:spcPct val="100000"/>
              </a:lnSpc>
            </a:pPr>
            <a:r>
              <a:rPr lang="en-GB" sz="3600" dirty="0">
                <a:latin typeface="Calibri"/>
                <a:ea typeface="Open Sans"/>
                <a:cs typeface="Calibri"/>
              </a:rPr>
              <a:t>Opportunities in Innovation for SMEs </a:t>
            </a:r>
          </a:p>
          <a:p>
            <a:pPr lvl="0">
              <a:lnSpc>
                <a:spcPct val="100000"/>
              </a:lnSpc>
            </a:pPr>
            <a:r>
              <a:rPr lang="en-GB" sz="3600" dirty="0">
                <a:latin typeface="Calibri"/>
                <a:ea typeface="Open Sans"/>
                <a:cs typeface="Calibri"/>
              </a:rPr>
              <a:t>&amp; the Power of Digitalisation and Innovative Technology</a:t>
            </a:r>
            <a:endParaRPr lang="en-US" sz="3600" dirty="0">
              <a:latin typeface="Calibri"/>
              <a:ea typeface="Open Sans"/>
              <a:cs typeface="Calibri"/>
            </a:endParaRPr>
          </a:p>
        </p:txBody>
      </p:sp>
      <p:cxnSp>
        <p:nvCxnSpPr>
          <p:cNvPr id="15" name="Straight Connector 14">
            <a:extLst>
              <a:ext uri="{FF2B5EF4-FFF2-40B4-BE49-F238E27FC236}">
                <a16:creationId xmlns:a16="http://schemas.microsoft.com/office/drawing/2014/main" id="{36E0E7B2-856E-A78E-9889-7A03CDBDEC5D}"/>
              </a:ext>
            </a:extLst>
          </p:cNvPr>
          <p:cNvCxnSpPr>
            <a:cxnSpLocks/>
          </p:cNvCxnSpPr>
          <p:nvPr/>
        </p:nvCxnSpPr>
        <p:spPr>
          <a:xfrm>
            <a:off x="0" y="4041877"/>
            <a:ext cx="3179763" cy="0"/>
          </a:xfrm>
          <a:prstGeom prst="line">
            <a:avLst/>
          </a:prstGeom>
          <a:ln w="38100">
            <a:solidFill>
              <a:srgbClr val="75B543"/>
            </a:solidFill>
          </a:ln>
        </p:spPr>
        <p:style>
          <a:lnRef idx="1">
            <a:schemeClr val="accent1"/>
          </a:lnRef>
          <a:fillRef idx="0">
            <a:schemeClr val="accent1"/>
          </a:fillRef>
          <a:effectRef idx="0">
            <a:schemeClr val="accent1"/>
          </a:effectRef>
          <a:fontRef idx="minor">
            <a:schemeClr val="tx1"/>
          </a:fontRef>
        </p:style>
      </p:cxnSp>
      <p:pic>
        <p:nvPicPr>
          <p:cNvPr id="16" name="Picture Placeholder 20">
            <a:extLst>
              <a:ext uri="{FF2B5EF4-FFF2-40B4-BE49-F238E27FC236}">
                <a16:creationId xmlns:a16="http://schemas.microsoft.com/office/drawing/2014/main" id="{B3D31849-77F8-34A3-F75F-2A57704E3034}"/>
              </a:ext>
            </a:extLst>
          </p:cNvPr>
          <p:cNvPicPr>
            <a:picLocks noGrp="1" noChangeAspect="1"/>
          </p:cNvPicPr>
          <p:nvPr>
            <p:ph type="pic" sz="quarter" idx="43"/>
          </p:nvPr>
        </p:nvPicPr>
        <p:blipFill>
          <a:blip r:embed="rId3"/>
          <a:srcRect t="644" b="644"/>
          <a:stretch>
            <a:fillRect/>
          </a:stretch>
        </p:blipFill>
        <p:spPr/>
      </p:pic>
      <p:grpSp>
        <p:nvGrpSpPr>
          <p:cNvPr id="17" name="Group 16">
            <a:extLst>
              <a:ext uri="{FF2B5EF4-FFF2-40B4-BE49-F238E27FC236}">
                <a16:creationId xmlns:a16="http://schemas.microsoft.com/office/drawing/2014/main" id="{FFEAB603-34E3-3B00-F1B3-C9EA6C25C33C}"/>
              </a:ext>
            </a:extLst>
          </p:cNvPr>
          <p:cNvGrpSpPr/>
          <p:nvPr/>
        </p:nvGrpSpPr>
        <p:grpSpPr>
          <a:xfrm>
            <a:off x="3886539" y="3683047"/>
            <a:ext cx="1720828" cy="3994335"/>
            <a:chOff x="4413794" y="4725223"/>
            <a:chExt cx="421607" cy="978622"/>
          </a:xfrm>
          <a:solidFill>
            <a:schemeClr val="bg1">
              <a:alpha val="17834"/>
            </a:schemeClr>
          </a:solidFill>
        </p:grpSpPr>
        <p:grpSp>
          <p:nvGrpSpPr>
            <p:cNvPr id="18" name="Graphic 2">
              <a:extLst>
                <a:ext uri="{FF2B5EF4-FFF2-40B4-BE49-F238E27FC236}">
                  <a16:creationId xmlns:a16="http://schemas.microsoft.com/office/drawing/2014/main" id="{49D1E5C2-680C-5F3A-EDF1-00B248F35C49}"/>
                </a:ext>
              </a:extLst>
            </p:cNvPr>
            <p:cNvGrpSpPr/>
            <p:nvPr/>
          </p:nvGrpSpPr>
          <p:grpSpPr>
            <a:xfrm>
              <a:off x="4413794" y="4757590"/>
              <a:ext cx="421607" cy="535957"/>
              <a:chOff x="4413794" y="4757590"/>
              <a:chExt cx="421607" cy="535957"/>
            </a:xfrm>
            <a:grpFill/>
          </p:grpSpPr>
          <p:sp>
            <p:nvSpPr>
              <p:cNvPr id="26" name="Freeform 25">
                <a:extLst>
                  <a:ext uri="{FF2B5EF4-FFF2-40B4-BE49-F238E27FC236}">
                    <a16:creationId xmlns:a16="http://schemas.microsoft.com/office/drawing/2014/main" id="{3451F2A7-D55F-659E-D3D7-D4F1B5C4E9A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2ADF51-7987-65D2-B408-739DA6402E0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9C2968E0-F903-146C-62D7-1E7A8D7C40C4}"/>
                </a:ext>
              </a:extLst>
            </p:cNvPr>
            <p:cNvGrpSpPr/>
            <p:nvPr/>
          </p:nvGrpSpPr>
          <p:grpSpPr>
            <a:xfrm>
              <a:off x="4539076" y="4725223"/>
              <a:ext cx="126381" cy="222760"/>
              <a:chOff x="4539076" y="4725223"/>
              <a:chExt cx="126381" cy="222760"/>
            </a:xfrm>
            <a:grpFill/>
          </p:grpSpPr>
          <p:sp>
            <p:nvSpPr>
              <p:cNvPr id="22" name="Freeform 21">
                <a:extLst>
                  <a:ext uri="{FF2B5EF4-FFF2-40B4-BE49-F238E27FC236}">
                    <a16:creationId xmlns:a16="http://schemas.microsoft.com/office/drawing/2014/main" id="{A40F0086-F4F4-754F-21FC-115A1CDDB1F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5107E-D7A1-618C-0F78-BB4934D0D0C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05D728-DB4D-E491-60EF-0D6C48F05E2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857B3D-5493-F142-16AA-9AEF9C9989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3C824093-9341-C37A-5434-4C72A071B48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D2344A-5249-A2EA-ED62-6C207C467CB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72908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D771-CA22-9950-351F-455D45B2D0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171A4DF-1D23-9D21-1CBA-F910A39D2C50}"/>
              </a:ext>
            </a:extLst>
          </p:cNvPr>
          <p:cNvSpPr>
            <a:spLocks noGrp="1"/>
          </p:cNvSpPr>
          <p:nvPr>
            <p:ph type="body" sz="quarter" idx="18"/>
          </p:nvPr>
        </p:nvSpPr>
        <p:spPr>
          <a:xfrm>
            <a:off x="932688" y="1506828"/>
            <a:ext cx="10479218" cy="4179195"/>
          </a:xfrm>
        </p:spPr>
        <p:txBody>
          <a:bodyPr>
            <a:normAutofit/>
          </a:bodyPr>
          <a:lstStyle/>
          <a:p>
            <a:pPr marL="0" indent="0">
              <a:lnSpc>
                <a:spcPct val="120000"/>
              </a:lnSpc>
              <a:spcBef>
                <a:spcPts val="600"/>
              </a:spcBef>
            </a:pPr>
            <a:r>
              <a:rPr lang="en-GB" dirty="0"/>
              <a:t>SMEs play a </a:t>
            </a:r>
            <a:r>
              <a:rPr lang="en-GB" b="1" dirty="0"/>
              <a:t>critical role</a:t>
            </a:r>
            <a:r>
              <a:rPr lang="en-GB" dirty="0"/>
              <a:t> in ensuring food diversity, supporting circular economy principles, and preserving traditional know-how while also embracing modern techniques. Moreover, SMEs are often more embedded in their communities than large corporations, meaning their innovations can have direct, meaningful impacts at the local level — from sustainable sourcing and eco-packaging to the development of novel plant-based products.</a:t>
            </a:r>
            <a:endParaRPr lang="en-US" dirty="0"/>
          </a:p>
        </p:txBody>
      </p:sp>
      <p:sp>
        <p:nvSpPr>
          <p:cNvPr id="2" name="Text Placeholder 1">
            <a:extLst>
              <a:ext uri="{FF2B5EF4-FFF2-40B4-BE49-F238E27FC236}">
                <a16:creationId xmlns:a16="http://schemas.microsoft.com/office/drawing/2014/main" id="{4C107791-071E-7DCD-FFDF-41DEF1CBCE3F}"/>
              </a:ext>
            </a:extLst>
          </p:cNvPr>
          <p:cNvSpPr>
            <a:spLocks noGrp="1"/>
          </p:cNvSpPr>
          <p:nvPr>
            <p:ph type="body" sz="quarter" idx="16"/>
          </p:nvPr>
        </p:nvSpPr>
        <p:spPr>
          <a:xfrm>
            <a:off x="798381" y="443960"/>
            <a:ext cx="10595237" cy="803654"/>
          </a:xfrm>
        </p:spPr>
        <p:txBody>
          <a:bodyPr>
            <a:normAutofit/>
          </a:bodyPr>
          <a:lstStyle/>
          <a:p>
            <a:r>
              <a:rPr lang="en-US" dirty="0"/>
              <a:t>What are SMEs and why are they important?</a:t>
            </a:r>
          </a:p>
        </p:txBody>
      </p:sp>
    </p:spTree>
    <p:extLst>
      <p:ext uri="{BB962C8B-B14F-4D97-AF65-F5344CB8AC3E}">
        <p14:creationId xmlns:p14="http://schemas.microsoft.com/office/powerpoint/2010/main" val="4152509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24FA19A-BD86-0ED9-4BAC-1073804DA62F}"/>
              </a:ext>
            </a:extLst>
          </p:cNvPr>
          <p:cNvPicPr>
            <a:picLocks noChangeAspect="1"/>
          </p:cNvPicPr>
          <p:nvPr/>
        </p:nvPicPr>
        <p:blipFill>
          <a:blip r:embed="rId4"/>
          <a:stretch>
            <a:fillRect/>
          </a:stretch>
        </p:blipFill>
        <p:spPr>
          <a:xfrm>
            <a:off x="10663987" y="5926759"/>
            <a:ext cx="1086562" cy="645258"/>
          </a:xfrm>
          <a:prstGeom prst="rect">
            <a:avLst/>
          </a:prstGeom>
        </p:spPr>
      </p:pic>
      <p:sp>
        <p:nvSpPr>
          <p:cNvPr id="2" name="Zástupný text 1">
            <a:extLst>
              <a:ext uri="{FF2B5EF4-FFF2-40B4-BE49-F238E27FC236}">
                <a16:creationId xmlns:a16="http://schemas.microsoft.com/office/drawing/2014/main" id="{61A5A795-2C7E-8989-78EC-092DBF0E71DF}"/>
              </a:ext>
            </a:extLst>
          </p:cNvPr>
          <p:cNvSpPr>
            <a:spLocks noGrp="1"/>
          </p:cNvSpPr>
          <p:nvPr>
            <p:ph type="body" sz="quarter" idx="13"/>
          </p:nvPr>
        </p:nvSpPr>
        <p:spPr/>
        <p:txBody>
          <a:bodyPr>
            <a:normAutofit/>
          </a:bodyPr>
          <a:lstStyle/>
          <a:p>
            <a:r>
              <a:rPr lang="en-US" sz="3600" dirty="0"/>
              <a:t>Characteristics of innovation in SMEs</a:t>
            </a:r>
            <a:endParaRPr lang="sk-SK" sz="3600" dirty="0"/>
          </a:p>
        </p:txBody>
      </p:sp>
      <p:pic>
        <p:nvPicPr>
          <p:cNvPr id="16" name="Zástupný objekt pre obrázok 15" descr="Obrázok, na ktorom je text, písmo, kruh, snímka obrazovky&#10;&#10;Obsah vygenerovaný pomocou AI môže byť nesprávny.">
            <a:extLst>
              <a:ext uri="{FF2B5EF4-FFF2-40B4-BE49-F238E27FC236}">
                <a16:creationId xmlns:a16="http://schemas.microsoft.com/office/drawing/2014/main" id="{5DAD0830-5C8F-F664-C041-8F4950D87CBC}"/>
              </a:ext>
            </a:extLst>
          </p:cNvPr>
          <p:cNvPicPr>
            <a:picLocks noGrp="1" noChangeAspect="1"/>
          </p:cNvPicPr>
          <p:nvPr>
            <p:ph type="pic" sz="quarter" idx="44"/>
          </p:nvPr>
        </p:nvPicPr>
        <p:blipFill>
          <a:blip r:embed="rId5"/>
          <a:srcRect l="6382" r="6382"/>
          <a:stretch>
            <a:fillRect/>
          </a:stretch>
        </p:blipFill>
        <p:spPr/>
      </p:pic>
    </p:spTree>
    <p:extLst>
      <p:ext uri="{BB962C8B-B14F-4D97-AF65-F5344CB8AC3E}">
        <p14:creationId xmlns:p14="http://schemas.microsoft.com/office/powerpoint/2010/main" val="148422560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727971" y="2299965"/>
            <a:ext cx="5440893" cy="2942484"/>
          </a:xfrm>
        </p:spPr>
        <p:txBody>
          <a:bodyPr>
            <a:noAutofit/>
          </a:bodyPr>
          <a:lstStyle/>
          <a:p>
            <a:r>
              <a:rPr lang="en-GB" sz="2400" dirty="0"/>
              <a:t>The </a:t>
            </a:r>
            <a:r>
              <a:rPr lang="en-GB" sz="2400" b="1" dirty="0"/>
              <a:t>food and agri-food sector</a:t>
            </a:r>
            <a:r>
              <a:rPr lang="en-GB" sz="2400" dirty="0"/>
              <a:t> faces some of the most pressing challenges of our time: climate change, biodiversity loss, global population growth, changing dietary patterns, and increasing pressure on water, land, and energy resources. Innovation is not a luxury — it is a </a:t>
            </a:r>
            <a:r>
              <a:rPr lang="en-GB" sz="2400" b="1" dirty="0"/>
              <a:t>necessity</a:t>
            </a:r>
            <a:r>
              <a:rPr lang="en-GB" sz="2400" dirty="0"/>
              <a:t> for achieving both </a:t>
            </a:r>
            <a:r>
              <a:rPr lang="en-GB" sz="2400" b="1" dirty="0"/>
              <a:t>economic viability</a:t>
            </a:r>
            <a:r>
              <a:rPr lang="en-GB" sz="2400" dirty="0"/>
              <a:t> and </a:t>
            </a:r>
            <a:r>
              <a:rPr lang="en-GB" sz="2400" b="1" dirty="0"/>
              <a:t>sustainability goals</a:t>
            </a:r>
            <a:r>
              <a:rPr lang="en-GB" sz="2400" dirty="0"/>
              <a:t>.</a:t>
            </a:r>
            <a:endParaRPr lang="sk-SK" sz="2400" dirty="0"/>
          </a:p>
        </p:txBody>
      </p:sp>
      <p:sp>
        <p:nvSpPr>
          <p:cNvPr id="2" name="Zástupný text 1">
            <a:extLst>
              <a:ext uri="{FF2B5EF4-FFF2-40B4-BE49-F238E27FC236}">
                <a16:creationId xmlns:a16="http://schemas.microsoft.com/office/drawing/2014/main" id="{6F22F21D-A648-9B37-77DE-AD9E3306F635}"/>
              </a:ext>
            </a:extLst>
          </p:cNvPr>
          <p:cNvSpPr>
            <a:spLocks noGrp="1"/>
          </p:cNvSpPr>
          <p:nvPr>
            <p:ph type="body" sz="quarter" idx="17"/>
          </p:nvPr>
        </p:nvSpPr>
        <p:spPr>
          <a:xfrm>
            <a:off x="7213582" y="537744"/>
            <a:ext cx="4441798" cy="1492391"/>
          </a:xfrm>
        </p:spPr>
        <p:txBody>
          <a:bodyPr/>
          <a:lstStyle/>
          <a:p>
            <a:r>
              <a:rPr lang="en-GB" sz="3600" dirty="0"/>
              <a:t>Why is innovation critical in the food sector?</a:t>
            </a:r>
            <a:endParaRPr lang="sk-SK" sz="3600" dirty="0"/>
          </a:p>
          <a:p>
            <a:endParaRPr lang="sk-SK" sz="3600" dirty="0"/>
          </a:p>
        </p:txBody>
      </p:sp>
      <p:pic>
        <p:nvPicPr>
          <p:cNvPr id="6" name="Picture 41">
            <a:extLst>
              <a:ext uri="{FF2B5EF4-FFF2-40B4-BE49-F238E27FC236}">
                <a16:creationId xmlns:a16="http://schemas.microsoft.com/office/drawing/2014/main" id="{C995BCF9-226F-3AD2-750B-ED055782C68C}"/>
              </a:ext>
            </a:extLst>
          </p:cNvPr>
          <p:cNvPicPr>
            <a:picLocks noChangeAspect="1"/>
          </p:cNvPicPr>
          <p:nvPr/>
        </p:nvPicPr>
        <p:blipFill>
          <a:blip r:embed="rId4"/>
          <a:stretch>
            <a:fillRect/>
          </a:stretch>
        </p:blipFill>
        <p:spPr>
          <a:xfrm>
            <a:off x="10663987" y="5926759"/>
            <a:ext cx="1086562" cy="645258"/>
          </a:xfrm>
          <a:prstGeom prst="rect">
            <a:avLst/>
          </a:prstGeom>
        </p:spPr>
      </p:pic>
      <p:pic>
        <p:nvPicPr>
          <p:cNvPr id="12" name="Zástupný objekt pre obrázok 11" descr="Obrázok, na ktorom je text, snímka obrazovky, písmo, grafika&#10;&#10;Obsah vygenerovaný pomocou AI môže byť nesprávny.">
            <a:extLst>
              <a:ext uri="{FF2B5EF4-FFF2-40B4-BE49-F238E27FC236}">
                <a16:creationId xmlns:a16="http://schemas.microsoft.com/office/drawing/2014/main" id="{1974D544-6EBD-4D33-EE59-2FFEFDDAFAF9}"/>
              </a:ext>
            </a:extLst>
          </p:cNvPr>
          <p:cNvPicPr>
            <a:picLocks noGrp="1" noChangeAspect="1"/>
          </p:cNvPicPr>
          <p:nvPr>
            <p:ph type="pic" sz="quarter" idx="43"/>
          </p:nvPr>
        </p:nvPicPr>
        <p:blipFill>
          <a:blip r:embed="rId5"/>
          <a:srcRect l="9557" r="9557"/>
          <a:stretch>
            <a:fillRect/>
          </a:stretch>
        </p:blipFill>
        <p:spPr>
          <a:xfrm>
            <a:off x="0" y="1878014"/>
            <a:ext cx="6609125" cy="4669090"/>
          </a:xfrm>
        </p:spPr>
      </p:pic>
    </p:spTree>
    <p:extLst>
      <p:ext uri="{BB962C8B-B14F-4D97-AF65-F5344CB8AC3E}">
        <p14:creationId xmlns:p14="http://schemas.microsoft.com/office/powerpoint/2010/main" val="315524894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1006952" y="943988"/>
            <a:ext cx="5186933" cy="992652"/>
          </a:xfrm>
        </p:spPr>
        <p:txBody>
          <a:bodyPr/>
          <a:lstStyle/>
          <a:p>
            <a:r>
              <a:rPr lang="en-GB" dirty="0"/>
              <a:t>Innovation types relevant to SMEs</a:t>
            </a:r>
            <a:endParaRPr lang="sk-SK" dirty="0"/>
          </a:p>
        </p:txBody>
      </p:sp>
      <p:grpSp>
        <p:nvGrpSpPr>
          <p:cNvPr id="8" name="Group 7">
            <a:extLst>
              <a:ext uri="{FF2B5EF4-FFF2-40B4-BE49-F238E27FC236}">
                <a16:creationId xmlns:a16="http://schemas.microsoft.com/office/drawing/2014/main" id="{64946CEC-C485-2754-02DF-067961875F90}"/>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98108B53-9B80-E476-72EC-0907F891B1CE}"/>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156D2A8D-9B36-DF39-BF7B-4BC3002FB0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85FC8C9-CD00-440E-4C92-9CBFE53A9B8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D6F5C40D-6187-467D-6C28-5B6774DC2E03}"/>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C76538B9-58F0-DCB6-ABBB-2280C0C0059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4E4BE3A-82C3-ABD3-7920-46CE32BB091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94DBB28-4E69-17E0-9B50-9602ADC5A97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B768C2-241E-BE0E-065A-341AFDC0D15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F1306CBB-BAA3-CC0A-8C6F-D4A5AED1D0D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B4AC03D-B6BD-6E29-01B6-5EB3C92DE49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Text Placeholder 4">
            <a:extLst>
              <a:ext uri="{FF2B5EF4-FFF2-40B4-BE49-F238E27FC236}">
                <a16:creationId xmlns:a16="http://schemas.microsoft.com/office/drawing/2014/main" id="{CFC47C36-6D1A-40E6-0582-02FE96F73653}"/>
              </a:ext>
            </a:extLst>
          </p:cNvPr>
          <p:cNvSpPr txBox="1">
            <a:spLocks/>
          </p:cNvSpPr>
          <p:nvPr/>
        </p:nvSpPr>
        <p:spPr>
          <a:xfrm>
            <a:off x="4544343" y="3766954"/>
            <a:ext cx="7292607"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Box 24">
            <a:extLst>
              <a:ext uri="{FF2B5EF4-FFF2-40B4-BE49-F238E27FC236}">
                <a16:creationId xmlns:a16="http://schemas.microsoft.com/office/drawing/2014/main" id="{BE92634F-8427-C005-14D4-1E37489FF683}"/>
              </a:ext>
            </a:extLst>
          </p:cNvPr>
          <p:cNvSpPr txBox="1"/>
          <p:nvPr/>
        </p:nvSpPr>
        <p:spPr>
          <a:xfrm>
            <a:off x="7189442" y="1373690"/>
            <a:ext cx="4483187" cy="3785652"/>
          </a:xfrm>
          <a:prstGeom prst="rect">
            <a:avLst/>
          </a:prstGeom>
          <a:noFill/>
        </p:spPr>
        <p:txBody>
          <a:bodyPr wrap="square" rtlCol="0">
            <a:spAutoFit/>
          </a:bodyPr>
          <a:lstStyle/>
          <a:p>
            <a:pPr marL="285750" lvl="0" indent="-285750">
              <a:buFont typeface="Arial" panose="020B0604020202020204" pitchFamily="34" charset="0"/>
              <a:buChar char="•"/>
            </a:pPr>
            <a:r>
              <a:rPr lang="en-GB" sz="2400" b="1" dirty="0"/>
              <a:t>Product Innovation</a:t>
            </a:r>
            <a:r>
              <a:rPr lang="en-GB" sz="2400" dirty="0"/>
              <a:t> – Developing new plant-based foods, functional ingredients, or alternative protein sources.</a:t>
            </a:r>
            <a:endParaRPr lang="sk-SK" sz="2400" dirty="0"/>
          </a:p>
          <a:p>
            <a:pPr marL="285750" lvl="0" indent="-285750">
              <a:buFont typeface="Arial" panose="020B0604020202020204" pitchFamily="34" charset="0"/>
              <a:buChar char="•"/>
            </a:pPr>
            <a:r>
              <a:rPr lang="en-GB" sz="2400" b="1" dirty="0"/>
              <a:t>Process Innovation</a:t>
            </a:r>
            <a:r>
              <a:rPr lang="en-GB" sz="2400" dirty="0"/>
              <a:t> – Introducing more efficient, safer, or more sustainable production methods (e.g., cold-pressing, upcycling by-products).</a:t>
            </a:r>
            <a:endParaRPr lang="sk-SK" sz="2400" dirty="0"/>
          </a:p>
        </p:txBody>
      </p:sp>
      <p:sp>
        <p:nvSpPr>
          <p:cNvPr id="28" name="TextBox 27">
            <a:extLst>
              <a:ext uri="{FF2B5EF4-FFF2-40B4-BE49-F238E27FC236}">
                <a16:creationId xmlns:a16="http://schemas.microsoft.com/office/drawing/2014/main" id="{D798E085-273F-8D9D-76A4-409A357FE65D}"/>
              </a:ext>
            </a:extLst>
          </p:cNvPr>
          <p:cNvSpPr txBox="1"/>
          <p:nvPr/>
        </p:nvSpPr>
        <p:spPr>
          <a:xfrm>
            <a:off x="1010207" y="2778447"/>
            <a:ext cx="5183677" cy="2308324"/>
          </a:xfrm>
          <a:prstGeom prst="rect">
            <a:avLst/>
          </a:prstGeom>
          <a:noFill/>
        </p:spPr>
        <p:txBody>
          <a:bodyPr wrap="square">
            <a:spAutoFit/>
          </a:bodyPr>
          <a:lstStyle/>
          <a:p>
            <a:pPr algn="just"/>
            <a:r>
              <a:rPr lang="en-GB" sz="2400" dirty="0">
                <a:solidFill>
                  <a:schemeClr val="bg1"/>
                </a:solidFill>
              </a:rPr>
              <a:t>SMEs in the food sector can benefit from many forms of innovation, not only in products but also in processes, business models, and customer experience. Key types of innovation include:</a:t>
            </a:r>
            <a:endParaRPr lang="sk-SK" sz="2400" dirty="0">
              <a:solidFill>
                <a:schemeClr val="bg1"/>
              </a:solidFill>
            </a:endParaRPr>
          </a:p>
        </p:txBody>
      </p:sp>
    </p:spTree>
    <p:extLst>
      <p:ext uri="{BB962C8B-B14F-4D97-AF65-F5344CB8AC3E}">
        <p14:creationId xmlns:p14="http://schemas.microsoft.com/office/powerpoint/2010/main" val="1963509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9F19-4EB5-7EA6-C5D3-EFDF6E50660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C1101CE-F10A-F4D7-375A-F3EE2FE17CA2}"/>
              </a:ext>
            </a:extLst>
          </p:cNvPr>
          <p:cNvSpPr>
            <a:spLocks noGrp="1"/>
          </p:cNvSpPr>
          <p:nvPr>
            <p:ph type="body" sz="quarter" idx="16"/>
          </p:nvPr>
        </p:nvSpPr>
        <p:spPr>
          <a:xfrm>
            <a:off x="1006952" y="943988"/>
            <a:ext cx="5186933" cy="992652"/>
          </a:xfrm>
        </p:spPr>
        <p:txBody>
          <a:bodyPr/>
          <a:lstStyle/>
          <a:p>
            <a:r>
              <a:rPr lang="en-GB" dirty="0"/>
              <a:t>Innovation types relevant to SMEs</a:t>
            </a:r>
            <a:endParaRPr lang="sk-SK" dirty="0"/>
          </a:p>
        </p:txBody>
      </p:sp>
      <p:grpSp>
        <p:nvGrpSpPr>
          <p:cNvPr id="8" name="Group 7">
            <a:extLst>
              <a:ext uri="{FF2B5EF4-FFF2-40B4-BE49-F238E27FC236}">
                <a16:creationId xmlns:a16="http://schemas.microsoft.com/office/drawing/2014/main" id="{FB0C9F8B-1EC4-B3B6-405F-1DC4F423E593}"/>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17B2239B-49B5-09B1-A615-93EAA93A1357}"/>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A5110111-AC06-3827-D103-EAAAD988716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F13FA17-982D-5473-9427-C03305519DA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F53AFF33-4F8C-FA8C-9511-D6E5C53286B1}"/>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877C063A-CFA7-1B73-ABFE-B3AB0FEEDB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293F9FD-F77D-E8A7-370B-5CF0110BE91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6856552-226A-E362-D791-82AA17914F9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B80AB64-E62E-DB96-F919-01A80848C69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A9C7D954-3B02-0FEA-824C-59C928B6AF0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6286852-DBC7-B690-1785-F7414A59608D}"/>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Text Placeholder 4">
            <a:extLst>
              <a:ext uri="{FF2B5EF4-FFF2-40B4-BE49-F238E27FC236}">
                <a16:creationId xmlns:a16="http://schemas.microsoft.com/office/drawing/2014/main" id="{1384FB90-0289-B0F0-2D22-950144D67562}"/>
              </a:ext>
            </a:extLst>
          </p:cNvPr>
          <p:cNvSpPr txBox="1">
            <a:spLocks/>
          </p:cNvSpPr>
          <p:nvPr/>
        </p:nvSpPr>
        <p:spPr>
          <a:xfrm>
            <a:off x="4544343" y="3766954"/>
            <a:ext cx="7292607"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Box 24">
            <a:extLst>
              <a:ext uri="{FF2B5EF4-FFF2-40B4-BE49-F238E27FC236}">
                <a16:creationId xmlns:a16="http://schemas.microsoft.com/office/drawing/2014/main" id="{211E7760-1FF8-8CBA-640D-9CDF6A9F052B}"/>
              </a:ext>
            </a:extLst>
          </p:cNvPr>
          <p:cNvSpPr txBox="1"/>
          <p:nvPr/>
        </p:nvSpPr>
        <p:spPr>
          <a:xfrm>
            <a:off x="7209215" y="1185136"/>
            <a:ext cx="4483187" cy="4154984"/>
          </a:xfrm>
          <a:prstGeom prst="rect">
            <a:avLst/>
          </a:prstGeom>
          <a:noFill/>
        </p:spPr>
        <p:txBody>
          <a:bodyPr wrap="square" rtlCol="0">
            <a:spAutoFit/>
          </a:bodyPr>
          <a:lstStyle/>
          <a:p>
            <a:pPr marL="285750" lvl="0" indent="-285750">
              <a:buFont typeface="Arial" panose="020B0604020202020204" pitchFamily="34" charset="0"/>
              <a:buChar char="•"/>
            </a:pPr>
            <a:r>
              <a:rPr lang="en-GB" sz="2400" b="1" dirty="0"/>
              <a:t>Packaging Innovation</a:t>
            </a:r>
            <a:r>
              <a:rPr lang="en-GB" sz="2400" dirty="0"/>
              <a:t> – Using biodegradable, compostable, or reusable packaging solutions.</a:t>
            </a:r>
            <a:endParaRPr lang="sk-SK" sz="2400" dirty="0"/>
          </a:p>
          <a:p>
            <a:pPr marL="285750" lvl="0" indent="-285750">
              <a:buFont typeface="Arial" panose="020B0604020202020204" pitchFamily="34" charset="0"/>
              <a:buChar char="•"/>
            </a:pPr>
            <a:r>
              <a:rPr lang="en-GB" sz="2400" b="1" dirty="0"/>
              <a:t>Organisational Innovation</a:t>
            </a:r>
            <a:r>
              <a:rPr lang="en-GB" sz="2400" dirty="0"/>
              <a:t> – Implementing circular economy principles, lean production, or new supply chain strategies.</a:t>
            </a:r>
            <a:endParaRPr lang="sk-SK" sz="2400" dirty="0"/>
          </a:p>
          <a:p>
            <a:pPr marL="285750" lvl="0" indent="-285750">
              <a:buFont typeface="Arial" panose="020B0604020202020204" pitchFamily="34" charset="0"/>
              <a:buChar char="•"/>
            </a:pPr>
            <a:r>
              <a:rPr lang="en-GB" sz="2400" b="1" dirty="0"/>
              <a:t>Marketing Innovation</a:t>
            </a:r>
            <a:r>
              <a:rPr lang="en-GB" sz="2400" dirty="0"/>
              <a:t> – Using storytelling, transparency, and digital tools to connect with conscious consumers.</a:t>
            </a:r>
            <a:endParaRPr lang="sk-SK" sz="2400" dirty="0"/>
          </a:p>
        </p:txBody>
      </p:sp>
      <p:sp>
        <p:nvSpPr>
          <p:cNvPr id="28" name="TextBox 27">
            <a:extLst>
              <a:ext uri="{FF2B5EF4-FFF2-40B4-BE49-F238E27FC236}">
                <a16:creationId xmlns:a16="http://schemas.microsoft.com/office/drawing/2014/main" id="{FFFABF0E-C1B5-864F-39D9-48873A7B7A7F}"/>
              </a:ext>
            </a:extLst>
          </p:cNvPr>
          <p:cNvSpPr txBox="1"/>
          <p:nvPr/>
        </p:nvSpPr>
        <p:spPr>
          <a:xfrm>
            <a:off x="1010207" y="2778447"/>
            <a:ext cx="5183677" cy="2308324"/>
          </a:xfrm>
          <a:prstGeom prst="rect">
            <a:avLst/>
          </a:prstGeom>
          <a:noFill/>
        </p:spPr>
        <p:txBody>
          <a:bodyPr wrap="square">
            <a:spAutoFit/>
          </a:bodyPr>
          <a:lstStyle/>
          <a:p>
            <a:pPr algn="just"/>
            <a:r>
              <a:rPr lang="en-GB" sz="2400" dirty="0">
                <a:solidFill>
                  <a:schemeClr val="bg1"/>
                </a:solidFill>
              </a:rPr>
              <a:t>SMEs in the food sector can benefit from many forms of innovation, not only in products but also in processes, business models, and customer experience. Key types of innovation include:</a:t>
            </a:r>
            <a:endParaRPr lang="sk-SK" sz="2400" dirty="0">
              <a:solidFill>
                <a:schemeClr val="bg1"/>
              </a:solidFill>
            </a:endParaRPr>
          </a:p>
        </p:txBody>
      </p:sp>
    </p:spTree>
    <p:extLst>
      <p:ext uri="{BB962C8B-B14F-4D97-AF65-F5344CB8AC3E}">
        <p14:creationId xmlns:p14="http://schemas.microsoft.com/office/powerpoint/2010/main" val="2477916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623650" y="1335289"/>
            <a:ext cx="5131198" cy="5333959"/>
          </a:xfrm>
        </p:spPr>
        <p:txBody>
          <a:bodyPr>
            <a:noAutofit/>
          </a:bodyPr>
          <a:lstStyle/>
          <a:p>
            <a:pPr marL="0" indent="0">
              <a:lnSpc>
                <a:spcPct val="100000"/>
              </a:lnSpc>
              <a:spcBef>
                <a:spcPts val="600"/>
              </a:spcBef>
            </a:pPr>
            <a:r>
              <a:rPr lang="en-GB" dirty="0"/>
              <a:t>Despite their potential, SMEs often face </a:t>
            </a:r>
            <a:r>
              <a:rPr lang="en-GB" b="1" dirty="0"/>
              <a:t>barriers to innovation</a:t>
            </a:r>
            <a:r>
              <a:rPr lang="en-GB" dirty="0"/>
              <a:t>, including:</a:t>
            </a:r>
            <a:endParaRPr lang="sk-SK" dirty="0"/>
          </a:p>
          <a:p>
            <a:pPr marL="285750" lvl="0" indent="-285750">
              <a:buFont typeface="Arial" panose="020B0604020202020204" pitchFamily="34" charset="0"/>
              <a:buChar char="•"/>
            </a:pPr>
            <a:r>
              <a:rPr lang="en-GB" b="1" dirty="0"/>
              <a:t>Limited financial resources</a:t>
            </a:r>
            <a:r>
              <a:rPr lang="en-GB" dirty="0"/>
              <a:t> to invest in R&amp;D, digital tools, or certifications.</a:t>
            </a:r>
            <a:endParaRPr lang="sk-SK" dirty="0"/>
          </a:p>
          <a:p>
            <a:pPr marL="285750" lvl="0" indent="-285750">
              <a:buFont typeface="Arial" panose="020B0604020202020204" pitchFamily="34" charset="0"/>
              <a:buChar char="•"/>
            </a:pPr>
            <a:r>
              <a:rPr lang="en-GB" b="1" dirty="0"/>
              <a:t>Lack of specialised staff</a:t>
            </a:r>
            <a:r>
              <a:rPr lang="en-GB" dirty="0"/>
              <a:t> or innovation managers.</a:t>
            </a:r>
            <a:endParaRPr lang="sk-SK" dirty="0"/>
          </a:p>
          <a:p>
            <a:pPr marL="285750" lvl="0" indent="-285750">
              <a:buFont typeface="Arial" panose="020B0604020202020204" pitchFamily="34" charset="0"/>
              <a:buChar char="•"/>
            </a:pPr>
            <a:r>
              <a:rPr lang="en-GB" b="1" dirty="0"/>
              <a:t>Insufficient access to market intelligence</a:t>
            </a:r>
            <a:r>
              <a:rPr lang="en-GB" dirty="0"/>
              <a:t> or consumer insights.</a:t>
            </a:r>
            <a:endParaRPr lang="sk-SK" dirty="0"/>
          </a:p>
          <a:p>
            <a:pPr marL="285750" lvl="0" indent="-285750">
              <a:buFont typeface="Arial" panose="020B0604020202020204" pitchFamily="34" charset="0"/>
              <a:buChar char="•"/>
            </a:pPr>
            <a:r>
              <a:rPr lang="en-GB" b="1" dirty="0"/>
              <a:t>Regulatory complexity</a:t>
            </a:r>
            <a:r>
              <a:rPr lang="en-GB" dirty="0"/>
              <a:t>, especially when dealing with novel foods or exports.</a:t>
            </a:r>
            <a:endParaRPr lang="sk-SK" dirty="0"/>
          </a:p>
          <a:p>
            <a:pPr marL="285750" lvl="0" indent="-285750">
              <a:buFont typeface="Arial" panose="020B0604020202020204" pitchFamily="34" charset="0"/>
              <a:buChar char="•"/>
            </a:pPr>
            <a:r>
              <a:rPr lang="en-GB" b="1" dirty="0"/>
              <a:t>Low awareness of funding opportunities</a:t>
            </a:r>
            <a:r>
              <a:rPr lang="en-GB" dirty="0"/>
              <a:t>, such as EU or national support schemes.</a:t>
            </a:r>
            <a:endParaRPr lang="en-US"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23650" y="268227"/>
            <a:ext cx="4990998" cy="1067062"/>
          </a:xfrm>
        </p:spPr>
        <p:txBody>
          <a:bodyPr>
            <a:noAutofit/>
          </a:bodyPr>
          <a:lstStyle/>
          <a:p>
            <a:r>
              <a:rPr lang="en-GB" dirty="0">
                <a:solidFill>
                  <a:srgbClr val="75B543"/>
                </a:solidFill>
              </a:rPr>
              <a:t>Innovation challenges for SMEs</a:t>
            </a:r>
            <a:endParaRPr lang="sk-SK" dirty="0">
              <a:solidFill>
                <a:srgbClr val="75B543"/>
              </a:solidFill>
            </a:endParaRPr>
          </a:p>
        </p:txBody>
      </p:sp>
      <p:pic>
        <p:nvPicPr>
          <p:cNvPr id="4" name="Obrázok 3" descr="Obrázok, na ktorom je vnútri, nábytok, váza, stôl&#10;&#10;Obsah vygenerovaný pomocou AI môže byť nesprávny.">
            <a:extLst>
              <a:ext uri="{FF2B5EF4-FFF2-40B4-BE49-F238E27FC236}">
                <a16:creationId xmlns:a16="http://schemas.microsoft.com/office/drawing/2014/main" id="{9C1432D3-1231-58A4-4507-571799B2A660}"/>
              </a:ext>
            </a:extLst>
          </p:cNvPr>
          <p:cNvPicPr>
            <a:picLocks noChangeAspect="1"/>
          </p:cNvPicPr>
          <p:nvPr/>
        </p:nvPicPr>
        <p:blipFill>
          <a:blip r:embed="rId3"/>
          <a:stretch>
            <a:fillRect/>
          </a:stretch>
        </p:blipFill>
        <p:spPr>
          <a:xfrm>
            <a:off x="5956853" y="801758"/>
            <a:ext cx="6120000" cy="459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5573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5A4B6-B3CF-A802-6B32-F120F09826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3F0D7A-294E-47C6-F0EB-159C2E9BAA3B}"/>
              </a:ext>
            </a:extLst>
          </p:cNvPr>
          <p:cNvSpPr>
            <a:spLocks noGrp="1"/>
          </p:cNvSpPr>
          <p:nvPr>
            <p:ph type="body" sz="quarter" idx="18"/>
          </p:nvPr>
        </p:nvSpPr>
        <p:spPr>
          <a:xfrm>
            <a:off x="623650" y="1577130"/>
            <a:ext cx="5131198" cy="5092118"/>
          </a:xfrm>
        </p:spPr>
        <p:txBody>
          <a:bodyPr>
            <a:noAutofit/>
          </a:bodyPr>
          <a:lstStyle/>
          <a:p>
            <a:pPr marL="0" indent="0">
              <a:lnSpc>
                <a:spcPct val="100000"/>
              </a:lnSpc>
              <a:spcBef>
                <a:spcPts val="600"/>
              </a:spcBef>
            </a:pPr>
            <a:r>
              <a:rPr lang="en-GB" dirty="0"/>
              <a:t>For this reason, many innovation support programmes — such as Horizon Europe, Erasmus+, and national development funds — specifically target SMEs with training, mentoring, infrastructure access, and networking. It is also why the Plant Power project puts strong emphasis on building the innovation capacity of food SMEs through tailored Open Education Resources and stakeholder engagement.</a:t>
            </a:r>
            <a:endParaRPr lang="en-US" dirty="0"/>
          </a:p>
        </p:txBody>
      </p:sp>
      <p:sp>
        <p:nvSpPr>
          <p:cNvPr id="5" name="Text Placeholder 4">
            <a:extLst>
              <a:ext uri="{FF2B5EF4-FFF2-40B4-BE49-F238E27FC236}">
                <a16:creationId xmlns:a16="http://schemas.microsoft.com/office/drawing/2014/main" id="{9A814D32-53E1-DC98-A209-425BA7D4D7CF}"/>
              </a:ext>
            </a:extLst>
          </p:cNvPr>
          <p:cNvSpPr>
            <a:spLocks noGrp="1"/>
          </p:cNvSpPr>
          <p:nvPr>
            <p:ph type="body" sz="quarter" idx="16"/>
          </p:nvPr>
        </p:nvSpPr>
        <p:spPr>
          <a:xfrm>
            <a:off x="623650" y="268227"/>
            <a:ext cx="4990998" cy="1067062"/>
          </a:xfrm>
        </p:spPr>
        <p:txBody>
          <a:bodyPr>
            <a:noAutofit/>
          </a:bodyPr>
          <a:lstStyle/>
          <a:p>
            <a:r>
              <a:rPr lang="en-GB" dirty="0">
                <a:solidFill>
                  <a:srgbClr val="75B543"/>
                </a:solidFill>
              </a:rPr>
              <a:t>Innovation challenges for SMEs</a:t>
            </a:r>
            <a:endParaRPr lang="sk-SK" dirty="0">
              <a:solidFill>
                <a:srgbClr val="75B543"/>
              </a:solidFill>
            </a:endParaRPr>
          </a:p>
        </p:txBody>
      </p:sp>
      <p:pic>
        <p:nvPicPr>
          <p:cNvPr id="3" name="Obrázok 2" descr="Obrázok, na ktorom je vnútri, nábytok, váza, stôl&#10;&#10;Obsah vygenerovaný pomocou AI môže byť nesprávny.">
            <a:extLst>
              <a:ext uri="{FF2B5EF4-FFF2-40B4-BE49-F238E27FC236}">
                <a16:creationId xmlns:a16="http://schemas.microsoft.com/office/drawing/2014/main" id="{01E48D6B-B306-14A4-F963-C4D9BD94BB9C}"/>
              </a:ext>
            </a:extLst>
          </p:cNvPr>
          <p:cNvPicPr>
            <a:picLocks noChangeAspect="1"/>
          </p:cNvPicPr>
          <p:nvPr/>
        </p:nvPicPr>
        <p:blipFill>
          <a:blip r:embed="rId3"/>
          <a:stretch>
            <a:fillRect/>
          </a:stretch>
        </p:blipFill>
        <p:spPr>
          <a:xfrm>
            <a:off x="5956853" y="801758"/>
            <a:ext cx="6120000" cy="459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29182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9787-DC5E-F829-8547-235DB73EEF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A79BD6-A4B0-1A38-1CEE-E3A8DADC7365}"/>
              </a:ext>
            </a:extLst>
          </p:cNvPr>
          <p:cNvSpPr>
            <a:spLocks noGrp="1"/>
          </p:cNvSpPr>
          <p:nvPr>
            <p:ph type="body" sz="quarter" idx="16"/>
          </p:nvPr>
        </p:nvSpPr>
        <p:spPr>
          <a:xfrm>
            <a:off x="6609125" y="2434188"/>
            <a:ext cx="5559739" cy="2942484"/>
          </a:xfrm>
        </p:spPr>
        <p:txBody>
          <a:bodyPr>
            <a:noAutofit/>
          </a:bodyPr>
          <a:lstStyle/>
          <a:p>
            <a:pPr algn="ctr"/>
            <a:r>
              <a:rPr lang="en-US" b="1" dirty="0"/>
              <a:t>Why Innovate?</a:t>
            </a:r>
          </a:p>
        </p:txBody>
      </p:sp>
      <p:sp>
        <p:nvSpPr>
          <p:cNvPr id="5" name="Text Placeholder 4">
            <a:extLst>
              <a:ext uri="{FF2B5EF4-FFF2-40B4-BE49-F238E27FC236}">
                <a16:creationId xmlns:a16="http://schemas.microsoft.com/office/drawing/2014/main" id="{7F091ABD-AB2A-C3E1-395F-E2C006E4D500}"/>
              </a:ext>
            </a:extLst>
          </p:cNvPr>
          <p:cNvSpPr>
            <a:spLocks noGrp="1"/>
          </p:cNvSpPr>
          <p:nvPr>
            <p:ph type="body" sz="quarter" idx="17"/>
          </p:nvPr>
        </p:nvSpPr>
        <p:spPr/>
        <p:txBody>
          <a:bodyPr/>
          <a:lstStyle/>
          <a:p>
            <a:r>
              <a:rPr lang="en-US" dirty="0"/>
              <a:t>03</a:t>
            </a:r>
          </a:p>
        </p:txBody>
      </p:sp>
      <p:pic>
        <p:nvPicPr>
          <p:cNvPr id="13" name="Zástupný objekt pre obrázok 12" descr="Obrázok, na ktorom je jedlo, pečivo, rýchle občerstvenie, niečo pod zub&#10;&#10;Obsah vygenerovaný pomocou AI môže byť nesprávny.">
            <a:extLst>
              <a:ext uri="{FF2B5EF4-FFF2-40B4-BE49-F238E27FC236}">
                <a16:creationId xmlns:a16="http://schemas.microsoft.com/office/drawing/2014/main" id="{8EC83AD3-B008-673D-A319-567D89096F14}"/>
              </a:ext>
            </a:extLst>
          </p:cNvPr>
          <p:cNvPicPr>
            <a:picLocks noGrp="1" noChangeAspect="1"/>
          </p:cNvPicPr>
          <p:nvPr>
            <p:ph type="pic" sz="quarter" idx="43"/>
          </p:nvPr>
        </p:nvPicPr>
        <p:blipFill>
          <a:blip r:embed="rId3"/>
          <a:srcRect l="2415" r="2415"/>
          <a:stretch>
            <a:fillRect/>
          </a:stretch>
        </p:blipFill>
        <p:spPr/>
      </p:pic>
    </p:spTree>
    <p:extLst>
      <p:ext uri="{BB962C8B-B14F-4D97-AF65-F5344CB8AC3E}">
        <p14:creationId xmlns:p14="http://schemas.microsoft.com/office/powerpoint/2010/main" val="3306032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07796" y="679462"/>
            <a:ext cx="6562677" cy="339415"/>
          </a:xfrm>
        </p:spPr>
        <p:txBody>
          <a:bodyPr/>
          <a:lstStyle/>
          <a:p>
            <a:pPr algn="ctr"/>
            <a:r>
              <a:rPr lang="en-GB" dirty="0"/>
              <a:t>Product innovation </a:t>
            </a:r>
            <a:endParaRPr lang="en-US" dirty="0"/>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91943" y="1061837"/>
            <a:ext cx="7292607" cy="999383"/>
          </a:xfrm>
        </p:spPr>
        <p:txBody>
          <a:bodyPr/>
          <a:lstStyle/>
          <a:p>
            <a:pPr algn="just"/>
            <a:r>
              <a:rPr lang="en-GB" sz="1800" dirty="0"/>
              <a:t>This innovation refers to the development of new or significantly improved goods or services. In the food sector, this might include new recipes for vegan cheeses, gluten-free bakery items, or protein-rich snacks made from pulses.</a:t>
            </a:r>
            <a:endParaRPr lang="en-US" sz="18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673198" y="2666835"/>
            <a:ext cx="6562677" cy="339415"/>
          </a:xfrm>
        </p:spPr>
        <p:txBody>
          <a:bodyPr/>
          <a:lstStyle/>
          <a:p>
            <a:pPr algn="ctr"/>
            <a:r>
              <a:rPr lang="en-GB" dirty="0"/>
              <a:t>Process innovation </a:t>
            </a:r>
            <a:endParaRPr lang="en-US" dirty="0"/>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76555" y="3052466"/>
            <a:ext cx="7114162" cy="999383"/>
          </a:xfrm>
        </p:spPr>
        <p:txBody>
          <a:bodyPr/>
          <a:lstStyle/>
          <a:p>
            <a:pPr lvl="0" algn="l"/>
            <a:r>
              <a:rPr lang="en-GB" sz="1800" dirty="0"/>
              <a:t>Process innovation involves improvements in the production or delivery method. This can include the adoption of energy-efficient cooking systems, the use of AI-driven quality control mechanisms, or the integration of cold-chain logistics to reduce spoilage.</a:t>
            </a:r>
            <a:endParaRPr lang="sk-SK" sz="18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607795" y="4543658"/>
            <a:ext cx="6562677" cy="339415"/>
          </a:xfrm>
        </p:spPr>
        <p:txBody>
          <a:bodyPr/>
          <a:lstStyle/>
          <a:p>
            <a:pPr algn="ctr"/>
            <a:r>
              <a:rPr lang="en-GB" dirty="0"/>
              <a:t>Marketing innovation </a:t>
            </a:r>
            <a:endParaRPr lang="en-US" dirty="0"/>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475453" y="4911690"/>
            <a:ext cx="7114162" cy="999383"/>
          </a:xfrm>
        </p:spPr>
        <p:txBody>
          <a:bodyPr/>
          <a:lstStyle/>
          <a:p>
            <a:pPr lvl="0" algn="l"/>
            <a:r>
              <a:rPr lang="en-GB" sz="1800" dirty="0"/>
              <a:t>Marketing innovation focuses on new packaging designs, product placement strategies, or communication techniques. The use of QR codes for transparency, eco-labels, or social media storytelling are common examples.</a:t>
            </a:r>
            <a:endParaRPr lang="sk-SK" sz="180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grpSp>
        <p:nvGrpSpPr>
          <p:cNvPr id="18" name="Group 17">
            <a:extLst>
              <a:ext uri="{FF2B5EF4-FFF2-40B4-BE49-F238E27FC236}">
                <a16:creationId xmlns:a16="http://schemas.microsoft.com/office/drawing/2014/main" id="{9FFC9602-7436-9DE0-C6F2-FA8B7D9897E9}"/>
              </a:ext>
            </a:extLst>
          </p:cNvPr>
          <p:cNvGrpSpPr/>
          <p:nvPr/>
        </p:nvGrpSpPr>
        <p:grpSpPr>
          <a:xfrm>
            <a:off x="2268223" y="1138211"/>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1B129A2-AC15-CEA6-1FAD-D209D0324183}"/>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C67831C4-521E-8784-62A5-16E77259CB6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FA4579C-4DE6-67FF-57A9-B74D93AB70A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54EB6552-F03C-874C-C4A6-E4BC20AB4CA0}"/>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13E32F4F-380B-6438-201E-758EB02BEF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2B87FB8-A03F-53C0-793D-D0586E430DF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E131E5-90CC-2C85-D817-DCBB43C24A4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DF8F627-FD67-2D68-04EC-24F1DA28F6A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A95FBD76-67BC-B815-058E-F3698A388DB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49ED760-6698-176A-5A0C-B5571748D12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8D03B81E-514A-8AB6-64B0-863D1E3A2CAB}"/>
              </a:ext>
            </a:extLst>
          </p:cNvPr>
          <p:cNvSpPr txBox="1"/>
          <p:nvPr/>
        </p:nvSpPr>
        <p:spPr>
          <a:xfrm>
            <a:off x="-56561" y="1256867"/>
            <a:ext cx="2317035" cy="1200329"/>
          </a:xfrm>
          <a:prstGeom prst="rect">
            <a:avLst/>
          </a:prstGeom>
          <a:noFill/>
        </p:spPr>
        <p:txBody>
          <a:bodyPr wrap="square" rtlCol="0">
            <a:spAutoFit/>
          </a:bodyPr>
          <a:lstStyle/>
          <a:p>
            <a:pPr algn="ctr"/>
            <a:r>
              <a:rPr lang="en-US" sz="3600" b="1" dirty="0">
                <a:solidFill>
                  <a:srgbClr val="75B543"/>
                </a:solidFill>
              </a:rPr>
              <a:t>Forms of Innovation</a:t>
            </a:r>
            <a:endParaRPr lang="en-GB" sz="3600" b="1" dirty="0">
              <a:solidFill>
                <a:srgbClr val="75B543"/>
              </a:solidFill>
            </a:endParaRPr>
          </a:p>
        </p:txBody>
      </p:sp>
    </p:spTree>
    <p:extLst>
      <p:ext uri="{BB962C8B-B14F-4D97-AF65-F5344CB8AC3E}">
        <p14:creationId xmlns:p14="http://schemas.microsoft.com/office/powerpoint/2010/main" val="2582330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B4639-697D-6DFC-277D-BFAE5E739A09}"/>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1E6D5F1C-ACE6-1AD8-85F5-EEDFA1201A86}"/>
              </a:ext>
            </a:extLst>
          </p:cNvPr>
          <p:cNvSpPr>
            <a:spLocks noGrp="1"/>
          </p:cNvSpPr>
          <p:nvPr>
            <p:ph type="body" sz="quarter" idx="35"/>
          </p:nvPr>
        </p:nvSpPr>
        <p:spPr>
          <a:xfrm>
            <a:off x="4607796" y="679462"/>
            <a:ext cx="6562677" cy="339415"/>
          </a:xfrm>
        </p:spPr>
        <p:txBody>
          <a:bodyPr/>
          <a:lstStyle/>
          <a:p>
            <a:pPr algn="ctr"/>
            <a:r>
              <a:rPr lang="en-GB" dirty="0"/>
              <a:t>Organisational innovation</a:t>
            </a:r>
            <a:endParaRPr lang="en-US" dirty="0"/>
          </a:p>
        </p:txBody>
      </p:sp>
      <p:sp>
        <p:nvSpPr>
          <p:cNvPr id="5" name="Text Placeholder 4">
            <a:extLst>
              <a:ext uri="{FF2B5EF4-FFF2-40B4-BE49-F238E27FC236}">
                <a16:creationId xmlns:a16="http://schemas.microsoft.com/office/drawing/2014/main" id="{28305836-324E-7BF8-40A4-0040B16B909B}"/>
              </a:ext>
            </a:extLst>
          </p:cNvPr>
          <p:cNvSpPr>
            <a:spLocks noGrp="1"/>
          </p:cNvSpPr>
          <p:nvPr>
            <p:ph type="body" sz="quarter" idx="36"/>
          </p:nvPr>
        </p:nvSpPr>
        <p:spPr>
          <a:xfrm>
            <a:off x="4352187" y="1061837"/>
            <a:ext cx="7292607" cy="999383"/>
          </a:xfrm>
        </p:spPr>
        <p:txBody>
          <a:bodyPr/>
          <a:lstStyle/>
          <a:p>
            <a:pPr lvl="0" algn="l"/>
            <a:r>
              <a:rPr lang="en-GB" sz="1800" dirty="0"/>
              <a:t>Organisational innovation refers to changes in business models, partnerships, or internal processes. For example, shifting to circular business models, co-creating products with customers, or using flexible team structures.</a:t>
            </a:r>
            <a:endParaRPr lang="sk-SK" sz="1800" dirty="0"/>
          </a:p>
        </p:txBody>
      </p:sp>
      <p:sp>
        <p:nvSpPr>
          <p:cNvPr id="6" name="Text Placeholder 5">
            <a:extLst>
              <a:ext uri="{FF2B5EF4-FFF2-40B4-BE49-F238E27FC236}">
                <a16:creationId xmlns:a16="http://schemas.microsoft.com/office/drawing/2014/main" id="{CBCA91FF-94AE-2F4E-A426-88FC235262DA}"/>
              </a:ext>
            </a:extLst>
          </p:cNvPr>
          <p:cNvSpPr>
            <a:spLocks noGrp="1"/>
          </p:cNvSpPr>
          <p:nvPr>
            <p:ph type="body" sz="quarter" idx="37"/>
          </p:nvPr>
        </p:nvSpPr>
        <p:spPr/>
        <p:txBody>
          <a:bodyPr/>
          <a:lstStyle/>
          <a:p>
            <a:r>
              <a:rPr lang="en-US" dirty="0"/>
              <a:t>4</a:t>
            </a:r>
          </a:p>
        </p:txBody>
      </p:sp>
      <p:grpSp>
        <p:nvGrpSpPr>
          <p:cNvPr id="18" name="Group 17">
            <a:extLst>
              <a:ext uri="{FF2B5EF4-FFF2-40B4-BE49-F238E27FC236}">
                <a16:creationId xmlns:a16="http://schemas.microsoft.com/office/drawing/2014/main" id="{2E210384-519E-C39C-DAE7-F1D27E0B0804}"/>
              </a:ext>
            </a:extLst>
          </p:cNvPr>
          <p:cNvGrpSpPr/>
          <p:nvPr/>
        </p:nvGrpSpPr>
        <p:grpSpPr>
          <a:xfrm>
            <a:off x="2268223" y="1138211"/>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7537DE3-88B4-BD5D-F413-99FBCB759809}"/>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80C3AD00-7D8F-C1FE-1129-AE395006ADE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2638FC-1F74-F589-57F6-DDF5448FD1C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6C90F82D-DE44-B673-80CA-FEC3716B076E}"/>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2032DA32-FBBF-E0CE-F3EC-9E327C8CCB2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6011F86-78ED-83C1-1EC3-566C93BC6D3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27A1C38-5C57-809E-4AD9-5B308623B69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48C58A-4617-3447-2784-B011E02D1CA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D3445C46-C22A-46C2-8E57-C708C183D005}"/>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A4537B7-4648-304C-C708-86A91458CDF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3" name="TextBox 3">
            <a:extLst>
              <a:ext uri="{FF2B5EF4-FFF2-40B4-BE49-F238E27FC236}">
                <a16:creationId xmlns:a16="http://schemas.microsoft.com/office/drawing/2014/main" id="{316FFB6E-519E-17A3-FACD-B9E1C7ED93BD}"/>
              </a:ext>
            </a:extLst>
          </p:cNvPr>
          <p:cNvSpPr txBox="1"/>
          <p:nvPr/>
        </p:nvSpPr>
        <p:spPr>
          <a:xfrm>
            <a:off x="-56561" y="1256867"/>
            <a:ext cx="2317035" cy="1200329"/>
          </a:xfrm>
          <a:prstGeom prst="rect">
            <a:avLst/>
          </a:prstGeom>
          <a:noFill/>
        </p:spPr>
        <p:txBody>
          <a:bodyPr wrap="square" rtlCol="0">
            <a:spAutoFit/>
          </a:bodyPr>
          <a:lstStyle/>
          <a:p>
            <a:pPr algn="ctr"/>
            <a:r>
              <a:rPr lang="en-US" sz="3600" b="1" dirty="0">
                <a:solidFill>
                  <a:srgbClr val="75B543"/>
                </a:solidFill>
              </a:rPr>
              <a:t>Forms of Innovation</a:t>
            </a:r>
            <a:endParaRPr lang="en-GB" sz="3600" b="1" dirty="0">
              <a:solidFill>
                <a:srgbClr val="75B543"/>
              </a:solidFill>
            </a:endParaRPr>
          </a:p>
        </p:txBody>
      </p:sp>
    </p:spTree>
    <p:extLst>
      <p:ext uri="{BB962C8B-B14F-4D97-AF65-F5344CB8AC3E}">
        <p14:creationId xmlns:p14="http://schemas.microsoft.com/office/powerpoint/2010/main" val="2429205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698179" y="1337990"/>
            <a:ext cx="5239355" cy="689519"/>
          </a:xfrm>
        </p:spPr>
        <p:txBody>
          <a:bodyPr/>
          <a:lstStyle/>
          <a:p>
            <a:r>
              <a:rPr lang="en-US" sz="2400" dirty="0"/>
              <a:t>Purpose and Objectives</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b="0" i="0" kern="1200" baseline="0" dirty="0">
                <a:solidFill>
                  <a:srgbClr val="595959"/>
                </a:solidFill>
                <a:effectLst/>
                <a:latin typeface="+mn-lt"/>
                <a:ea typeface="+mn-ea"/>
                <a:cs typeface="+mn-cs"/>
              </a:rPr>
              <a:t>Innovation in SMEs – Basics and Importance</a:t>
            </a:r>
            <a:r>
              <a:rPr lang="en-US" sz="2400" b="0" dirty="0"/>
              <a:t>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sz="2400" dirty="0"/>
              <a:t>Why Innovate?</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pPr rtl="0" eaLnBrk="1" latinLnBrk="0" hangingPunct="1"/>
            <a:r>
              <a:rPr lang="en-GB" sz="2400" b="0" i="0" kern="1200" baseline="0" dirty="0">
                <a:solidFill>
                  <a:srgbClr val="595959"/>
                </a:solidFill>
                <a:effectLst/>
                <a:latin typeface="+mn-lt"/>
                <a:ea typeface="+mn-ea"/>
                <a:cs typeface="+mn-cs"/>
              </a:rPr>
              <a:t>Digital Business – Digitized Sales and Communication Channels for SMEs</a:t>
            </a:r>
            <a:endParaRPr lang="sk-SK" sz="2400" b="0" dirty="0">
              <a:effectLst/>
            </a:endParaRP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endParaRPr lang="en-US" sz="2400" dirty="0"/>
          </a:p>
          <a:p>
            <a:pPr rtl="0" eaLnBrk="1" latinLnBrk="0" hangingPunct="1"/>
            <a:r>
              <a:rPr lang="en-GB" sz="2400" b="0" i="0" kern="1200" baseline="0" dirty="0">
                <a:solidFill>
                  <a:srgbClr val="595959"/>
                </a:solidFill>
                <a:effectLst/>
                <a:latin typeface="+mn-lt"/>
                <a:ea typeface="+mn-ea"/>
                <a:cs typeface="+mn-cs"/>
              </a:rPr>
              <a:t>Practical applications in plant-based SMEs</a:t>
            </a:r>
            <a:endParaRPr lang="sk-SK" sz="2400" b="0" dirty="0">
              <a:effectLst/>
            </a:endParaRP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Contents</a:t>
            </a:r>
          </a:p>
        </p:txBody>
      </p:sp>
      <p:grpSp>
        <p:nvGrpSpPr>
          <p:cNvPr id="2" name="Group 1">
            <a:extLst>
              <a:ext uri="{FF2B5EF4-FFF2-40B4-BE49-F238E27FC236}">
                <a16:creationId xmlns:a16="http://schemas.microsoft.com/office/drawing/2014/main" id="{84EE0B0F-4B38-E039-CAD9-157C47F7ED76}"/>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281C95F-9698-F0B9-F912-0648AECC2638}"/>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0591A1F7-D553-1DC0-D31A-2FAD00B1904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A107FE1-6425-CE77-FF94-D98BD2CE7C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71E99C77-7B3D-033E-9B6E-4A5C4111715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20292FC-1719-AE18-BFAE-21BFBE6D6F7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A5E8279-74F7-4787-70C5-B962AC0C8D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CE5204-E625-0642-7FB9-8BF59518D4F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671CF69-334F-726D-A7C0-E13AAD06D1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5F4724-4E39-A619-702E-19FDD506EB9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D552BED-0251-FC83-24E6-35D24FCBB6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7BF8-389C-FBF6-FF1B-5C81DECEC047}"/>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1151BBA4-0B98-B9C2-67A4-4B0715742DD0}"/>
              </a:ext>
            </a:extLst>
          </p:cNvPr>
          <p:cNvSpPr>
            <a:spLocks noGrp="1"/>
          </p:cNvSpPr>
          <p:nvPr>
            <p:ph type="body" sz="quarter" idx="18"/>
          </p:nvPr>
        </p:nvSpPr>
        <p:spPr>
          <a:xfrm>
            <a:off x="798380" y="1504040"/>
            <a:ext cx="10595237" cy="693060"/>
          </a:xfrm>
        </p:spPr>
        <p:txBody>
          <a:bodyPr numCol="1" spcCol="180000"/>
          <a:lstStyle/>
          <a:p>
            <a:pPr marL="0" indent="0">
              <a:lnSpc>
                <a:spcPct val="100000"/>
              </a:lnSpc>
              <a:spcBef>
                <a:spcPts val="600"/>
              </a:spcBef>
            </a:pPr>
            <a:r>
              <a:rPr lang="en-US" b="1" dirty="0"/>
              <a:t>Digitalization</a:t>
            </a:r>
            <a:r>
              <a:rPr lang="en-US" dirty="0"/>
              <a:t> and </a:t>
            </a:r>
            <a:r>
              <a:rPr lang="en-US" b="1" dirty="0"/>
              <a:t>digital transformation </a:t>
            </a:r>
            <a:r>
              <a:rPr lang="en-US" dirty="0"/>
              <a:t>are often confused, yet they represent very different stages of technological progress. </a:t>
            </a:r>
          </a:p>
        </p:txBody>
      </p:sp>
      <p:sp>
        <p:nvSpPr>
          <p:cNvPr id="6" name="Text Placeholder 5">
            <a:extLst>
              <a:ext uri="{FF2B5EF4-FFF2-40B4-BE49-F238E27FC236}">
                <a16:creationId xmlns:a16="http://schemas.microsoft.com/office/drawing/2014/main" id="{7E4F3FCA-EC03-951D-00C3-0016F37357D2}"/>
              </a:ext>
            </a:extLst>
          </p:cNvPr>
          <p:cNvSpPr>
            <a:spLocks noGrp="1"/>
          </p:cNvSpPr>
          <p:nvPr>
            <p:ph type="body" sz="quarter" idx="16"/>
          </p:nvPr>
        </p:nvSpPr>
        <p:spPr/>
        <p:txBody>
          <a:bodyPr>
            <a:normAutofit/>
          </a:bodyPr>
          <a:lstStyle/>
          <a:p>
            <a:r>
              <a:rPr lang="en-GB" dirty="0"/>
              <a:t>Digitalization vs. Digital Transformation</a:t>
            </a:r>
            <a:endParaRPr lang="sk-SK" dirty="0"/>
          </a:p>
        </p:txBody>
      </p:sp>
      <p:sp>
        <p:nvSpPr>
          <p:cNvPr id="4" name="Zástupný text 1">
            <a:extLst>
              <a:ext uri="{FF2B5EF4-FFF2-40B4-BE49-F238E27FC236}">
                <a16:creationId xmlns:a16="http://schemas.microsoft.com/office/drawing/2014/main" id="{8F868824-BE41-5A97-1D3C-17E3DE985D01}"/>
              </a:ext>
            </a:extLst>
          </p:cNvPr>
          <p:cNvSpPr txBox="1">
            <a:spLocks/>
          </p:cNvSpPr>
          <p:nvPr/>
        </p:nvSpPr>
        <p:spPr>
          <a:xfrm>
            <a:off x="817427" y="2362189"/>
            <a:ext cx="10448987" cy="3290210"/>
          </a:xfrm>
          <a:prstGeom prst="rect">
            <a:avLst/>
          </a:prstGeom>
          <a:effectLst/>
        </p:spPr>
        <p:style>
          <a:lnRef idx="1">
            <a:schemeClr val="accent2"/>
          </a:lnRef>
          <a:fillRef idx="2">
            <a:schemeClr val="accent2"/>
          </a:fillRef>
          <a:effectRef idx="1">
            <a:schemeClr val="accent2"/>
          </a:effectRef>
          <a:fontRef idx="minor">
            <a:schemeClr val="dk1"/>
          </a:fontRef>
        </p:style>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b="1" dirty="0"/>
              <a:t>Digitalization</a:t>
            </a:r>
            <a:r>
              <a:rPr lang="en-US" dirty="0"/>
              <a:t> focuses on converting analogue tasks into digital ones to improve efficiency—such as replacing paper-based farm records with spreadsheets or using a digital calendar to manage planting schedules. These changes streamline work, reduce errors, and make data easier to retrieve, but they do not fundamentally alter how an SME operates. They enhance access to information and support better </a:t>
            </a:r>
            <a:r>
              <a:rPr lang="en-US" dirty="0" err="1"/>
              <a:t>organisation</a:t>
            </a:r>
            <a:r>
              <a:rPr lang="en-US" dirty="0"/>
              <a:t>, but the core business model remains the same.</a:t>
            </a:r>
          </a:p>
        </p:txBody>
      </p:sp>
    </p:spTree>
    <p:extLst>
      <p:ext uri="{BB962C8B-B14F-4D97-AF65-F5344CB8AC3E}">
        <p14:creationId xmlns:p14="http://schemas.microsoft.com/office/powerpoint/2010/main" val="115751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4854B-683C-4A88-8783-9B738073E0CE}"/>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67BD062C-E666-963D-E08F-55159800D0EB}"/>
              </a:ext>
            </a:extLst>
          </p:cNvPr>
          <p:cNvSpPr>
            <a:spLocks noGrp="1"/>
          </p:cNvSpPr>
          <p:nvPr>
            <p:ph type="body" sz="quarter" idx="18"/>
          </p:nvPr>
        </p:nvSpPr>
        <p:spPr>
          <a:xfrm>
            <a:off x="798380" y="1504040"/>
            <a:ext cx="10595237" cy="693060"/>
          </a:xfrm>
        </p:spPr>
        <p:txBody>
          <a:bodyPr numCol="1" spcCol="180000"/>
          <a:lstStyle/>
          <a:p>
            <a:pPr marL="0" indent="0">
              <a:lnSpc>
                <a:spcPct val="100000"/>
              </a:lnSpc>
              <a:spcBef>
                <a:spcPts val="600"/>
              </a:spcBef>
            </a:pPr>
            <a:r>
              <a:rPr lang="en-US" b="1" dirty="0"/>
              <a:t>Digitalization</a:t>
            </a:r>
            <a:r>
              <a:rPr lang="en-US" dirty="0"/>
              <a:t> and </a:t>
            </a:r>
            <a:r>
              <a:rPr lang="en-US" b="1" dirty="0"/>
              <a:t>digital transformation </a:t>
            </a:r>
            <a:r>
              <a:rPr lang="en-US" dirty="0"/>
              <a:t>are often confused, yet they represent very different stages of technological progress. </a:t>
            </a:r>
          </a:p>
        </p:txBody>
      </p:sp>
      <p:sp>
        <p:nvSpPr>
          <p:cNvPr id="6" name="Text Placeholder 5">
            <a:extLst>
              <a:ext uri="{FF2B5EF4-FFF2-40B4-BE49-F238E27FC236}">
                <a16:creationId xmlns:a16="http://schemas.microsoft.com/office/drawing/2014/main" id="{17750281-2909-BF0C-5B63-33A4534431DB}"/>
              </a:ext>
            </a:extLst>
          </p:cNvPr>
          <p:cNvSpPr>
            <a:spLocks noGrp="1"/>
          </p:cNvSpPr>
          <p:nvPr>
            <p:ph type="body" sz="quarter" idx="16"/>
          </p:nvPr>
        </p:nvSpPr>
        <p:spPr/>
        <p:txBody>
          <a:bodyPr>
            <a:normAutofit/>
          </a:bodyPr>
          <a:lstStyle/>
          <a:p>
            <a:r>
              <a:rPr lang="en-GB" dirty="0"/>
              <a:t>Digitalization vs. Digital Transformation</a:t>
            </a:r>
            <a:endParaRPr lang="sk-SK" dirty="0"/>
          </a:p>
        </p:txBody>
      </p:sp>
      <p:sp>
        <p:nvSpPr>
          <p:cNvPr id="7" name="Zástupný text 1">
            <a:extLst>
              <a:ext uri="{FF2B5EF4-FFF2-40B4-BE49-F238E27FC236}">
                <a16:creationId xmlns:a16="http://schemas.microsoft.com/office/drawing/2014/main" id="{AD047707-1365-C4FB-2D93-CE5D155B1450}"/>
              </a:ext>
            </a:extLst>
          </p:cNvPr>
          <p:cNvSpPr txBox="1">
            <a:spLocks/>
          </p:cNvSpPr>
          <p:nvPr/>
        </p:nvSpPr>
        <p:spPr>
          <a:xfrm>
            <a:off x="880844" y="2483141"/>
            <a:ext cx="10428507" cy="3498558"/>
          </a:xfrm>
          <a:prstGeom prst="rect">
            <a:avLst/>
          </a:prstGeom>
          <a:solidFill>
            <a:schemeClr val="accent2">
              <a:alpha val="50000"/>
            </a:schemeClr>
          </a:solidFill>
          <a:ln>
            <a:noFill/>
          </a:ln>
          <a:effectLst/>
        </p:spPr>
        <p:style>
          <a:lnRef idx="0">
            <a:scrgbClr r="0" g="0" b="0"/>
          </a:lnRef>
          <a:fillRef idx="0">
            <a:scrgbClr r="0" g="0" b="0"/>
          </a:fillRef>
          <a:effectRef idx="0">
            <a:scrgbClr r="0" g="0" b="0"/>
          </a:effectRef>
          <a:fontRef idx="minor">
            <a:schemeClr val="lt1"/>
          </a:fontRef>
        </p:style>
        <p:txBody>
          <a:bodyPr numCol="1" spcCol="180000"/>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pPr>
            <a:r>
              <a:rPr lang="en-US" b="1" dirty="0"/>
              <a:t>Digital transformation </a:t>
            </a:r>
            <a:r>
              <a:rPr lang="en-US" dirty="0"/>
              <a:t>goes much further, reshaping how value is created and delivered by integrating advanced digital technologies across the entire business. In agriculture, this could mean using IoT sensors, AI-driven tools, and automated irrigation systems that respond to real-time soil and weather data. Such systems reduce resource use, increase yields, and generate environmental metrics that can be shared with consumers to enhance transparency and trust. Digital transformation does not simply improve existing processes—it redefines them, enabling SMEs to innovate, strengthen their market position, and align with sustainability expectations in the evolving plant-based food ecosystem.</a:t>
            </a:r>
          </a:p>
        </p:txBody>
      </p:sp>
    </p:spTree>
    <p:extLst>
      <p:ext uri="{BB962C8B-B14F-4D97-AF65-F5344CB8AC3E}">
        <p14:creationId xmlns:p14="http://schemas.microsoft.com/office/powerpoint/2010/main" val="3667012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7BF8-389C-FBF6-FF1B-5C81DECEC047}"/>
            </a:ext>
          </a:extLst>
        </p:cNvPr>
        <p:cNvGrpSpPr/>
        <p:nvPr/>
      </p:nvGrpSpPr>
      <p:grpSpPr>
        <a:xfrm>
          <a:off x="0" y="0"/>
          <a:ext cx="0" cy="0"/>
          <a:chOff x="0" y="0"/>
          <a:chExt cx="0" cy="0"/>
        </a:xfrm>
      </p:grpSpPr>
      <p:pic>
        <p:nvPicPr>
          <p:cNvPr id="5" name="Zástupný objekt pre obrázok 4">
            <a:extLst>
              <a:ext uri="{FF2B5EF4-FFF2-40B4-BE49-F238E27FC236}">
                <a16:creationId xmlns:a16="http://schemas.microsoft.com/office/drawing/2014/main" id="{7EA48345-4DC9-6E6F-3435-64D610A40B41}"/>
              </a:ext>
            </a:extLst>
          </p:cNvPr>
          <p:cNvPicPr>
            <a:picLocks noGrp="1" noChangeAspect="1"/>
          </p:cNvPicPr>
          <p:nvPr>
            <p:ph type="pic" sz="quarter" idx="42"/>
          </p:nvPr>
        </p:nvPicPr>
        <p:blipFill>
          <a:blip r:embed="rId3"/>
          <a:srcRect l="23130" r="23130"/>
          <a:stretch>
            <a:fillRect/>
          </a:stretch>
        </p:blipFill>
        <p:spPr/>
      </p:pic>
      <p:sp>
        <p:nvSpPr>
          <p:cNvPr id="25" name="Zástupný text 24">
            <a:extLst>
              <a:ext uri="{FF2B5EF4-FFF2-40B4-BE49-F238E27FC236}">
                <a16:creationId xmlns:a16="http://schemas.microsoft.com/office/drawing/2014/main" id="{66C7FC0A-C91F-AE0B-81D5-2CD811C7A5CA}"/>
              </a:ext>
            </a:extLst>
          </p:cNvPr>
          <p:cNvSpPr>
            <a:spLocks noGrp="1"/>
          </p:cNvSpPr>
          <p:nvPr>
            <p:ph type="body" sz="quarter" idx="18"/>
          </p:nvPr>
        </p:nvSpPr>
        <p:spPr>
          <a:xfrm>
            <a:off x="856357" y="1875708"/>
            <a:ext cx="4867011" cy="3750392"/>
          </a:xfrm>
        </p:spPr>
        <p:txBody>
          <a:bodyPr/>
          <a:lstStyle/>
          <a:p>
            <a:pPr marL="0" indent="0">
              <a:lnSpc>
                <a:spcPct val="100000"/>
              </a:lnSpc>
              <a:spcBef>
                <a:spcPts val="600"/>
              </a:spcBef>
            </a:pPr>
            <a:r>
              <a:rPr lang="en-GB" dirty="0"/>
              <a:t>The digital revolution has created an entirely new layer of possibilities for innovation. However, it is important to distinguish between two key domains where SMEs can apply digital tools: </a:t>
            </a:r>
            <a:endParaRPr lang="sk-SK" dirty="0"/>
          </a:p>
          <a:p>
            <a:pPr marL="342900" lvl="0" indent="-342900">
              <a:buFont typeface="Arial" panose="020B0604020202020204" pitchFamily="34" charset="0"/>
              <a:buChar char="•"/>
            </a:pPr>
            <a:r>
              <a:rPr lang="en-GB" b="1" dirty="0"/>
              <a:t>Digital Farm</a:t>
            </a:r>
            <a:r>
              <a:rPr lang="en-GB" dirty="0"/>
              <a:t> (focusing on production) </a:t>
            </a:r>
            <a:endParaRPr lang="sk-SK" dirty="0"/>
          </a:p>
          <a:p>
            <a:pPr marL="342900" lvl="0" indent="-342900">
              <a:buFont typeface="Arial" panose="020B0604020202020204" pitchFamily="34" charset="0"/>
              <a:buChar char="•"/>
            </a:pPr>
            <a:r>
              <a:rPr lang="en-GB" b="1" dirty="0"/>
              <a:t>Digital Business</a:t>
            </a:r>
            <a:r>
              <a:rPr lang="en-GB" dirty="0"/>
              <a:t> (focusing on sales and communication).</a:t>
            </a:r>
            <a:endParaRPr lang="sk-SK" dirty="0"/>
          </a:p>
        </p:txBody>
      </p:sp>
      <p:sp>
        <p:nvSpPr>
          <p:cNvPr id="6" name="Text Placeholder 5">
            <a:extLst>
              <a:ext uri="{FF2B5EF4-FFF2-40B4-BE49-F238E27FC236}">
                <a16:creationId xmlns:a16="http://schemas.microsoft.com/office/drawing/2014/main" id="{7E4F3FCA-EC03-951D-00C3-0016F37357D2}"/>
              </a:ext>
            </a:extLst>
          </p:cNvPr>
          <p:cNvSpPr>
            <a:spLocks noGrp="1"/>
          </p:cNvSpPr>
          <p:nvPr>
            <p:ph type="body" sz="quarter" idx="16"/>
          </p:nvPr>
        </p:nvSpPr>
        <p:spPr>
          <a:xfrm>
            <a:off x="856357" y="394283"/>
            <a:ext cx="4990998" cy="1597468"/>
          </a:xfrm>
        </p:spPr>
        <p:txBody>
          <a:bodyPr>
            <a:normAutofit/>
          </a:bodyPr>
          <a:lstStyle/>
          <a:p>
            <a:r>
              <a:rPr lang="en-GB" dirty="0"/>
              <a:t>Digital Farm vs. Digital Business: Practical Tools for SMEs</a:t>
            </a:r>
            <a:endParaRPr lang="sk-SK" dirty="0"/>
          </a:p>
        </p:txBody>
      </p:sp>
    </p:spTree>
    <p:extLst>
      <p:ext uri="{BB962C8B-B14F-4D97-AF65-F5344CB8AC3E}">
        <p14:creationId xmlns:p14="http://schemas.microsoft.com/office/powerpoint/2010/main" val="3114108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835670" y="1104338"/>
            <a:ext cx="5634577" cy="1054400"/>
          </a:xfrm>
        </p:spPr>
        <p:txBody>
          <a:bodyPr>
            <a:normAutofit lnSpcReduction="10000"/>
          </a:bodyPr>
          <a:lstStyle/>
          <a:p>
            <a:r>
              <a:rPr lang="en-US" dirty="0"/>
              <a:t>Digital Transformation in the Plant Food Industry</a:t>
            </a:r>
          </a:p>
        </p:txBody>
      </p:sp>
      <p:pic>
        <p:nvPicPr>
          <p:cNvPr id="3" name="Online médium 2" title="Transforming the Food Industry with Technology (2 Minutes Microlearning)">
            <a:hlinkClick r:id="" action="ppaction://media"/>
            <a:extLst>
              <a:ext uri="{FF2B5EF4-FFF2-40B4-BE49-F238E27FC236}">
                <a16:creationId xmlns:a16="http://schemas.microsoft.com/office/drawing/2014/main" id="{1096B625-C597-E70D-D460-B72D7D213873}"/>
              </a:ext>
            </a:extLst>
          </p:cNvPr>
          <p:cNvPicPr>
            <a:picLocks noRot="1" noChangeAspect="1"/>
          </p:cNvPicPr>
          <p:nvPr>
            <a:videoFile r:link="rId1"/>
          </p:nvPr>
        </p:nvPicPr>
        <p:blipFill>
          <a:blip r:embed="rId4"/>
          <a:stretch>
            <a:fillRect/>
          </a:stretch>
        </p:blipFill>
        <p:spPr>
          <a:xfrm>
            <a:off x="7071973" y="2000531"/>
            <a:ext cx="5056527" cy="2856938"/>
          </a:xfrm>
          <a:prstGeom prst="rect">
            <a:avLst/>
          </a:prstGeom>
        </p:spPr>
      </p:pic>
      <p:sp>
        <p:nvSpPr>
          <p:cNvPr id="2" name="TextBox 1">
            <a:extLst>
              <a:ext uri="{FF2B5EF4-FFF2-40B4-BE49-F238E27FC236}">
                <a16:creationId xmlns:a16="http://schemas.microsoft.com/office/drawing/2014/main" id="{FB932CDF-1891-2E14-9C4D-DEC16B111124}"/>
              </a:ext>
            </a:extLst>
          </p:cNvPr>
          <p:cNvSpPr txBox="1"/>
          <p:nvPr/>
        </p:nvSpPr>
        <p:spPr>
          <a:xfrm>
            <a:off x="920513" y="2158738"/>
            <a:ext cx="4707290" cy="3785652"/>
          </a:xfrm>
          <a:prstGeom prst="rect">
            <a:avLst/>
          </a:prstGeom>
          <a:noFill/>
        </p:spPr>
        <p:txBody>
          <a:bodyPr wrap="square" rtlCol="0">
            <a:spAutoFit/>
          </a:bodyPr>
          <a:lstStyle/>
          <a:p>
            <a:r>
              <a:rPr lang="en-GB" sz="2400" dirty="0">
                <a:solidFill>
                  <a:srgbClr val="595959"/>
                </a:solidFill>
              </a:rPr>
              <a:t>Through watching this video explore the fascinating world of food technology and discover how technology is revolutionising the food industry. From vertical farming to lab-grown meat, robotics to blockchain, learn about the latest advancements in food production and sustainability.</a:t>
            </a:r>
          </a:p>
          <a:p>
            <a:endParaRPr lang="en-GB" sz="2400" dirty="0">
              <a:solidFill>
                <a:srgbClr val="595959"/>
              </a:solidFill>
            </a:endParaRPr>
          </a:p>
        </p:txBody>
      </p:sp>
    </p:spTree>
    <p:extLst>
      <p:ext uri="{BB962C8B-B14F-4D97-AF65-F5344CB8AC3E}">
        <p14:creationId xmlns:p14="http://schemas.microsoft.com/office/powerpoint/2010/main" val="39279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784B-FE3B-E61A-3BC2-AE8B7AC2D8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96C813-9680-A470-28F6-E8444598794B}"/>
              </a:ext>
            </a:extLst>
          </p:cNvPr>
          <p:cNvSpPr>
            <a:spLocks noGrp="1"/>
          </p:cNvSpPr>
          <p:nvPr>
            <p:ph type="body" sz="quarter" idx="16"/>
          </p:nvPr>
        </p:nvSpPr>
        <p:spPr>
          <a:xfrm>
            <a:off x="6878972" y="2260967"/>
            <a:ext cx="5289892" cy="3317711"/>
          </a:xfrm>
        </p:spPr>
        <p:txBody>
          <a:bodyPr>
            <a:normAutofit/>
          </a:bodyPr>
          <a:lstStyle/>
          <a:p>
            <a:r>
              <a:rPr lang="en-GB" b="1" dirty="0"/>
              <a:t>Digital Business – Digitized Sales and Communication Channels for SMEs</a:t>
            </a:r>
            <a:endParaRPr lang="sk-SK" b="1" dirty="0"/>
          </a:p>
        </p:txBody>
      </p:sp>
      <p:sp>
        <p:nvSpPr>
          <p:cNvPr id="5" name="Text Placeholder 4">
            <a:extLst>
              <a:ext uri="{FF2B5EF4-FFF2-40B4-BE49-F238E27FC236}">
                <a16:creationId xmlns:a16="http://schemas.microsoft.com/office/drawing/2014/main" id="{53C17267-358E-5C69-2E52-D4BA514734D3}"/>
              </a:ext>
            </a:extLst>
          </p:cNvPr>
          <p:cNvSpPr>
            <a:spLocks noGrp="1"/>
          </p:cNvSpPr>
          <p:nvPr>
            <p:ph type="body" sz="quarter" idx="17"/>
          </p:nvPr>
        </p:nvSpPr>
        <p:spPr/>
        <p:txBody>
          <a:bodyPr/>
          <a:lstStyle/>
          <a:p>
            <a:r>
              <a:rPr lang="en-US" dirty="0"/>
              <a:t>04</a:t>
            </a:r>
          </a:p>
        </p:txBody>
      </p:sp>
      <p:pic>
        <p:nvPicPr>
          <p:cNvPr id="3" name="Obrázok 2">
            <a:extLst>
              <a:ext uri="{FF2B5EF4-FFF2-40B4-BE49-F238E27FC236}">
                <a16:creationId xmlns:a16="http://schemas.microsoft.com/office/drawing/2014/main" id="{17757A28-7C90-4166-FE1D-C4095C22CDEC}"/>
              </a:ext>
            </a:extLst>
          </p:cNvPr>
          <p:cNvPicPr>
            <a:picLocks noChangeAspect="1"/>
          </p:cNvPicPr>
          <p:nvPr/>
        </p:nvPicPr>
        <p:blipFill>
          <a:blip r:embed="rId3"/>
          <a:stretch>
            <a:fillRect/>
          </a:stretch>
        </p:blipFill>
        <p:spPr>
          <a:xfrm>
            <a:off x="1228376" y="2260967"/>
            <a:ext cx="3514751" cy="3533801"/>
          </a:xfrm>
          <a:prstGeom prst="rect">
            <a:avLst/>
          </a:prstGeom>
        </p:spPr>
      </p:pic>
      <p:pic>
        <p:nvPicPr>
          <p:cNvPr id="10" name="Zástupný objekt pre obrázok 9" descr="Obrázok, na ktorom je text, snímka obrazovky, značka, písmo&#10;&#10;Obsah vygenerovaný pomocou AI môže byť nesprávny.">
            <a:extLst>
              <a:ext uri="{FF2B5EF4-FFF2-40B4-BE49-F238E27FC236}">
                <a16:creationId xmlns:a16="http://schemas.microsoft.com/office/drawing/2014/main" id="{10386AF8-1E40-8201-2B20-CC32CAF23656}"/>
              </a:ext>
            </a:extLst>
          </p:cNvPr>
          <p:cNvPicPr>
            <a:picLocks noGrp="1" noChangeAspect="1"/>
          </p:cNvPicPr>
          <p:nvPr>
            <p:ph type="pic" sz="quarter" idx="43"/>
          </p:nvPr>
        </p:nvPicPr>
        <p:blipFill>
          <a:blip r:embed="rId3"/>
          <a:srcRect t="14867" b="14867"/>
          <a:stretch>
            <a:fillRect/>
          </a:stretch>
        </p:blipFill>
        <p:spPr>
          <a:xfrm>
            <a:off x="0" y="1878014"/>
            <a:ext cx="6609125" cy="4669090"/>
          </a:xfrm>
        </p:spPr>
      </p:pic>
    </p:spTree>
    <p:extLst>
      <p:ext uri="{BB962C8B-B14F-4D97-AF65-F5344CB8AC3E}">
        <p14:creationId xmlns:p14="http://schemas.microsoft.com/office/powerpoint/2010/main" val="4273594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445D-8D3A-57D5-5D9E-00E63825B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53DD7F-779D-CDA7-E8C3-01EE38137A0F}"/>
              </a:ext>
            </a:extLst>
          </p:cNvPr>
          <p:cNvSpPr>
            <a:spLocks noGrp="1"/>
          </p:cNvSpPr>
          <p:nvPr>
            <p:ph type="body" sz="quarter" idx="18"/>
          </p:nvPr>
        </p:nvSpPr>
        <p:spPr>
          <a:xfrm>
            <a:off x="826771" y="1575241"/>
            <a:ext cx="9428942" cy="4152059"/>
          </a:xfrm>
        </p:spPr>
        <p:txBody>
          <a:bodyPr/>
          <a:lstStyle/>
          <a:p>
            <a:pPr marL="0" lvl="0" indent="0" algn="just">
              <a:lnSpc>
                <a:spcPct val="100000"/>
              </a:lnSpc>
              <a:spcBef>
                <a:spcPts val="600"/>
              </a:spcBef>
            </a:pPr>
            <a:r>
              <a:rPr lang="en-US" dirty="0"/>
              <a:t>Digital transformation in the food sector extends far beyond production. It reshapes how small and medium-sized enterprises (SMEs) sell their products, communicate with customers, and manage internal operations. By embracing digital tools, these businesses can streamline sales through e-commerce platforms, target niche audiences with tailored marketing messages, and reduce administrative burdens using accounting software, CRM systems, or collaborative online workspaces. In the plant-based market, this transformation is especially visible in digital campaigns that promote health, sustainability, and ethical values, building consumer trust through storytelling and influencer engagement. </a:t>
            </a:r>
          </a:p>
        </p:txBody>
      </p:sp>
      <p:sp>
        <p:nvSpPr>
          <p:cNvPr id="4" name="Text Placeholder 3">
            <a:extLst>
              <a:ext uri="{FF2B5EF4-FFF2-40B4-BE49-F238E27FC236}">
                <a16:creationId xmlns:a16="http://schemas.microsoft.com/office/drawing/2014/main" id="{7DCC6100-DD17-3A36-37F7-2A02421F5C36}"/>
              </a:ext>
            </a:extLst>
          </p:cNvPr>
          <p:cNvSpPr>
            <a:spLocks noGrp="1"/>
          </p:cNvSpPr>
          <p:nvPr>
            <p:ph type="body" sz="quarter" idx="16"/>
          </p:nvPr>
        </p:nvSpPr>
        <p:spPr/>
        <p:txBody>
          <a:bodyPr/>
          <a:lstStyle/>
          <a:p>
            <a:r>
              <a:rPr lang="en-US" dirty="0"/>
              <a:t>Business and Digital Transformation</a:t>
            </a:r>
          </a:p>
        </p:txBody>
      </p:sp>
      <p:grpSp>
        <p:nvGrpSpPr>
          <p:cNvPr id="2" name="Group 1">
            <a:extLst>
              <a:ext uri="{FF2B5EF4-FFF2-40B4-BE49-F238E27FC236}">
                <a16:creationId xmlns:a16="http://schemas.microsoft.com/office/drawing/2014/main" id="{9D60DCF7-6703-347F-AAF9-BAEC7CD4A9BD}"/>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F59E4900-7BC8-3647-F55A-4EE8E21BC79B}"/>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BADD323-B027-F4FE-EB88-5EBCE113A0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05A040-E73E-D857-0810-6C132156131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B62181D-AC20-79B7-3464-2C482F91EE1C}"/>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754B85D7-177E-EF64-99A8-88D0A127937B}"/>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FA87B2C-50F5-B678-2585-E7928A81A42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1868A3F-7C19-DEB8-107B-8E31C593988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F4416F4-882D-07F0-FA20-6C2055FCC7D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E9205929-F790-EB53-7D83-EB019A7A223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2F4B2F-A73A-E794-0056-1C5645F7E5A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709689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B204-2DAF-9A1E-CBC4-E2F7BF9F939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15F336E-FDFC-241F-1193-C34DF5A74725}"/>
              </a:ext>
            </a:extLst>
          </p:cNvPr>
          <p:cNvSpPr>
            <a:spLocks noGrp="1"/>
          </p:cNvSpPr>
          <p:nvPr>
            <p:ph type="body" sz="quarter" idx="18"/>
          </p:nvPr>
        </p:nvSpPr>
        <p:spPr>
          <a:xfrm>
            <a:off x="826771" y="1575241"/>
            <a:ext cx="9428942" cy="4152059"/>
          </a:xfrm>
        </p:spPr>
        <p:txBody>
          <a:bodyPr/>
          <a:lstStyle/>
          <a:p>
            <a:pPr marL="0" lvl="0" indent="0" algn="just">
              <a:lnSpc>
                <a:spcPct val="100000"/>
              </a:lnSpc>
              <a:spcBef>
                <a:spcPts val="600"/>
              </a:spcBef>
            </a:pPr>
            <a:r>
              <a:rPr lang="en-GB" dirty="0"/>
              <a:t>Successful transformation relies on a digitally literate workforce capable of adapting to new tools and continuously improving processes. When properly implemented, digital transformation enables even the smallest enterprises to compete with larger companies, driving innovation, customer satisfaction, and long-term growth.</a:t>
            </a:r>
            <a:endParaRPr lang="en-US" dirty="0"/>
          </a:p>
        </p:txBody>
      </p:sp>
      <p:sp>
        <p:nvSpPr>
          <p:cNvPr id="4" name="Text Placeholder 3">
            <a:extLst>
              <a:ext uri="{FF2B5EF4-FFF2-40B4-BE49-F238E27FC236}">
                <a16:creationId xmlns:a16="http://schemas.microsoft.com/office/drawing/2014/main" id="{617CA87B-B708-A895-542B-0209D65B6123}"/>
              </a:ext>
            </a:extLst>
          </p:cNvPr>
          <p:cNvSpPr>
            <a:spLocks noGrp="1"/>
          </p:cNvSpPr>
          <p:nvPr>
            <p:ph type="body" sz="quarter" idx="16"/>
          </p:nvPr>
        </p:nvSpPr>
        <p:spPr/>
        <p:txBody>
          <a:bodyPr/>
          <a:lstStyle/>
          <a:p>
            <a:r>
              <a:rPr lang="en-US" dirty="0"/>
              <a:t>Business and Digital Transformation</a:t>
            </a:r>
          </a:p>
        </p:txBody>
      </p:sp>
      <p:grpSp>
        <p:nvGrpSpPr>
          <p:cNvPr id="2" name="Group 1">
            <a:extLst>
              <a:ext uri="{FF2B5EF4-FFF2-40B4-BE49-F238E27FC236}">
                <a16:creationId xmlns:a16="http://schemas.microsoft.com/office/drawing/2014/main" id="{9ACC8B0D-439D-DCDE-89CC-4834018AA74A}"/>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04BE3872-F8D3-E569-361A-A1E88E41DE5D}"/>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15FABBB9-4538-879A-B0AA-BDEFFBF9122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7973ED-DDAB-2524-6CE9-D0E350C4659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CBDB3E18-1D0E-0F3E-7C6A-6D7A3DB29356}"/>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0118FF55-4302-58C1-B068-28D63213A9F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F0200AC-DE90-6BB5-5045-4FB3F4F36ED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0313D71-6B07-5018-9F22-FDA66DEEB1D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DC949F3-6A33-1535-FFAE-73404A5C3AC0}"/>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AA88634-BAF2-0970-98A5-78C8FC971494}"/>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25EBF77-1978-87A7-B36D-2EF465BC3585}"/>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58449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671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7" name="Rounded Rectangle 6"/>
          <p:cNvSpPr/>
          <p:nvPr/>
        </p:nvSpPr>
        <p:spPr>
          <a:xfrm>
            <a:off x="71247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12" name="TextBox 11"/>
          <p:cNvSpPr txBox="1"/>
          <p:nvPr/>
        </p:nvSpPr>
        <p:spPr>
          <a:xfrm>
            <a:off x="3526612" y="3538061"/>
            <a:ext cx="1481111" cy="276999"/>
          </a:xfrm>
          <a:prstGeom prst="rect">
            <a:avLst/>
          </a:prstGeom>
          <a:noFill/>
          <a:ln>
            <a:noFill/>
          </a:ln>
        </p:spPr>
        <p:txBody>
          <a:bodyPr wrap="none" lIns="0" tIns="0" rIns="0" bIns="0" anchor="t">
            <a:spAutoFit/>
          </a:bodyPr>
          <a:lstStyle/>
          <a:p>
            <a:pPr algn="ctr"/>
            <a:r>
              <a:rPr b="1" dirty="0">
                <a:solidFill>
                  <a:srgbClr val="FFFFFF"/>
                </a:solidFill>
                <a:latin typeface="Calibri" panose="020F0502020204030204" pitchFamily="34" charset="0"/>
                <a:ea typeface="Calibri" panose="020F0502020204030204" pitchFamily="34" charset="0"/>
                <a:cs typeface="Calibri" panose="020F0502020204030204" pitchFamily="34" charset="0"/>
              </a:rPr>
              <a:t>Animal Welfare</a:t>
            </a:r>
          </a:p>
        </p:txBody>
      </p:sp>
      <p:pic>
        <p:nvPicPr>
          <p:cNvPr id="18" name="Picture 17">
            <a:extLst>
              <a:ext uri="{FF2B5EF4-FFF2-40B4-BE49-F238E27FC236}">
                <a16:creationId xmlns:a16="http://schemas.microsoft.com/office/drawing/2014/main" id="{8DCB9243-1DCB-8F73-2110-D02844AE7D66}"/>
              </a:ext>
            </a:extLst>
          </p:cNvPr>
          <p:cNvPicPr>
            <a:picLocks noChangeAspect="1"/>
          </p:cNvPicPr>
          <p:nvPr/>
        </p:nvPicPr>
        <p:blipFill>
          <a:blip r:embed="rId2"/>
          <a:stretch>
            <a:fillRect/>
          </a:stretch>
        </p:blipFill>
        <p:spPr>
          <a:xfrm>
            <a:off x="10678541" y="5792523"/>
            <a:ext cx="1091279" cy="646232"/>
          </a:xfrm>
          <a:prstGeom prst="rect">
            <a:avLst/>
          </a:prstGeom>
        </p:spPr>
      </p:pic>
      <p:sp>
        <p:nvSpPr>
          <p:cNvPr id="4" name="Zástupný text 3">
            <a:extLst>
              <a:ext uri="{FF2B5EF4-FFF2-40B4-BE49-F238E27FC236}">
                <a16:creationId xmlns:a16="http://schemas.microsoft.com/office/drawing/2014/main" id="{B3596E0F-8935-06D6-2CAC-9599D8BDC59F}"/>
              </a:ext>
            </a:extLst>
          </p:cNvPr>
          <p:cNvSpPr>
            <a:spLocks noGrp="1"/>
          </p:cNvSpPr>
          <p:nvPr>
            <p:ph type="body" sz="quarter" idx="18"/>
          </p:nvPr>
        </p:nvSpPr>
        <p:spPr/>
        <p:txBody>
          <a:bodyPr/>
          <a:lstStyle/>
          <a:p>
            <a:pPr marL="0" indent="0">
              <a:lnSpc>
                <a:spcPct val="100000"/>
              </a:lnSpc>
              <a:spcBef>
                <a:spcPts val="600"/>
              </a:spcBef>
            </a:pPr>
            <a:r>
              <a:rPr lang="en-US" dirty="0"/>
              <a:t>The digital revolution has introduced new opportunities for innovation across the entire agri-food value chain. For small and medium-sized enterprises (SMEs), it is useful to distinguish between </a:t>
            </a:r>
            <a:r>
              <a:rPr lang="en-US" b="1" dirty="0"/>
              <a:t>Digital Farm</a:t>
            </a:r>
            <a:r>
              <a:rPr lang="en-US" dirty="0"/>
              <a:t> and </a:t>
            </a:r>
            <a:r>
              <a:rPr lang="en-US" b="1" dirty="0"/>
              <a:t>Digital Business</a:t>
            </a:r>
            <a:r>
              <a:rPr lang="en-US" dirty="0"/>
              <a:t>, as each area focuses on different aspects of growth and efficiency.</a:t>
            </a:r>
          </a:p>
          <a:p>
            <a:pPr marL="342900" indent="-342900">
              <a:buFont typeface="Arial" panose="020B0604020202020204" pitchFamily="34" charset="0"/>
              <a:buChar char="•"/>
            </a:pPr>
            <a:r>
              <a:rPr lang="en-US" b="1" dirty="0"/>
              <a:t>Digital Farm</a:t>
            </a:r>
            <a:r>
              <a:rPr lang="en-US" dirty="0"/>
              <a:t> refers to the use of digital tools that support </a:t>
            </a:r>
            <a:r>
              <a:rPr lang="en-US" b="1" dirty="0"/>
              <a:t>production, resource management, and on-farm decision-making</a:t>
            </a:r>
            <a:r>
              <a:rPr lang="en-US" dirty="0"/>
              <a:t>. </a:t>
            </a:r>
          </a:p>
          <a:p>
            <a:pPr marL="342900" indent="-342900">
              <a:buFont typeface="Arial" panose="020B0604020202020204" pitchFamily="34" charset="0"/>
              <a:buChar char="•"/>
            </a:pPr>
            <a:r>
              <a:rPr lang="en-US" b="1" dirty="0"/>
              <a:t>Digital Business</a:t>
            </a:r>
            <a:r>
              <a:rPr lang="en-US" dirty="0"/>
              <a:t> focuses on how enterprises </a:t>
            </a:r>
            <a:r>
              <a:rPr lang="en-US" dirty="0" err="1"/>
              <a:t>digitise</a:t>
            </a:r>
            <a:r>
              <a:rPr lang="en-US" dirty="0"/>
              <a:t> their </a:t>
            </a:r>
            <a:r>
              <a:rPr lang="en-US" b="1" dirty="0"/>
              <a:t>sales, communication, and internal operations</a:t>
            </a:r>
            <a:r>
              <a:rPr lang="en-US" dirty="0"/>
              <a:t>. E-commerce platforms, social commerce, and digital storefronts allow SMEs to reach customers beyond local markets.</a:t>
            </a:r>
            <a:endParaRPr lang="sk-SK" dirty="0"/>
          </a:p>
        </p:txBody>
      </p:sp>
      <p:sp>
        <p:nvSpPr>
          <p:cNvPr id="2" name="Zástupný text 1">
            <a:extLst>
              <a:ext uri="{FF2B5EF4-FFF2-40B4-BE49-F238E27FC236}">
                <a16:creationId xmlns:a16="http://schemas.microsoft.com/office/drawing/2014/main" id="{9AE3BAF7-2ACB-3AC4-0E8A-7E8EBE01599E}"/>
              </a:ext>
            </a:extLst>
          </p:cNvPr>
          <p:cNvSpPr>
            <a:spLocks noGrp="1"/>
          </p:cNvSpPr>
          <p:nvPr>
            <p:ph type="body" sz="quarter" idx="16"/>
          </p:nvPr>
        </p:nvSpPr>
        <p:spPr/>
        <p:txBody>
          <a:bodyPr/>
          <a:lstStyle/>
          <a:p>
            <a:r>
              <a:rPr lang="en-US" dirty="0"/>
              <a:t>Digital Farm – Tools Supporting Production Efficiency</a:t>
            </a:r>
            <a:endParaRPr lang="sk-SK" dirty="0"/>
          </a:p>
        </p:txBody>
      </p:sp>
    </p:spTree>
    <p:extLst>
      <p:ext uri="{BB962C8B-B14F-4D97-AF65-F5344CB8AC3E}">
        <p14:creationId xmlns:p14="http://schemas.microsoft.com/office/powerpoint/2010/main" val="3792191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27786-3648-239D-8DF5-0A8D5C2F06DF}"/>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B3285DC3-4DFD-971A-32AF-616D517F1E5C}"/>
              </a:ext>
            </a:extLst>
          </p:cNvPr>
          <p:cNvSpPr/>
          <p:nvPr/>
        </p:nvSpPr>
        <p:spPr>
          <a:xfrm>
            <a:off x="34671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7" name="Rounded Rectangle 6">
            <a:extLst>
              <a:ext uri="{FF2B5EF4-FFF2-40B4-BE49-F238E27FC236}">
                <a16:creationId xmlns:a16="http://schemas.microsoft.com/office/drawing/2014/main" id="{E8D35735-0B8B-9513-9FC2-90683CAFBE33}"/>
              </a:ext>
            </a:extLst>
          </p:cNvPr>
          <p:cNvSpPr/>
          <p:nvPr/>
        </p:nvSpPr>
        <p:spPr>
          <a:xfrm>
            <a:off x="71247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12" name="TextBox 11">
            <a:extLst>
              <a:ext uri="{FF2B5EF4-FFF2-40B4-BE49-F238E27FC236}">
                <a16:creationId xmlns:a16="http://schemas.microsoft.com/office/drawing/2014/main" id="{05EF7546-3805-C905-706E-FCD73CC7B30B}"/>
              </a:ext>
            </a:extLst>
          </p:cNvPr>
          <p:cNvSpPr txBox="1"/>
          <p:nvPr/>
        </p:nvSpPr>
        <p:spPr>
          <a:xfrm>
            <a:off x="3526612" y="3538061"/>
            <a:ext cx="1481111" cy="276999"/>
          </a:xfrm>
          <a:prstGeom prst="rect">
            <a:avLst/>
          </a:prstGeom>
          <a:noFill/>
          <a:ln>
            <a:noFill/>
          </a:ln>
        </p:spPr>
        <p:txBody>
          <a:bodyPr wrap="none" lIns="0" tIns="0" rIns="0" bIns="0" anchor="t">
            <a:spAutoFit/>
          </a:bodyPr>
          <a:lstStyle/>
          <a:p>
            <a:pPr algn="ctr"/>
            <a:r>
              <a:rPr b="1" dirty="0">
                <a:solidFill>
                  <a:srgbClr val="FFFFFF"/>
                </a:solidFill>
                <a:latin typeface="Calibri" panose="020F0502020204030204" pitchFamily="34" charset="0"/>
                <a:ea typeface="Calibri" panose="020F0502020204030204" pitchFamily="34" charset="0"/>
                <a:cs typeface="Calibri" panose="020F0502020204030204" pitchFamily="34" charset="0"/>
              </a:rPr>
              <a:t>Animal Welfare</a:t>
            </a:r>
          </a:p>
        </p:txBody>
      </p:sp>
      <p:pic>
        <p:nvPicPr>
          <p:cNvPr id="18" name="Picture 17">
            <a:extLst>
              <a:ext uri="{FF2B5EF4-FFF2-40B4-BE49-F238E27FC236}">
                <a16:creationId xmlns:a16="http://schemas.microsoft.com/office/drawing/2014/main" id="{A2980A26-8888-FC08-B168-AE2D591614ED}"/>
              </a:ext>
            </a:extLst>
          </p:cNvPr>
          <p:cNvPicPr>
            <a:picLocks noChangeAspect="1"/>
          </p:cNvPicPr>
          <p:nvPr/>
        </p:nvPicPr>
        <p:blipFill>
          <a:blip r:embed="rId3"/>
          <a:stretch>
            <a:fillRect/>
          </a:stretch>
        </p:blipFill>
        <p:spPr>
          <a:xfrm>
            <a:off x="10678541" y="5792523"/>
            <a:ext cx="1091279" cy="646232"/>
          </a:xfrm>
          <a:prstGeom prst="rect">
            <a:avLst/>
          </a:prstGeom>
        </p:spPr>
      </p:pic>
      <p:sp>
        <p:nvSpPr>
          <p:cNvPr id="2" name="Zástupný text 1">
            <a:extLst>
              <a:ext uri="{FF2B5EF4-FFF2-40B4-BE49-F238E27FC236}">
                <a16:creationId xmlns:a16="http://schemas.microsoft.com/office/drawing/2014/main" id="{89A5894C-0825-E9E6-1C33-621E7FC7141D}"/>
              </a:ext>
            </a:extLst>
          </p:cNvPr>
          <p:cNvSpPr>
            <a:spLocks noGrp="1"/>
          </p:cNvSpPr>
          <p:nvPr>
            <p:ph type="body" sz="quarter" idx="16"/>
          </p:nvPr>
        </p:nvSpPr>
        <p:spPr/>
        <p:txBody>
          <a:bodyPr/>
          <a:lstStyle/>
          <a:p>
            <a:r>
              <a:rPr lang="en-US" sz="3200" dirty="0"/>
              <a:t>Digital Farm – Tools Supporting Production Efficiency</a:t>
            </a:r>
            <a:endParaRPr lang="sk-SK" sz="3200" dirty="0"/>
          </a:p>
        </p:txBody>
      </p:sp>
      <p:graphicFrame>
        <p:nvGraphicFramePr>
          <p:cNvPr id="8" name="Diagram 7">
            <a:extLst>
              <a:ext uri="{FF2B5EF4-FFF2-40B4-BE49-F238E27FC236}">
                <a16:creationId xmlns:a16="http://schemas.microsoft.com/office/drawing/2014/main" id="{68E6563E-4531-47F3-7467-AF739ADF83BC}"/>
              </a:ext>
            </a:extLst>
          </p:cNvPr>
          <p:cNvGraphicFramePr/>
          <p:nvPr>
            <p:extLst>
              <p:ext uri="{D42A27DB-BD31-4B8C-83A1-F6EECF244321}">
                <p14:modId xmlns:p14="http://schemas.microsoft.com/office/powerpoint/2010/main" val="3390322677"/>
              </p:ext>
            </p:extLst>
          </p:nvPr>
        </p:nvGraphicFramePr>
        <p:xfrm>
          <a:off x="1316923" y="1626279"/>
          <a:ext cx="9361618" cy="41052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9350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784870" y="1329309"/>
            <a:ext cx="5634577" cy="1905080"/>
          </a:xfrm>
        </p:spPr>
        <p:txBody>
          <a:bodyPr>
            <a:normAutofit/>
          </a:bodyPr>
          <a:lstStyle/>
          <a:p>
            <a:r>
              <a:rPr lang="en-US" dirty="0"/>
              <a:t>How Drones and Artificial Intelligence Are Transforming Agriculture</a:t>
            </a:r>
          </a:p>
        </p:txBody>
      </p:sp>
      <p:pic>
        <p:nvPicPr>
          <p:cNvPr id="2" name="Online médium 1" title="Revolutionizing Farming with Precision Agriculture and Drone AI Technology">
            <a:hlinkClick r:id="" action="ppaction://media"/>
            <a:extLst>
              <a:ext uri="{FF2B5EF4-FFF2-40B4-BE49-F238E27FC236}">
                <a16:creationId xmlns:a16="http://schemas.microsoft.com/office/drawing/2014/main" id="{C714EF83-8A58-CD63-FB6A-6A9CD13D2FB3}"/>
              </a:ext>
            </a:extLst>
          </p:cNvPr>
          <p:cNvPicPr>
            <a:picLocks noRot="1" noChangeAspect="1"/>
          </p:cNvPicPr>
          <p:nvPr>
            <a:videoFile r:link="rId1"/>
          </p:nvPr>
        </p:nvPicPr>
        <p:blipFill>
          <a:blip r:embed="rId4"/>
          <a:stretch>
            <a:fillRect/>
          </a:stretch>
        </p:blipFill>
        <p:spPr>
          <a:xfrm>
            <a:off x="7054735" y="1925391"/>
            <a:ext cx="5092189" cy="2877087"/>
          </a:xfrm>
          <a:prstGeom prst="rect">
            <a:avLst/>
          </a:prstGeom>
        </p:spPr>
      </p:pic>
      <p:sp>
        <p:nvSpPr>
          <p:cNvPr id="4" name="TextBox 3">
            <a:extLst>
              <a:ext uri="{FF2B5EF4-FFF2-40B4-BE49-F238E27FC236}">
                <a16:creationId xmlns:a16="http://schemas.microsoft.com/office/drawing/2014/main" id="{E5D0E98D-9C73-33B9-0E61-FC05186231C0}"/>
              </a:ext>
            </a:extLst>
          </p:cNvPr>
          <p:cNvSpPr txBox="1"/>
          <p:nvPr/>
        </p:nvSpPr>
        <p:spPr>
          <a:xfrm>
            <a:off x="869711" y="2854413"/>
            <a:ext cx="5634577" cy="3416320"/>
          </a:xfrm>
          <a:prstGeom prst="rect">
            <a:avLst/>
          </a:prstGeom>
          <a:noFill/>
        </p:spPr>
        <p:txBody>
          <a:bodyPr wrap="square">
            <a:spAutoFit/>
          </a:bodyPr>
          <a:lstStyle/>
          <a:p>
            <a:r>
              <a:rPr lang="en-GB" sz="2400" dirty="0">
                <a:solidFill>
                  <a:srgbClr val="595959"/>
                </a:solidFill>
              </a:rPr>
              <a:t>Join us as we explore the endless possibilities and benefits of Revolutionizing Farming with Precision Agriculture and Drone AI Technology. From increased productivity to sustainability, this video dives deep into how these advanced tools are shaping the future of agriculture. </a:t>
            </a:r>
          </a:p>
          <a:p>
            <a:r>
              <a:rPr lang="en-GB" sz="2400" dirty="0">
                <a:solidFill>
                  <a:srgbClr val="595959"/>
                </a:solidFill>
              </a:rPr>
              <a:t>Don't miss out on being part of this </a:t>
            </a:r>
          </a:p>
          <a:p>
            <a:r>
              <a:rPr lang="en-GB" sz="2400" dirty="0">
                <a:solidFill>
                  <a:srgbClr val="595959"/>
                </a:solidFill>
              </a:rPr>
              <a:t>agricultural revolution!</a:t>
            </a:r>
            <a:endParaRPr lang="en-IE" sz="2400" dirty="0">
              <a:solidFill>
                <a:srgbClr val="595959"/>
              </a:solidFill>
            </a:endParaRPr>
          </a:p>
        </p:txBody>
      </p:sp>
    </p:spTree>
    <p:extLst>
      <p:ext uri="{BB962C8B-B14F-4D97-AF65-F5344CB8AC3E}">
        <p14:creationId xmlns:p14="http://schemas.microsoft.com/office/powerpoint/2010/main" val="279018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429C-357E-36F2-EE3E-B7A3A3AECE2E}"/>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EB7AE-DFBF-2776-EEF0-80663FE26B97}"/>
              </a:ext>
            </a:extLst>
          </p:cNvPr>
          <p:cNvSpPr>
            <a:spLocks noGrp="1"/>
          </p:cNvSpPr>
          <p:nvPr>
            <p:ph type="body" sz="quarter" idx="15"/>
          </p:nvPr>
        </p:nvSpPr>
        <p:spPr/>
        <p:txBody>
          <a:bodyPr/>
          <a:lstStyle/>
          <a:p>
            <a:r>
              <a:rPr lang="en-US" dirty="0"/>
              <a:t>06</a:t>
            </a:r>
          </a:p>
        </p:txBody>
      </p:sp>
      <p:sp>
        <p:nvSpPr>
          <p:cNvPr id="15" name="Text Placeholder 14">
            <a:extLst>
              <a:ext uri="{FF2B5EF4-FFF2-40B4-BE49-F238E27FC236}">
                <a16:creationId xmlns:a16="http://schemas.microsoft.com/office/drawing/2014/main" id="{C103A547-710E-08D9-FE27-1109BD4D2846}"/>
              </a:ext>
            </a:extLst>
          </p:cNvPr>
          <p:cNvSpPr>
            <a:spLocks noGrp="1"/>
          </p:cNvSpPr>
          <p:nvPr>
            <p:ph type="body" sz="quarter" idx="14"/>
          </p:nvPr>
        </p:nvSpPr>
        <p:spPr/>
        <p:txBody>
          <a:bodyPr/>
          <a:lstStyle/>
          <a:p>
            <a:pPr rtl="0" eaLnBrk="1" latinLnBrk="0" hangingPunct="1"/>
            <a:r>
              <a:rPr lang="sk-SK" sz="2400" b="0" i="0" kern="1200" baseline="0" dirty="0">
                <a:solidFill>
                  <a:srgbClr val="595959"/>
                </a:solidFill>
                <a:effectLst/>
                <a:latin typeface="+mn-lt"/>
                <a:ea typeface="+mn-ea"/>
                <a:cs typeface="+mn-cs"/>
              </a:rPr>
              <a:t>EU </a:t>
            </a:r>
            <a:r>
              <a:rPr lang="sk-SK" sz="2400" b="0" i="0" kern="1200" baseline="0" dirty="0" err="1">
                <a:solidFill>
                  <a:srgbClr val="595959"/>
                </a:solidFill>
                <a:effectLst/>
                <a:latin typeface="+mn-lt"/>
                <a:ea typeface="+mn-ea"/>
                <a:cs typeface="+mn-cs"/>
              </a:rPr>
              <a:t>Policies</a:t>
            </a:r>
            <a:r>
              <a:rPr lang="sk-SK" sz="2400" b="0" i="0" kern="1200" baseline="0" dirty="0">
                <a:solidFill>
                  <a:srgbClr val="595959"/>
                </a:solidFill>
                <a:effectLst/>
                <a:latin typeface="+mn-lt"/>
                <a:ea typeface="+mn-ea"/>
                <a:cs typeface="+mn-cs"/>
              </a:rPr>
              <a:t> </a:t>
            </a:r>
            <a:r>
              <a:rPr lang="sk-SK" sz="2400" b="0" i="0" kern="1200" baseline="0" dirty="0" err="1">
                <a:solidFill>
                  <a:srgbClr val="595959"/>
                </a:solidFill>
                <a:effectLst/>
                <a:latin typeface="+mn-lt"/>
                <a:ea typeface="+mn-ea"/>
                <a:cs typeface="+mn-cs"/>
              </a:rPr>
              <a:t>Supporting</a:t>
            </a:r>
            <a:r>
              <a:rPr lang="sk-SK" sz="2400" b="0" i="0" kern="1200" baseline="0" dirty="0">
                <a:solidFill>
                  <a:srgbClr val="595959"/>
                </a:solidFill>
                <a:effectLst/>
                <a:latin typeface="+mn-lt"/>
                <a:ea typeface="+mn-ea"/>
                <a:cs typeface="+mn-cs"/>
              </a:rPr>
              <a:t> </a:t>
            </a:r>
            <a:r>
              <a:rPr lang="sk-SK" sz="2400" b="0" i="0" kern="1200" baseline="0" dirty="0" err="1">
                <a:solidFill>
                  <a:srgbClr val="595959"/>
                </a:solidFill>
                <a:effectLst/>
                <a:latin typeface="+mn-lt"/>
                <a:ea typeface="+mn-ea"/>
                <a:cs typeface="+mn-cs"/>
              </a:rPr>
              <a:t>Innovation</a:t>
            </a:r>
            <a:r>
              <a:rPr lang="sk-SK" sz="2400" b="0" i="0" kern="1200" baseline="0" dirty="0">
                <a:solidFill>
                  <a:srgbClr val="595959"/>
                </a:solidFill>
                <a:effectLst/>
                <a:latin typeface="+mn-lt"/>
                <a:ea typeface="+mn-ea"/>
                <a:cs typeface="+mn-cs"/>
              </a:rPr>
              <a:t> and </a:t>
            </a:r>
            <a:r>
              <a:rPr lang="sk-SK" sz="2400" b="0" i="0" kern="1200" baseline="0" dirty="0" err="1">
                <a:solidFill>
                  <a:srgbClr val="595959"/>
                </a:solidFill>
                <a:effectLst/>
                <a:latin typeface="+mn-lt"/>
                <a:ea typeface="+mn-ea"/>
                <a:cs typeface="+mn-cs"/>
              </a:rPr>
              <a:t>Digitalisation</a:t>
            </a:r>
            <a:endParaRPr lang="sk-SK" sz="2400" dirty="0">
              <a:effectLst/>
            </a:endParaRPr>
          </a:p>
        </p:txBody>
      </p:sp>
      <p:sp>
        <p:nvSpPr>
          <p:cNvPr id="17" name="Text Placeholder 16">
            <a:extLst>
              <a:ext uri="{FF2B5EF4-FFF2-40B4-BE49-F238E27FC236}">
                <a16:creationId xmlns:a16="http://schemas.microsoft.com/office/drawing/2014/main" id="{AB54EB5E-2C8A-53FA-6BA5-AD6D98B52E96}"/>
              </a:ext>
            </a:extLst>
          </p:cNvPr>
          <p:cNvSpPr>
            <a:spLocks noGrp="1"/>
          </p:cNvSpPr>
          <p:nvPr>
            <p:ph type="body" sz="quarter" idx="27"/>
          </p:nvPr>
        </p:nvSpPr>
        <p:spPr/>
        <p:txBody>
          <a:bodyPr/>
          <a:lstStyle/>
          <a:p>
            <a:r>
              <a:rPr lang="en-US" dirty="0"/>
              <a:t>Contents</a:t>
            </a:r>
          </a:p>
        </p:txBody>
      </p:sp>
      <p:grpSp>
        <p:nvGrpSpPr>
          <p:cNvPr id="2" name="Group 1">
            <a:extLst>
              <a:ext uri="{FF2B5EF4-FFF2-40B4-BE49-F238E27FC236}">
                <a16:creationId xmlns:a16="http://schemas.microsoft.com/office/drawing/2014/main" id="{2AF6E75E-8DB6-CAD8-597A-CF9CADF78889}"/>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3C52AFE-F61F-F7E7-DD2A-ABB4C1050156}"/>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A434BE48-8754-B401-E6D4-204DE938D8B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76C5AB-14B1-10E9-4849-B5DDA1D9061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F3357143-B6FF-F211-943D-A284D6D9B98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BB24567-02F3-6E8E-11AD-8EFFE4B1943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C047972-7D14-641C-E33D-B496CD9EE46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3604030-F726-91C2-900C-CCE96A02BA0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DCDEDF1-0313-72B6-6F3D-F465F58CAE7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6C241BC4-4B0D-55E6-6BD3-ED123E8ECFA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31D6485-3C29-D212-B4AC-64A6D8CBD38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3" name="Text Placeholder 15">
            <a:extLst>
              <a:ext uri="{FF2B5EF4-FFF2-40B4-BE49-F238E27FC236}">
                <a16:creationId xmlns:a16="http://schemas.microsoft.com/office/drawing/2014/main" id="{3E96C709-4DBD-18E2-3A94-B379C66C21D4}"/>
              </a:ext>
            </a:extLst>
          </p:cNvPr>
          <p:cNvSpPr txBox="1">
            <a:spLocks/>
          </p:cNvSpPr>
          <p:nvPr/>
        </p:nvSpPr>
        <p:spPr>
          <a:xfrm>
            <a:off x="5891164" y="2333956"/>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07</a:t>
            </a:r>
          </a:p>
        </p:txBody>
      </p:sp>
      <p:sp>
        <p:nvSpPr>
          <p:cNvPr id="14" name="Text Placeholder 14">
            <a:extLst>
              <a:ext uri="{FF2B5EF4-FFF2-40B4-BE49-F238E27FC236}">
                <a16:creationId xmlns:a16="http://schemas.microsoft.com/office/drawing/2014/main" id="{587E0846-99BF-5764-23EE-5C476FE8676B}"/>
              </a:ext>
            </a:extLst>
          </p:cNvPr>
          <p:cNvSpPr txBox="1">
            <a:spLocks/>
          </p:cNvSpPr>
          <p:nvPr/>
        </p:nvSpPr>
        <p:spPr>
          <a:xfrm>
            <a:off x="6726461" y="2333956"/>
            <a:ext cx="4465067"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Overview</a:t>
            </a:r>
            <a:endParaRPr lang="sk-SK" sz="2400" dirty="0"/>
          </a:p>
        </p:txBody>
      </p:sp>
    </p:spTree>
    <p:extLst>
      <p:ext uri="{BB962C8B-B14F-4D97-AF65-F5344CB8AC3E}">
        <p14:creationId xmlns:p14="http://schemas.microsoft.com/office/powerpoint/2010/main" val="352214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784870" y="1329309"/>
            <a:ext cx="5634577" cy="1905080"/>
          </a:xfrm>
        </p:spPr>
        <p:txBody>
          <a:bodyPr>
            <a:normAutofit/>
          </a:bodyPr>
          <a:lstStyle/>
          <a:p>
            <a:r>
              <a:rPr lang="sk-SK" dirty="0" err="1"/>
              <a:t>What</a:t>
            </a:r>
            <a:r>
              <a:rPr lang="sk-SK" dirty="0"/>
              <a:t> </a:t>
            </a:r>
            <a:r>
              <a:rPr lang="sk-SK" dirty="0" err="1"/>
              <a:t>Is</a:t>
            </a:r>
            <a:r>
              <a:rPr lang="sk-SK" dirty="0"/>
              <a:t> E-</a:t>
            </a:r>
            <a:r>
              <a:rPr lang="sk-SK" dirty="0" err="1"/>
              <a:t>Commerce</a:t>
            </a:r>
            <a:r>
              <a:rPr lang="en-GB" dirty="0"/>
              <a:t> and how the digital marketing can change the </a:t>
            </a:r>
            <a:r>
              <a:rPr lang="en-GB" dirty="0" err="1"/>
              <a:t>agricutlure</a:t>
            </a:r>
            <a:r>
              <a:rPr lang="en-GB" dirty="0"/>
              <a:t>?</a:t>
            </a:r>
            <a:endParaRPr lang="en-US" dirty="0"/>
          </a:p>
        </p:txBody>
      </p:sp>
      <p:pic>
        <p:nvPicPr>
          <p:cNvPr id="3" name="Online médium 2" title="23 - Digital Marketing for Agricultural Products: How Farmers Can Reach Global Consumers">
            <a:hlinkClick r:id="" action="ppaction://media"/>
            <a:extLst>
              <a:ext uri="{FF2B5EF4-FFF2-40B4-BE49-F238E27FC236}">
                <a16:creationId xmlns:a16="http://schemas.microsoft.com/office/drawing/2014/main" id="{5EAAE607-A48F-9147-9BF4-EC0B36B5EA21}"/>
              </a:ext>
            </a:extLst>
          </p:cNvPr>
          <p:cNvPicPr>
            <a:picLocks noRot="1" noChangeAspect="1"/>
          </p:cNvPicPr>
          <p:nvPr>
            <a:videoFile r:link="rId1"/>
          </p:nvPr>
        </p:nvPicPr>
        <p:blipFill>
          <a:blip r:embed="rId4"/>
          <a:stretch>
            <a:fillRect/>
          </a:stretch>
        </p:blipFill>
        <p:spPr>
          <a:xfrm>
            <a:off x="7069934" y="2097314"/>
            <a:ext cx="5049494" cy="2852964"/>
          </a:xfrm>
          <a:prstGeom prst="rect">
            <a:avLst/>
          </a:prstGeom>
        </p:spPr>
      </p:pic>
      <p:sp>
        <p:nvSpPr>
          <p:cNvPr id="4" name="TextBox 3">
            <a:extLst>
              <a:ext uri="{FF2B5EF4-FFF2-40B4-BE49-F238E27FC236}">
                <a16:creationId xmlns:a16="http://schemas.microsoft.com/office/drawing/2014/main" id="{62E575E3-2CEF-0A6A-62DE-0A00EF3C13C9}"/>
              </a:ext>
            </a:extLst>
          </p:cNvPr>
          <p:cNvSpPr txBox="1"/>
          <p:nvPr/>
        </p:nvSpPr>
        <p:spPr>
          <a:xfrm>
            <a:off x="784870" y="2948707"/>
            <a:ext cx="5634577" cy="2677656"/>
          </a:xfrm>
          <a:prstGeom prst="rect">
            <a:avLst/>
          </a:prstGeom>
          <a:noFill/>
        </p:spPr>
        <p:txBody>
          <a:bodyPr wrap="square">
            <a:spAutoFit/>
          </a:bodyPr>
          <a:lstStyle/>
          <a:p>
            <a:r>
              <a:rPr lang="en-GB" sz="2400" dirty="0">
                <a:solidFill>
                  <a:srgbClr val="595959"/>
                </a:solidFill>
              </a:rPr>
              <a:t>Agriculture is no longer just about growing crops! it’s about connecting with consumers in a digital world. From social media branding to e-commerce platforms, digital marketing is transforming how farmers and agribusinesses sell their products.</a:t>
            </a:r>
          </a:p>
          <a:p>
            <a:endParaRPr lang="en-GB" sz="2400" dirty="0">
              <a:solidFill>
                <a:srgbClr val="595959"/>
              </a:solidFill>
            </a:endParaRPr>
          </a:p>
        </p:txBody>
      </p:sp>
    </p:spTree>
    <p:extLst>
      <p:ext uri="{BB962C8B-B14F-4D97-AF65-F5344CB8AC3E}">
        <p14:creationId xmlns:p14="http://schemas.microsoft.com/office/powerpoint/2010/main" val="4262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B3F74257-E293-4890-5C45-6BB6B883D842}"/>
              </a:ext>
            </a:extLst>
          </p:cNvPr>
          <p:cNvSpPr>
            <a:spLocks noGrp="1"/>
          </p:cNvSpPr>
          <p:nvPr>
            <p:ph type="body" sz="quarter" idx="16"/>
          </p:nvPr>
        </p:nvSpPr>
        <p:spPr/>
        <p:txBody>
          <a:bodyPr/>
          <a:lstStyle/>
          <a:p>
            <a:r>
              <a:rPr lang="en-GB" dirty="0"/>
              <a:t>From Digitalization to Digital Transformation</a:t>
            </a:r>
            <a:endParaRPr lang="sk-SK" dirty="0"/>
          </a:p>
        </p:txBody>
      </p:sp>
      <p:graphicFrame>
        <p:nvGraphicFramePr>
          <p:cNvPr id="4" name="Diagram 3">
            <a:extLst>
              <a:ext uri="{FF2B5EF4-FFF2-40B4-BE49-F238E27FC236}">
                <a16:creationId xmlns:a16="http://schemas.microsoft.com/office/drawing/2014/main" id="{0D030D42-13D4-5BE1-942F-02C022DF17C1}"/>
              </a:ext>
            </a:extLst>
          </p:cNvPr>
          <p:cNvGraphicFramePr/>
          <p:nvPr>
            <p:extLst>
              <p:ext uri="{D42A27DB-BD31-4B8C-83A1-F6EECF244321}">
                <p14:modId xmlns:p14="http://schemas.microsoft.com/office/powerpoint/2010/main" val="2088010925"/>
              </p:ext>
            </p:extLst>
          </p:nvPr>
        </p:nvGraphicFramePr>
        <p:xfrm>
          <a:off x="1389742" y="1465943"/>
          <a:ext cx="9412513" cy="4672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2561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0CBB2-54B6-4312-738C-9DFB10747E7D}"/>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5F6917C7-CB47-A873-27E6-58533CA1CD64}"/>
              </a:ext>
            </a:extLst>
          </p:cNvPr>
          <p:cNvSpPr>
            <a:spLocks noGrp="1"/>
          </p:cNvSpPr>
          <p:nvPr>
            <p:ph type="body" sz="quarter" idx="18"/>
          </p:nvPr>
        </p:nvSpPr>
        <p:spPr/>
        <p:txBody>
          <a:bodyPr/>
          <a:lstStyle/>
          <a:p>
            <a:r>
              <a:rPr lang="en-GB" b="1" dirty="0"/>
              <a:t>Key Digital Tools for SMEs</a:t>
            </a:r>
            <a:endParaRPr lang="sk-SK" dirty="0"/>
          </a:p>
          <a:p>
            <a:pPr marL="342900" lvl="0" indent="-342900">
              <a:buFont typeface="Arial" panose="020B0604020202020204" pitchFamily="34" charset="0"/>
              <a:buChar char="•"/>
            </a:pPr>
            <a:r>
              <a:rPr lang="en-GB" b="1" dirty="0"/>
              <a:t>Cloud services</a:t>
            </a:r>
            <a:r>
              <a:rPr lang="en-GB" dirty="0"/>
              <a:t> (e.g., Google Workspace, Dropbox): Enable secure storage, sharing, and access to business documents anytime and from anywhere. They support collaboration, version control, and reduce dependency on physical archives.</a:t>
            </a:r>
          </a:p>
          <a:p>
            <a:pPr marL="342900" lvl="0" indent="-342900">
              <a:buFont typeface="Arial" panose="020B0604020202020204" pitchFamily="34" charset="0"/>
              <a:buChar char="•"/>
            </a:pPr>
            <a:r>
              <a:rPr lang="en-GB" b="1" dirty="0"/>
              <a:t>Customer Relationship Management (CRM) systems</a:t>
            </a:r>
            <a:r>
              <a:rPr lang="en-GB" dirty="0"/>
              <a:t>: Tools like HubSpot or Zoho CRM allow SMEs to track customer interactions, manage contact databases, streamline communication, and automate sales processes. This results in better customer retention and more targeted marketing.</a:t>
            </a:r>
          </a:p>
        </p:txBody>
      </p:sp>
      <p:sp>
        <p:nvSpPr>
          <p:cNvPr id="3" name="Zástupný text 2">
            <a:extLst>
              <a:ext uri="{FF2B5EF4-FFF2-40B4-BE49-F238E27FC236}">
                <a16:creationId xmlns:a16="http://schemas.microsoft.com/office/drawing/2014/main" id="{68EC3316-510F-6245-2CBC-63A51CDF3FBE}"/>
              </a:ext>
            </a:extLst>
          </p:cNvPr>
          <p:cNvSpPr>
            <a:spLocks noGrp="1"/>
          </p:cNvSpPr>
          <p:nvPr>
            <p:ph type="body" sz="quarter" idx="16"/>
          </p:nvPr>
        </p:nvSpPr>
        <p:spPr/>
        <p:txBody>
          <a:bodyPr/>
          <a:lstStyle/>
          <a:p>
            <a:r>
              <a:rPr lang="en-GB" dirty="0"/>
              <a:t>From Digitalization to Digital Transformation</a:t>
            </a:r>
            <a:endParaRPr lang="sk-SK" dirty="0"/>
          </a:p>
        </p:txBody>
      </p:sp>
    </p:spTree>
    <p:extLst>
      <p:ext uri="{BB962C8B-B14F-4D97-AF65-F5344CB8AC3E}">
        <p14:creationId xmlns:p14="http://schemas.microsoft.com/office/powerpoint/2010/main" val="1142705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E37A-6A9E-997B-4854-42E9A4D623D6}"/>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A063716B-EA8B-AF91-5C76-D6F23BEE599F}"/>
              </a:ext>
            </a:extLst>
          </p:cNvPr>
          <p:cNvSpPr>
            <a:spLocks noGrp="1"/>
          </p:cNvSpPr>
          <p:nvPr>
            <p:ph type="body" sz="quarter" idx="18"/>
          </p:nvPr>
        </p:nvSpPr>
        <p:spPr/>
        <p:txBody>
          <a:bodyPr/>
          <a:lstStyle/>
          <a:p>
            <a:r>
              <a:rPr lang="en-GB" b="1" dirty="0"/>
              <a:t>Key Digital Tools for SMEs</a:t>
            </a:r>
            <a:endParaRPr lang="sk-SK" dirty="0"/>
          </a:p>
          <a:p>
            <a:pPr marL="342900" lvl="0" indent="-342900">
              <a:buFont typeface="Arial" panose="020B0604020202020204" pitchFamily="34" charset="0"/>
              <a:buChar char="•"/>
            </a:pPr>
            <a:r>
              <a:rPr lang="en-GB" b="1" dirty="0"/>
              <a:t>Digital accounting software</a:t>
            </a:r>
            <a:r>
              <a:rPr lang="en-GB" dirty="0"/>
              <a:t> (e.g., </a:t>
            </a:r>
            <a:r>
              <a:rPr lang="en-GB" dirty="0" err="1"/>
              <a:t>iDoklad</a:t>
            </a:r>
            <a:r>
              <a:rPr lang="en-GB" dirty="0"/>
              <a:t>, QuickBooks): Simplifies invoicing, expense tracking, payroll, and financial reporting. It reduces administrative burden and improves financial transparency, especially for small teams without dedicated accounting staff.</a:t>
            </a:r>
            <a:endParaRPr lang="sk-SK" dirty="0"/>
          </a:p>
        </p:txBody>
      </p:sp>
      <p:sp>
        <p:nvSpPr>
          <p:cNvPr id="3" name="Zástupný text 2">
            <a:extLst>
              <a:ext uri="{FF2B5EF4-FFF2-40B4-BE49-F238E27FC236}">
                <a16:creationId xmlns:a16="http://schemas.microsoft.com/office/drawing/2014/main" id="{553818B1-9C25-1A8D-5F41-A1FB13421318}"/>
              </a:ext>
            </a:extLst>
          </p:cNvPr>
          <p:cNvSpPr>
            <a:spLocks noGrp="1"/>
          </p:cNvSpPr>
          <p:nvPr>
            <p:ph type="body" sz="quarter" idx="16"/>
          </p:nvPr>
        </p:nvSpPr>
        <p:spPr/>
        <p:txBody>
          <a:bodyPr/>
          <a:lstStyle/>
          <a:p>
            <a:r>
              <a:rPr lang="en-GB" dirty="0"/>
              <a:t>From Digitalization to Digital Transformation</a:t>
            </a:r>
            <a:endParaRPr lang="sk-SK" dirty="0"/>
          </a:p>
        </p:txBody>
      </p:sp>
    </p:spTree>
    <p:extLst>
      <p:ext uri="{BB962C8B-B14F-4D97-AF65-F5344CB8AC3E}">
        <p14:creationId xmlns:p14="http://schemas.microsoft.com/office/powerpoint/2010/main" val="3029704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CCD3E-00EF-6118-9673-C81089C2206F}"/>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CA4B083B-6BF1-82C3-CACF-41558B250C33}"/>
              </a:ext>
            </a:extLst>
          </p:cNvPr>
          <p:cNvSpPr>
            <a:spLocks noGrp="1"/>
          </p:cNvSpPr>
          <p:nvPr>
            <p:ph type="body" sz="quarter" idx="18"/>
          </p:nvPr>
        </p:nvSpPr>
        <p:spPr/>
        <p:txBody>
          <a:bodyPr/>
          <a:lstStyle/>
          <a:p>
            <a:pPr lvl="0"/>
            <a:r>
              <a:rPr lang="en-GB" b="1" dirty="0"/>
              <a:t>Launching an e-shop:</a:t>
            </a:r>
            <a:endParaRPr lang="sk-SK" b="1" dirty="0"/>
          </a:p>
          <a:p>
            <a:pPr marL="342900" indent="-342900">
              <a:buFont typeface="Arial" panose="020B0604020202020204" pitchFamily="34" charset="0"/>
              <a:buChar char="•"/>
            </a:pPr>
            <a:r>
              <a:rPr lang="en-GB" dirty="0"/>
              <a:t>Platforms like Shopify or WooCommerce allow SMEs to easily set up an online store, manage product </a:t>
            </a:r>
            <a:r>
              <a:rPr lang="en-GB" dirty="0" err="1"/>
              <a:t>catalogs</a:t>
            </a:r>
            <a:r>
              <a:rPr lang="en-GB" dirty="0"/>
              <a:t>, and integrate payment and delivery options.</a:t>
            </a:r>
          </a:p>
          <a:p>
            <a:r>
              <a:rPr lang="en-GB" b="1" dirty="0"/>
              <a:t>Social media promotion:</a:t>
            </a:r>
            <a:endParaRPr lang="sk-SK" b="1" dirty="0"/>
          </a:p>
          <a:p>
            <a:pPr marL="342900" lvl="1" indent="-342900">
              <a:spcBef>
                <a:spcPts val="1000"/>
              </a:spcBef>
              <a:buFont typeface="Arial" panose="020B0604020202020204" pitchFamily="34" charset="0"/>
              <a:buChar char="•"/>
            </a:pPr>
            <a:r>
              <a:rPr lang="en-GB" sz="2400" spc="0" dirty="0">
                <a:solidFill>
                  <a:srgbClr val="595959"/>
                </a:solidFill>
                <a:latin typeface="+mn-lt"/>
              </a:rPr>
              <a:t>Platforms such as Facebook, Instagram, and TikTok provide opportunities to build communities, share content (e.g., recipes, product news), and engage directly with customers. Visual storytelling is especially effective in the food sector.</a:t>
            </a:r>
            <a:endParaRPr lang="sk-SK" dirty="0">
              <a:solidFill>
                <a:srgbClr val="084260"/>
              </a:solidFill>
            </a:endParaRPr>
          </a:p>
        </p:txBody>
      </p:sp>
      <p:sp>
        <p:nvSpPr>
          <p:cNvPr id="3" name="Zástupný text 2">
            <a:extLst>
              <a:ext uri="{FF2B5EF4-FFF2-40B4-BE49-F238E27FC236}">
                <a16:creationId xmlns:a16="http://schemas.microsoft.com/office/drawing/2014/main" id="{A1CFEC30-FA86-FEE7-066F-70D550E8FE0C}"/>
              </a:ext>
            </a:extLst>
          </p:cNvPr>
          <p:cNvSpPr>
            <a:spLocks noGrp="1"/>
          </p:cNvSpPr>
          <p:nvPr>
            <p:ph type="body" sz="quarter" idx="16"/>
          </p:nvPr>
        </p:nvSpPr>
        <p:spPr/>
        <p:txBody>
          <a:bodyPr/>
          <a:lstStyle/>
          <a:p>
            <a:r>
              <a:rPr lang="en-GB" dirty="0"/>
              <a:t>E-Commerce and Digital Marketing</a:t>
            </a:r>
            <a:endParaRPr lang="sk-SK" dirty="0"/>
          </a:p>
        </p:txBody>
      </p:sp>
    </p:spTree>
    <p:extLst>
      <p:ext uri="{BB962C8B-B14F-4D97-AF65-F5344CB8AC3E}">
        <p14:creationId xmlns:p14="http://schemas.microsoft.com/office/powerpoint/2010/main" val="47574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FFBEE-7994-3E78-E5B1-D03514969838}"/>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AB9BB5EA-E4DE-EEAD-9485-21BB79CD8B58}"/>
              </a:ext>
            </a:extLst>
          </p:cNvPr>
          <p:cNvSpPr>
            <a:spLocks noGrp="1"/>
          </p:cNvSpPr>
          <p:nvPr>
            <p:ph type="body" sz="quarter" idx="18"/>
          </p:nvPr>
        </p:nvSpPr>
        <p:spPr/>
        <p:txBody>
          <a:bodyPr/>
          <a:lstStyle/>
          <a:p>
            <a:r>
              <a:rPr lang="en-GB" b="1" dirty="0"/>
              <a:t>Targeted advertising:</a:t>
            </a:r>
            <a:endParaRPr lang="sk-SK" b="1" dirty="0"/>
          </a:p>
          <a:p>
            <a:pPr marL="342900" lvl="1" indent="-342900">
              <a:spcBef>
                <a:spcPts val="1000"/>
              </a:spcBef>
              <a:buFont typeface="Arial" panose="020B0604020202020204" pitchFamily="34" charset="0"/>
              <a:buChar char="•"/>
            </a:pPr>
            <a:r>
              <a:rPr lang="en-GB" sz="2400" spc="0" dirty="0">
                <a:solidFill>
                  <a:srgbClr val="595959"/>
                </a:solidFill>
                <a:latin typeface="+mn-lt"/>
              </a:rPr>
              <a:t>Tools like Meta Business Suite and Google Ads Express enable even small businesses to run efficient ad campaigns with limited budgets. These tools use demographic, interest-based, and geographic filters to increase the return on investment.</a:t>
            </a:r>
            <a:endParaRPr lang="sk-SK" sz="2400" spc="0" dirty="0">
              <a:solidFill>
                <a:srgbClr val="595959"/>
              </a:solidFill>
              <a:latin typeface="+mn-lt"/>
            </a:endParaRPr>
          </a:p>
          <a:p>
            <a:pPr marL="0" indent="0"/>
            <a:endParaRPr lang="sk-SK" dirty="0"/>
          </a:p>
          <a:p>
            <a:pPr marL="342900" lvl="0" indent="-342900">
              <a:buFont typeface="Arial" panose="020B0604020202020204" pitchFamily="34" charset="0"/>
              <a:buChar char="•"/>
            </a:pPr>
            <a:endParaRPr lang="sk-SK" dirty="0">
              <a:solidFill>
                <a:srgbClr val="084260"/>
              </a:solidFill>
            </a:endParaRPr>
          </a:p>
        </p:txBody>
      </p:sp>
      <p:sp>
        <p:nvSpPr>
          <p:cNvPr id="3" name="Zástupný text 2">
            <a:extLst>
              <a:ext uri="{FF2B5EF4-FFF2-40B4-BE49-F238E27FC236}">
                <a16:creationId xmlns:a16="http://schemas.microsoft.com/office/drawing/2014/main" id="{25EA1357-4DD9-EADE-58C2-6462B7E1B43A}"/>
              </a:ext>
            </a:extLst>
          </p:cNvPr>
          <p:cNvSpPr>
            <a:spLocks noGrp="1"/>
          </p:cNvSpPr>
          <p:nvPr>
            <p:ph type="body" sz="quarter" idx="16"/>
          </p:nvPr>
        </p:nvSpPr>
        <p:spPr/>
        <p:txBody>
          <a:bodyPr/>
          <a:lstStyle/>
          <a:p>
            <a:r>
              <a:rPr lang="en-GB" dirty="0"/>
              <a:t>E-Commerce and Digital Marketing</a:t>
            </a:r>
            <a:endParaRPr lang="sk-SK" dirty="0"/>
          </a:p>
        </p:txBody>
      </p:sp>
    </p:spTree>
    <p:extLst>
      <p:ext uri="{BB962C8B-B14F-4D97-AF65-F5344CB8AC3E}">
        <p14:creationId xmlns:p14="http://schemas.microsoft.com/office/powerpoint/2010/main" val="3619129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3987-BD49-91F2-9E33-4D995C1D75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A980F6E-722D-863C-991C-9EE23C262217}"/>
              </a:ext>
            </a:extLst>
          </p:cNvPr>
          <p:cNvSpPr>
            <a:spLocks noGrp="1"/>
          </p:cNvSpPr>
          <p:nvPr>
            <p:ph type="body" sz="quarter" idx="16"/>
          </p:nvPr>
        </p:nvSpPr>
        <p:spPr>
          <a:xfrm>
            <a:off x="7321888" y="2434188"/>
            <a:ext cx="4846976" cy="2942484"/>
          </a:xfrm>
        </p:spPr>
        <p:txBody>
          <a:bodyPr/>
          <a:lstStyle/>
          <a:p>
            <a:r>
              <a:rPr lang="en-GB" b="1" dirty="0"/>
              <a:t>Practical Applications in Plant-based SMEs</a:t>
            </a:r>
            <a:endParaRPr lang="sk-SK" dirty="0"/>
          </a:p>
        </p:txBody>
      </p:sp>
      <p:sp>
        <p:nvSpPr>
          <p:cNvPr id="5" name="Text Placeholder 4">
            <a:extLst>
              <a:ext uri="{FF2B5EF4-FFF2-40B4-BE49-F238E27FC236}">
                <a16:creationId xmlns:a16="http://schemas.microsoft.com/office/drawing/2014/main" id="{627FAA3E-8387-2C29-2A69-0483F15480AE}"/>
              </a:ext>
            </a:extLst>
          </p:cNvPr>
          <p:cNvSpPr>
            <a:spLocks noGrp="1"/>
          </p:cNvSpPr>
          <p:nvPr>
            <p:ph type="body" sz="quarter" idx="17"/>
          </p:nvPr>
        </p:nvSpPr>
        <p:spPr/>
        <p:txBody>
          <a:bodyPr/>
          <a:lstStyle/>
          <a:p>
            <a:r>
              <a:rPr lang="en-US" dirty="0"/>
              <a:t>05</a:t>
            </a:r>
          </a:p>
        </p:txBody>
      </p:sp>
      <p:pic>
        <p:nvPicPr>
          <p:cNvPr id="7" name="Zástupný objekt pre obrázok 6" descr="Obrázok, na ktorom je rastlina, bylinka, exteriér, skleník&#10;&#10;Obsah vygenerovaný pomocou AI môže byť nesprávny.">
            <a:extLst>
              <a:ext uri="{FF2B5EF4-FFF2-40B4-BE49-F238E27FC236}">
                <a16:creationId xmlns:a16="http://schemas.microsoft.com/office/drawing/2014/main" id="{53767BD2-81C8-D567-4BEF-DC83D2DBDD75}"/>
              </a:ext>
            </a:extLst>
          </p:cNvPr>
          <p:cNvPicPr>
            <a:picLocks noGrp="1" noChangeAspect="1"/>
          </p:cNvPicPr>
          <p:nvPr>
            <p:ph type="pic" sz="quarter" idx="43"/>
          </p:nvPr>
        </p:nvPicPr>
        <p:blipFill>
          <a:blip r:embed="rId3"/>
          <a:srcRect l="2944" r="2944"/>
          <a:stretch>
            <a:fillRect/>
          </a:stretch>
        </p:blipFill>
        <p:spPr/>
      </p:pic>
    </p:spTree>
    <p:extLst>
      <p:ext uri="{BB962C8B-B14F-4D97-AF65-F5344CB8AC3E}">
        <p14:creationId xmlns:p14="http://schemas.microsoft.com/office/powerpoint/2010/main" val="2737972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rázok 6">
            <a:extLst>
              <a:ext uri="{FF2B5EF4-FFF2-40B4-BE49-F238E27FC236}">
                <a16:creationId xmlns:a16="http://schemas.microsoft.com/office/drawing/2014/main" id="{6432DED4-774F-4242-9777-9E3AEEE107D4}"/>
              </a:ext>
            </a:extLst>
          </p:cNvPr>
          <p:cNvSpPr>
            <a:spLocks noGrp="1"/>
          </p:cNvSpPr>
          <p:nvPr>
            <p:ph type="pic" sz="quarter" idx="10"/>
          </p:nvPr>
        </p:nvSpPr>
        <p:spPr/>
        <p:txBody>
          <a:bodyPr/>
          <a:lstStyle/>
          <a:p>
            <a:endParaRPr lang="sk-SK"/>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prstGeom prst="rect">
            <a:avLst/>
          </a:prstGeom>
        </p:spPr>
        <p:txBody>
          <a:bodyPr/>
          <a:lstStyle/>
          <a:p>
            <a:pPr marL="0" indent="0">
              <a:lnSpc>
                <a:spcPct val="100000"/>
              </a:lnSpc>
              <a:spcBef>
                <a:spcPts val="600"/>
              </a:spcBef>
            </a:pPr>
            <a:r>
              <a:rPr lang="en-GB" b="1" dirty="0"/>
              <a:t>Blockchain</a:t>
            </a:r>
            <a:r>
              <a:rPr lang="en-GB" dirty="0"/>
              <a:t> is a type of distributed ledger technology that records transactions in a way that is transparent, secure, and tamper-proof. In the context of food production, blockchain helps guarantee the authenticity and traceability of ingredients.</a:t>
            </a:r>
            <a:endParaRPr lang="sk-SK"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GB" dirty="0"/>
              <a:t>Blockchain and Traceability Technologies</a:t>
            </a:r>
            <a:endParaRPr lang="sk-SK" dirty="0"/>
          </a:p>
        </p:txBody>
      </p:sp>
      <p:pic>
        <p:nvPicPr>
          <p:cNvPr id="3" name="Online médium 2" title="blockchain I blockchain technology I blockchain  technology in agriculture">
            <a:hlinkClick r:id="" action="ppaction://media"/>
            <a:extLst>
              <a:ext uri="{FF2B5EF4-FFF2-40B4-BE49-F238E27FC236}">
                <a16:creationId xmlns:a16="http://schemas.microsoft.com/office/drawing/2014/main" id="{21DD7D48-ABB2-A7A2-2DFF-E31123F17257}"/>
              </a:ext>
            </a:extLst>
          </p:cNvPr>
          <p:cNvPicPr>
            <a:picLocks noRot="1" noChangeAspect="1"/>
          </p:cNvPicPr>
          <p:nvPr>
            <a:videoFile r:link="rId1"/>
          </p:nvPr>
        </p:nvPicPr>
        <p:blipFill>
          <a:blip r:embed="rId3"/>
          <a:stretch>
            <a:fillRect/>
          </a:stretch>
        </p:blipFill>
        <p:spPr>
          <a:xfrm>
            <a:off x="7061200" y="2096990"/>
            <a:ext cx="5098809" cy="2880827"/>
          </a:xfrm>
          <a:prstGeom prst="rect">
            <a:avLst/>
          </a:prstGeom>
        </p:spPr>
      </p:pic>
    </p:spTree>
    <p:extLst>
      <p:ext uri="{BB962C8B-B14F-4D97-AF65-F5344CB8AC3E}">
        <p14:creationId xmlns:p14="http://schemas.microsoft.com/office/powerpoint/2010/main" val="32811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rázok 6">
            <a:extLst>
              <a:ext uri="{FF2B5EF4-FFF2-40B4-BE49-F238E27FC236}">
                <a16:creationId xmlns:a16="http://schemas.microsoft.com/office/drawing/2014/main" id="{6432DED4-774F-4242-9777-9E3AEEE107D4}"/>
              </a:ext>
            </a:extLst>
          </p:cNvPr>
          <p:cNvSpPr>
            <a:spLocks noGrp="1"/>
          </p:cNvSpPr>
          <p:nvPr>
            <p:ph type="pic" sz="quarter" idx="10"/>
          </p:nvPr>
        </p:nvSpPr>
        <p:spPr/>
        <p:txBody>
          <a:bodyPr/>
          <a:lstStyle/>
          <a:p>
            <a:endParaRPr lang="sk-SK"/>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835671" y="2319301"/>
            <a:ext cx="5418825" cy="3595270"/>
          </a:xfrm>
          <a:prstGeom prst="rect">
            <a:avLst/>
          </a:prstGeom>
        </p:spPr>
        <p:txBody>
          <a:bodyPr/>
          <a:lstStyle/>
          <a:p>
            <a:pPr marL="0" indent="0">
              <a:lnSpc>
                <a:spcPct val="100000"/>
              </a:lnSpc>
              <a:spcBef>
                <a:spcPts val="600"/>
              </a:spcBef>
            </a:pPr>
            <a:r>
              <a:rPr lang="en-GB" dirty="0"/>
              <a:t>As urban populations grow and space becomes limited, </a:t>
            </a:r>
            <a:r>
              <a:rPr lang="en-GB" b="1" dirty="0"/>
              <a:t>controlled-environment agriculture (CEA)</a:t>
            </a:r>
            <a:r>
              <a:rPr lang="en-GB" dirty="0"/>
              <a:t> has emerged as a sustainable solution.</a:t>
            </a:r>
          </a:p>
          <a:p>
            <a:pPr marL="0" indent="0">
              <a:lnSpc>
                <a:spcPct val="100000"/>
              </a:lnSpc>
              <a:spcBef>
                <a:spcPts val="600"/>
              </a:spcBef>
            </a:pPr>
            <a:r>
              <a:rPr lang="en-GB" b="1" dirty="0"/>
              <a:t>Smart greenhouses</a:t>
            </a:r>
            <a:r>
              <a:rPr lang="en-GB" dirty="0"/>
              <a:t> automate lighting, temperature, humidity, and CO₂ levels for optimal growth.</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GB" dirty="0"/>
              <a:t>Vertical Farms and Smart Greenhouses</a:t>
            </a:r>
            <a:endParaRPr lang="sk-SK" dirty="0"/>
          </a:p>
        </p:txBody>
      </p:sp>
      <p:pic>
        <p:nvPicPr>
          <p:cNvPr id="6" name="Online médium 5" title="Vertical Farming Technology | Indoor Strawberry Farm">
            <a:hlinkClick r:id="" action="ppaction://media"/>
            <a:extLst>
              <a:ext uri="{FF2B5EF4-FFF2-40B4-BE49-F238E27FC236}">
                <a16:creationId xmlns:a16="http://schemas.microsoft.com/office/drawing/2014/main" id="{6DBBBD34-C8CA-CEA0-5D99-B7BFC9BBE537}"/>
              </a:ext>
            </a:extLst>
          </p:cNvPr>
          <p:cNvPicPr>
            <a:picLocks noRot="1" noChangeAspect="1"/>
          </p:cNvPicPr>
          <p:nvPr>
            <a:videoFile r:link="rId1"/>
          </p:nvPr>
        </p:nvPicPr>
        <p:blipFill>
          <a:blip r:embed="rId3"/>
          <a:stretch>
            <a:fillRect/>
          </a:stretch>
        </p:blipFill>
        <p:spPr>
          <a:xfrm>
            <a:off x="7061200" y="2096990"/>
            <a:ext cx="5130800" cy="2898902"/>
          </a:xfrm>
          <a:prstGeom prst="rect">
            <a:avLst/>
          </a:prstGeom>
        </p:spPr>
      </p:pic>
    </p:spTree>
    <p:extLst>
      <p:ext uri="{BB962C8B-B14F-4D97-AF65-F5344CB8AC3E}">
        <p14:creationId xmlns:p14="http://schemas.microsoft.com/office/powerpoint/2010/main" val="7975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objekt pre obrázok 6">
            <a:extLst>
              <a:ext uri="{FF2B5EF4-FFF2-40B4-BE49-F238E27FC236}">
                <a16:creationId xmlns:a16="http://schemas.microsoft.com/office/drawing/2014/main" id="{6432DED4-774F-4242-9777-9E3AEEE107D4}"/>
              </a:ext>
            </a:extLst>
          </p:cNvPr>
          <p:cNvSpPr>
            <a:spLocks noGrp="1"/>
          </p:cNvSpPr>
          <p:nvPr>
            <p:ph type="pic" sz="quarter" idx="10"/>
          </p:nvPr>
        </p:nvSpPr>
        <p:spPr/>
        <p:txBody>
          <a:bodyPr/>
          <a:lstStyle/>
          <a:p>
            <a:endParaRPr lang="sk-SK"/>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prstGeom prst="rect">
            <a:avLst/>
          </a:prstGeom>
        </p:spPr>
        <p:txBody>
          <a:bodyPr/>
          <a:lstStyle/>
          <a:p>
            <a:pPr marL="0" indent="0">
              <a:lnSpc>
                <a:spcPct val="100000"/>
              </a:lnSpc>
              <a:spcBef>
                <a:spcPts val="600"/>
              </a:spcBef>
            </a:pPr>
            <a:r>
              <a:rPr lang="en-GB" dirty="0"/>
              <a:t>Meanwhile, </a:t>
            </a:r>
            <a:r>
              <a:rPr lang="en-GB" b="1" dirty="0"/>
              <a:t>vertical farming</a:t>
            </a:r>
            <a:r>
              <a:rPr lang="en-GB" dirty="0"/>
              <a:t> involves growing crops in vertically stacked layers, often using hydroponics or aeroponics. </a:t>
            </a:r>
            <a:endParaRPr lang="sk-SK" dirty="0"/>
          </a:p>
          <a:p>
            <a:pPr marL="0" indent="0">
              <a:lnSpc>
                <a:spcPct val="100000"/>
              </a:lnSpc>
              <a:spcBef>
                <a:spcPts val="600"/>
              </a:spcBef>
            </a:pPr>
            <a:endParaRPr lang="sk-SK"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GB" dirty="0"/>
              <a:t>Vertical Farms and Smart Greenhouses</a:t>
            </a:r>
            <a:endParaRPr lang="sk-SK" dirty="0"/>
          </a:p>
        </p:txBody>
      </p:sp>
      <p:pic>
        <p:nvPicPr>
          <p:cNvPr id="2" name="Online médium 1" title="“Smart Greenhouse Technology: How Automation Is Transforming Agriculture”">
            <a:hlinkClick r:id="" action="ppaction://media"/>
            <a:extLst>
              <a:ext uri="{FF2B5EF4-FFF2-40B4-BE49-F238E27FC236}">
                <a16:creationId xmlns:a16="http://schemas.microsoft.com/office/drawing/2014/main" id="{E04B8912-1CBF-0FD6-1FAA-800A093CF97F}"/>
              </a:ext>
            </a:extLst>
          </p:cNvPr>
          <p:cNvPicPr>
            <a:picLocks noRot="1" noChangeAspect="1"/>
          </p:cNvPicPr>
          <p:nvPr>
            <a:videoFile r:link="rId1"/>
          </p:nvPr>
        </p:nvPicPr>
        <p:blipFill>
          <a:blip r:embed="rId3"/>
          <a:stretch>
            <a:fillRect/>
          </a:stretch>
        </p:blipFill>
        <p:spPr>
          <a:xfrm>
            <a:off x="7061200" y="1935561"/>
            <a:ext cx="5102958" cy="2883171"/>
          </a:xfrm>
          <a:prstGeom prst="rect">
            <a:avLst/>
          </a:prstGeom>
        </p:spPr>
      </p:pic>
    </p:spTree>
    <p:extLst>
      <p:ext uri="{BB962C8B-B14F-4D97-AF65-F5344CB8AC3E}">
        <p14:creationId xmlns:p14="http://schemas.microsoft.com/office/powerpoint/2010/main" val="124170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b="1" dirty="0"/>
              <a:t>Purpose and Objectives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pic>
        <p:nvPicPr>
          <p:cNvPr id="12" name="Θέση εικόνας 11" descr="Εικόνα που περιέχει φυσικές τροφές, οπωροκηπευτικά, ομάδα τροφίμων, μη επεξεργασμένα τρόφιμα&#10;&#10;Το περιεχόμενο που δημιουργείται από AI ενδέχεται να είναι εσφαλμένο.">
            <a:extLst>
              <a:ext uri="{FF2B5EF4-FFF2-40B4-BE49-F238E27FC236}">
                <a16:creationId xmlns:a16="http://schemas.microsoft.com/office/drawing/2014/main" id="{6D37D223-9323-0DB1-0D70-DBC1D842DEDE}"/>
              </a:ext>
            </a:extLst>
          </p:cNvPr>
          <p:cNvPicPr>
            <a:picLocks noGrp="1" noChangeAspect="1"/>
          </p:cNvPicPr>
          <p:nvPr>
            <p:ph type="pic" sz="quarter" idx="43"/>
          </p:nvPr>
        </p:nvPicPr>
        <p:blipFill>
          <a:blip r:embed="rId3"/>
          <a:srcRect t="2903" b="2903"/>
          <a:stretch>
            <a:fillRect/>
          </a:stretch>
        </p:blipFill>
        <p:spPr/>
      </p:pic>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835671" y="2319301"/>
            <a:ext cx="7215652" cy="3783956"/>
          </a:xfrm>
          <a:prstGeom prst="rect">
            <a:avLst/>
          </a:prstGeom>
        </p:spPr>
        <p:txBody>
          <a:bodyPr/>
          <a:lstStyle/>
          <a:p>
            <a:pPr marL="342900" indent="-342900">
              <a:buFont typeface="Arial" panose="020B0604020202020204" pitchFamily="34" charset="0"/>
              <a:buChar char="•"/>
            </a:pPr>
            <a:r>
              <a:rPr lang="en-GB" b="1" dirty="0"/>
              <a:t>Location:</a:t>
            </a:r>
            <a:r>
              <a:rPr lang="en-GB" dirty="0"/>
              <a:t> Bratislava, Slovakia</a:t>
            </a:r>
            <a:endParaRPr lang="sk-SK" dirty="0"/>
          </a:p>
          <a:p>
            <a:pPr marL="342900" indent="-342900">
              <a:buFont typeface="Arial" panose="020B0604020202020204" pitchFamily="34" charset="0"/>
              <a:buChar char="•"/>
            </a:pPr>
            <a:r>
              <a:rPr lang="en-GB" b="1" dirty="0"/>
              <a:t>Company:</a:t>
            </a:r>
            <a:r>
              <a:rPr lang="en-GB" dirty="0"/>
              <a:t> </a:t>
            </a:r>
            <a:r>
              <a:rPr lang="en-GB" dirty="0" err="1"/>
              <a:t>Hausnatura</a:t>
            </a:r>
            <a:endParaRPr lang="sk-SK" dirty="0"/>
          </a:p>
          <a:p>
            <a:pPr marL="342900" indent="-342900">
              <a:buFont typeface="Arial" panose="020B0604020202020204" pitchFamily="34" charset="0"/>
              <a:buChar char="•"/>
            </a:pPr>
            <a:r>
              <a:rPr lang="en-GB" b="1" dirty="0"/>
              <a:t>Founder:</a:t>
            </a:r>
            <a:r>
              <a:rPr lang="en-GB" dirty="0"/>
              <a:t> Matej </a:t>
            </a:r>
            <a:r>
              <a:rPr lang="en-GB" dirty="0" err="1"/>
              <a:t>Papánek</a:t>
            </a:r>
            <a:endParaRPr lang="sk-SK" dirty="0"/>
          </a:p>
          <a:p>
            <a:pPr marL="342900" indent="-342900">
              <a:buFont typeface="Arial" panose="020B0604020202020204" pitchFamily="34" charset="0"/>
              <a:buChar char="•"/>
            </a:pPr>
            <a:r>
              <a:rPr lang="en-GB" b="1" dirty="0"/>
              <a:t>Year established:</a:t>
            </a:r>
            <a:r>
              <a:rPr lang="en-GB" dirty="0"/>
              <a:t> 2021</a:t>
            </a:r>
            <a:endParaRPr lang="sk-SK" dirty="0"/>
          </a:p>
          <a:p>
            <a:pPr marL="0" indent="0">
              <a:lnSpc>
                <a:spcPct val="100000"/>
              </a:lnSpc>
              <a:spcBef>
                <a:spcPts val="600"/>
              </a:spcBef>
            </a:pPr>
            <a:r>
              <a:rPr lang="en-GB" b="1" dirty="0" err="1"/>
              <a:t>Hausnatura</a:t>
            </a:r>
            <a:r>
              <a:rPr lang="en-GB" dirty="0"/>
              <a:t> is one of the first vertical farms in Slovakia focused on hydroponic indoor cultivation of leafy greens and herbs. Located in Bratislava, the farm operates entirely indoors using vertical racks and controlled-environment agriculture technologies.</a:t>
            </a:r>
            <a:endParaRPr lang="sk-SK"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US" dirty="0" err="1"/>
              <a:t>Hausnatura</a:t>
            </a:r>
            <a:r>
              <a:rPr lang="en-US" dirty="0"/>
              <a:t> – Indoor Vertical Farming in Bratislava</a:t>
            </a:r>
            <a:endParaRPr lang="sk-SK" dirty="0"/>
          </a:p>
        </p:txBody>
      </p:sp>
      <p:sp>
        <p:nvSpPr>
          <p:cNvPr id="2" name="Zástupný objekt pre obrázok 1">
            <a:extLst>
              <a:ext uri="{FF2B5EF4-FFF2-40B4-BE49-F238E27FC236}">
                <a16:creationId xmlns:a16="http://schemas.microsoft.com/office/drawing/2014/main" id="{F51F2976-0EAD-0B33-CA4A-D1AA89546700}"/>
              </a:ext>
            </a:extLst>
          </p:cNvPr>
          <p:cNvSpPr>
            <a:spLocks noGrp="1"/>
          </p:cNvSpPr>
          <p:nvPr>
            <p:ph type="pic" sz="quarter" idx="10"/>
          </p:nvPr>
        </p:nvSpPr>
        <p:spPr/>
        <p:txBody>
          <a:bodyPr/>
          <a:lstStyle/>
          <a:p>
            <a:endParaRPr lang="sk-SK"/>
          </a:p>
        </p:txBody>
      </p:sp>
      <p:pic>
        <p:nvPicPr>
          <p:cNvPr id="3" name="Online médium 2" title="Indoor vertical farm In Slovakia ❄️🌱. This farm is known as Urban Flora. #verticalfarming #slovakia">
            <a:hlinkClick r:id="" action="ppaction://media"/>
            <a:extLst>
              <a:ext uri="{FF2B5EF4-FFF2-40B4-BE49-F238E27FC236}">
                <a16:creationId xmlns:a16="http://schemas.microsoft.com/office/drawing/2014/main" id="{7C481A61-E04F-B393-F34E-27E1C395DF44}"/>
              </a:ext>
            </a:extLst>
          </p:cNvPr>
          <p:cNvPicPr>
            <a:picLocks noRot="1" noChangeAspect="1"/>
          </p:cNvPicPr>
          <p:nvPr>
            <a:videoFile r:link="rId1"/>
          </p:nvPr>
        </p:nvPicPr>
        <p:blipFill>
          <a:blip r:embed="rId3"/>
          <a:stretch>
            <a:fillRect/>
          </a:stretch>
        </p:blipFill>
        <p:spPr>
          <a:xfrm>
            <a:off x="8751026" y="1473613"/>
            <a:ext cx="2440711" cy="4319489"/>
          </a:xfrm>
          <a:prstGeom prst="rect">
            <a:avLst/>
          </a:prstGeom>
        </p:spPr>
      </p:pic>
    </p:spTree>
    <p:extLst>
      <p:ext uri="{BB962C8B-B14F-4D97-AF65-F5344CB8AC3E}">
        <p14:creationId xmlns:p14="http://schemas.microsoft.com/office/powerpoint/2010/main" val="372420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93A3-A0B2-3B58-3352-F364850FBC70}"/>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44C28C46-CA54-97B5-DF20-B3B38944683D}"/>
              </a:ext>
            </a:extLst>
          </p:cNvPr>
          <p:cNvSpPr>
            <a:spLocks noGrp="1"/>
          </p:cNvSpPr>
          <p:nvPr>
            <p:ph type="body" sz="quarter" idx="18"/>
          </p:nvPr>
        </p:nvSpPr>
        <p:spPr>
          <a:xfrm>
            <a:off x="798380" y="2045704"/>
            <a:ext cx="3258363" cy="3849918"/>
          </a:xfrm>
        </p:spPr>
        <p:txBody>
          <a:bodyPr/>
          <a:lstStyle/>
          <a:p>
            <a:r>
              <a:rPr lang="en-GB" b="1" dirty="0"/>
              <a:t>Practical tools include:</a:t>
            </a:r>
            <a:endParaRPr lang="sk-SK" dirty="0"/>
          </a:p>
        </p:txBody>
      </p:sp>
      <p:sp>
        <p:nvSpPr>
          <p:cNvPr id="3" name="Zástupný text 2">
            <a:extLst>
              <a:ext uri="{FF2B5EF4-FFF2-40B4-BE49-F238E27FC236}">
                <a16:creationId xmlns:a16="http://schemas.microsoft.com/office/drawing/2014/main" id="{D072CE56-9629-CDBF-442A-63F16B77DBFD}"/>
              </a:ext>
            </a:extLst>
          </p:cNvPr>
          <p:cNvSpPr>
            <a:spLocks noGrp="1"/>
          </p:cNvSpPr>
          <p:nvPr>
            <p:ph type="body" sz="quarter" idx="16"/>
          </p:nvPr>
        </p:nvSpPr>
        <p:spPr/>
        <p:txBody>
          <a:bodyPr/>
          <a:lstStyle/>
          <a:p>
            <a:r>
              <a:rPr lang="en-GB" dirty="0"/>
              <a:t>Simple AI Tools for SMEs</a:t>
            </a:r>
            <a:endParaRPr lang="sk-SK" dirty="0"/>
          </a:p>
        </p:txBody>
      </p:sp>
      <p:graphicFrame>
        <p:nvGraphicFramePr>
          <p:cNvPr id="4" name="Diagram 3">
            <a:extLst>
              <a:ext uri="{FF2B5EF4-FFF2-40B4-BE49-F238E27FC236}">
                <a16:creationId xmlns:a16="http://schemas.microsoft.com/office/drawing/2014/main" id="{97559853-5978-AB59-6EC5-A5C4C525A199}"/>
              </a:ext>
            </a:extLst>
          </p:cNvPr>
          <p:cNvGraphicFramePr/>
          <p:nvPr>
            <p:extLst>
              <p:ext uri="{D42A27DB-BD31-4B8C-83A1-F6EECF244321}">
                <p14:modId xmlns:p14="http://schemas.microsoft.com/office/powerpoint/2010/main" val="1922586254"/>
              </p:ext>
            </p:extLst>
          </p:nvPr>
        </p:nvGraphicFramePr>
        <p:xfrm>
          <a:off x="3331028" y="11634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238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C9FA-38C1-2842-8637-96C4D74DB6E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40D2893-9EBC-C59C-7059-69315B984A8B}"/>
              </a:ext>
            </a:extLst>
          </p:cNvPr>
          <p:cNvSpPr>
            <a:spLocks noGrp="1"/>
          </p:cNvSpPr>
          <p:nvPr>
            <p:ph type="body" sz="quarter" idx="16"/>
          </p:nvPr>
        </p:nvSpPr>
        <p:spPr/>
        <p:txBody>
          <a:bodyPr lIns="91440" tIns="45720" rIns="91440" bIns="45720" anchor="t">
            <a:normAutofit/>
          </a:bodyPr>
          <a:lstStyle/>
          <a:p>
            <a:pPr algn="ctr"/>
            <a:r>
              <a:rPr lang="sk-SK" b="1" dirty="0"/>
              <a:t>EU </a:t>
            </a:r>
            <a:r>
              <a:rPr lang="sk-SK" b="1" dirty="0" err="1"/>
              <a:t>Policies</a:t>
            </a:r>
            <a:r>
              <a:rPr lang="sk-SK" b="1" dirty="0"/>
              <a:t> </a:t>
            </a:r>
            <a:r>
              <a:rPr lang="sk-SK" b="1" dirty="0" err="1"/>
              <a:t>Supporting</a:t>
            </a:r>
            <a:r>
              <a:rPr lang="sk-SK" b="1" dirty="0"/>
              <a:t> </a:t>
            </a:r>
            <a:r>
              <a:rPr lang="sk-SK" b="1" dirty="0" err="1"/>
              <a:t>Innovation</a:t>
            </a:r>
            <a:r>
              <a:rPr lang="sk-SK" b="1" dirty="0"/>
              <a:t> and </a:t>
            </a:r>
            <a:r>
              <a:rPr lang="sk-SK" b="1" dirty="0" err="1"/>
              <a:t>Digitalisation</a:t>
            </a:r>
            <a:endParaRPr lang="en-GB" b="1" dirty="0"/>
          </a:p>
        </p:txBody>
      </p:sp>
      <p:sp>
        <p:nvSpPr>
          <p:cNvPr id="5" name="Text Placeholder 4">
            <a:extLst>
              <a:ext uri="{FF2B5EF4-FFF2-40B4-BE49-F238E27FC236}">
                <a16:creationId xmlns:a16="http://schemas.microsoft.com/office/drawing/2014/main" id="{4AA39CCA-0C3D-9D17-072B-61F934D3DE05}"/>
              </a:ext>
            </a:extLst>
          </p:cNvPr>
          <p:cNvSpPr>
            <a:spLocks noGrp="1"/>
          </p:cNvSpPr>
          <p:nvPr>
            <p:ph type="body" sz="quarter" idx="17"/>
          </p:nvPr>
        </p:nvSpPr>
        <p:spPr/>
        <p:txBody>
          <a:bodyPr/>
          <a:lstStyle/>
          <a:p>
            <a:r>
              <a:rPr lang="en-US" dirty="0"/>
              <a:t>06</a:t>
            </a:r>
          </a:p>
        </p:txBody>
      </p:sp>
      <p:pic>
        <p:nvPicPr>
          <p:cNvPr id="6" name="Obrázok 5">
            <a:extLst>
              <a:ext uri="{FF2B5EF4-FFF2-40B4-BE49-F238E27FC236}">
                <a16:creationId xmlns:a16="http://schemas.microsoft.com/office/drawing/2014/main" id="{4B05BE33-6549-4D3C-8BE1-B6E1EDEC1A03}"/>
              </a:ext>
            </a:extLst>
          </p:cNvPr>
          <p:cNvPicPr>
            <a:picLocks noChangeAspect="1"/>
          </p:cNvPicPr>
          <p:nvPr/>
        </p:nvPicPr>
        <p:blipFill>
          <a:blip r:embed="rId3"/>
          <a:stretch>
            <a:fillRect/>
          </a:stretch>
        </p:blipFill>
        <p:spPr>
          <a:xfrm>
            <a:off x="733181" y="2381008"/>
            <a:ext cx="4600609" cy="3895753"/>
          </a:xfrm>
          <a:prstGeom prst="rect">
            <a:avLst/>
          </a:prstGeom>
        </p:spPr>
      </p:pic>
      <p:pic>
        <p:nvPicPr>
          <p:cNvPr id="10" name="Zástupný objekt pre obrázok 9">
            <a:extLst>
              <a:ext uri="{FF2B5EF4-FFF2-40B4-BE49-F238E27FC236}">
                <a16:creationId xmlns:a16="http://schemas.microsoft.com/office/drawing/2014/main" id="{7C96447A-65EA-65CE-C8B9-498AF41A134D}"/>
              </a:ext>
            </a:extLst>
          </p:cNvPr>
          <p:cNvPicPr>
            <a:picLocks noGrp="1" noChangeAspect="1"/>
          </p:cNvPicPr>
          <p:nvPr>
            <p:ph type="pic" sz="quarter" idx="43"/>
          </p:nvPr>
        </p:nvPicPr>
        <p:blipFill>
          <a:blip r:embed="rId4"/>
          <a:srcRect l="2788" r="2788"/>
          <a:stretch/>
        </p:blipFill>
        <p:spPr/>
      </p:pic>
    </p:spTree>
    <p:extLst>
      <p:ext uri="{BB962C8B-B14F-4D97-AF65-F5344CB8AC3E}">
        <p14:creationId xmlns:p14="http://schemas.microsoft.com/office/powerpoint/2010/main" val="3956206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983E8-93C5-4B79-DAC4-B933821F3931}"/>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F5DB64BC-1BE7-4CB1-B34B-544EFF853645}"/>
              </a:ext>
            </a:extLst>
          </p:cNvPr>
          <p:cNvSpPr>
            <a:spLocks noGrp="1"/>
          </p:cNvSpPr>
          <p:nvPr>
            <p:ph type="body" sz="quarter" idx="18"/>
          </p:nvPr>
        </p:nvSpPr>
        <p:spPr/>
        <p:txBody>
          <a:bodyPr/>
          <a:lstStyle/>
          <a:p>
            <a:pPr marL="0" indent="0">
              <a:lnSpc>
                <a:spcPct val="100000"/>
              </a:lnSpc>
              <a:spcBef>
                <a:spcPts val="600"/>
              </a:spcBef>
            </a:pPr>
            <a:r>
              <a:rPr lang="en-US" dirty="0"/>
              <a:t>Several EU-level strategies shape how SMEs access innovation, </a:t>
            </a:r>
            <a:r>
              <a:rPr lang="en-US" dirty="0" err="1"/>
              <a:t>digitalisation</a:t>
            </a:r>
            <a:r>
              <a:rPr lang="en-US" dirty="0"/>
              <a:t>, and sustainability opportunities. </a:t>
            </a:r>
          </a:p>
          <a:p>
            <a:pPr marL="342900" indent="-342900">
              <a:buFont typeface="Arial" panose="020B0604020202020204" pitchFamily="34" charset="0"/>
              <a:buChar char="•"/>
            </a:pPr>
            <a:r>
              <a:rPr lang="en-US" dirty="0"/>
              <a:t>The </a:t>
            </a:r>
            <a:r>
              <a:rPr lang="en-US" b="1" dirty="0"/>
              <a:t>European Green Deal</a:t>
            </a:r>
            <a:r>
              <a:rPr lang="en-US" dirty="0"/>
              <a:t> supports climate-neutral and resource-efficient business models, offering incentives for eco-packaging, circular production, renewable energy, and waste reduction. </a:t>
            </a:r>
          </a:p>
          <a:p>
            <a:pPr marL="342900" indent="-342900">
              <a:buFont typeface="Arial" panose="020B0604020202020204" pitchFamily="34" charset="0"/>
              <a:buChar char="•"/>
            </a:pPr>
            <a:r>
              <a:rPr lang="en-US" dirty="0"/>
              <a:t>The </a:t>
            </a:r>
            <a:r>
              <a:rPr lang="en-US" b="1" dirty="0"/>
              <a:t>Digital Decade 2030</a:t>
            </a:r>
            <a:r>
              <a:rPr lang="en-US" dirty="0"/>
              <a:t> sets clear </a:t>
            </a:r>
            <a:r>
              <a:rPr lang="en-US" dirty="0" err="1"/>
              <a:t>digitalisation</a:t>
            </a:r>
            <a:r>
              <a:rPr lang="en-US" dirty="0"/>
              <a:t> targets, such as widespread adoption of cloud computing, AI, and big data, and ensures that over 90% of SMEs reach a basic level of digital readiness through digital innovation hubs and upskilling </a:t>
            </a:r>
            <a:r>
              <a:rPr lang="en-US" dirty="0" err="1"/>
              <a:t>programmes</a:t>
            </a:r>
            <a:endParaRPr lang="en-US" dirty="0"/>
          </a:p>
        </p:txBody>
      </p:sp>
      <p:sp>
        <p:nvSpPr>
          <p:cNvPr id="5" name="Text Placeholder 4">
            <a:extLst>
              <a:ext uri="{FF2B5EF4-FFF2-40B4-BE49-F238E27FC236}">
                <a16:creationId xmlns:a16="http://schemas.microsoft.com/office/drawing/2014/main" id="{76042C19-1841-EB6A-4C40-C176DED4C3A5}"/>
              </a:ext>
            </a:extLst>
          </p:cNvPr>
          <p:cNvSpPr>
            <a:spLocks noGrp="1"/>
          </p:cNvSpPr>
          <p:nvPr>
            <p:ph type="body" sz="quarter" idx="16"/>
          </p:nvPr>
        </p:nvSpPr>
        <p:spPr>
          <a:prstGeom prst="rect">
            <a:avLst/>
          </a:prstGeom>
        </p:spPr>
        <p:txBody>
          <a:bodyPr/>
          <a:lstStyle/>
          <a:p>
            <a:r>
              <a:rPr lang="en-US" dirty="0"/>
              <a:t>EU Policies Supporting Innovation and </a:t>
            </a:r>
            <a:r>
              <a:rPr lang="en-US" dirty="0" err="1"/>
              <a:t>Digitalisation</a:t>
            </a:r>
            <a:r>
              <a:rPr lang="en-US" dirty="0"/>
              <a:t> </a:t>
            </a:r>
          </a:p>
        </p:txBody>
      </p:sp>
    </p:spTree>
    <p:extLst>
      <p:ext uri="{BB962C8B-B14F-4D97-AF65-F5344CB8AC3E}">
        <p14:creationId xmlns:p14="http://schemas.microsoft.com/office/powerpoint/2010/main" val="1078719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2A9C-F09A-CDCF-BC90-20148BC00A87}"/>
            </a:ext>
          </a:extLst>
        </p:cNvPr>
        <p:cNvGrpSpPr/>
        <p:nvPr/>
      </p:nvGrpSpPr>
      <p:grpSpPr>
        <a:xfrm>
          <a:off x="0" y="0"/>
          <a:ext cx="0" cy="0"/>
          <a:chOff x="0" y="0"/>
          <a:chExt cx="0" cy="0"/>
        </a:xfrm>
      </p:grpSpPr>
      <p:sp>
        <p:nvSpPr>
          <p:cNvPr id="4" name="Zástupný text 3">
            <a:extLst>
              <a:ext uri="{FF2B5EF4-FFF2-40B4-BE49-F238E27FC236}">
                <a16:creationId xmlns:a16="http://schemas.microsoft.com/office/drawing/2014/main" id="{A531886C-80D6-4C70-7BDF-462679D3469B}"/>
              </a:ext>
            </a:extLst>
          </p:cNvPr>
          <p:cNvSpPr>
            <a:spLocks noGrp="1"/>
          </p:cNvSpPr>
          <p:nvPr>
            <p:ph type="body" sz="quarter" idx="18"/>
          </p:nvPr>
        </p:nvSpPr>
        <p:spPr>
          <a:xfrm>
            <a:off x="914400" y="1474527"/>
            <a:ext cx="10479218" cy="4323929"/>
          </a:xfrm>
        </p:spPr>
        <p:txBody>
          <a:bodyPr/>
          <a:lstStyle/>
          <a:p>
            <a:pPr marL="0" indent="0">
              <a:lnSpc>
                <a:spcPct val="100000"/>
              </a:lnSpc>
              <a:spcBef>
                <a:spcPts val="600"/>
              </a:spcBef>
            </a:pPr>
            <a:r>
              <a:rPr lang="en-US" dirty="0"/>
              <a:t>In addition, major EU </a:t>
            </a:r>
            <a:r>
              <a:rPr lang="en-US" dirty="0" err="1"/>
              <a:t>programmes</a:t>
            </a:r>
            <a:r>
              <a:rPr lang="en-US" dirty="0"/>
              <a:t> provide funding and collaboration opportunities. </a:t>
            </a:r>
          </a:p>
          <a:p>
            <a:pPr marL="342900" indent="-342900">
              <a:buFont typeface="Arial" panose="020B0604020202020204" pitchFamily="34" charset="0"/>
              <a:buChar char="•"/>
            </a:pPr>
            <a:r>
              <a:rPr lang="en-US" b="1" dirty="0"/>
              <a:t>Horizon Europe</a:t>
            </a:r>
            <a:r>
              <a:rPr lang="en-US" dirty="0"/>
              <a:t> supports R&amp;I projects in areas such as food sustainability, circular economy, and AI; </a:t>
            </a:r>
          </a:p>
          <a:p>
            <a:pPr marL="342900" indent="-342900">
              <a:buFont typeface="Arial" panose="020B0604020202020204" pitchFamily="34" charset="0"/>
              <a:buChar char="•"/>
            </a:pPr>
            <a:r>
              <a:rPr lang="en-US" b="1" dirty="0"/>
              <a:t>EIT Food</a:t>
            </a:r>
            <a:r>
              <a:rPr lang="en-US" dirty="0"/>
              <a:t> accelerates innovation in the agri-food sector through grants, start-up support, and co-creation activities; </a:t>
            </a:r>
          </a:p>
          <a:p>
            <a:pPr marL="342900" indent="-342900">
              <a:buFont typeface="Arial" panose="020B0604020202020204" pitchFamily="34" charset="0"/>
              <a:buChar char="•"/>
            </a:pPr>
            <a:r>
              <a:rPr lang="en-US" dirty="0"/>
              <a:t>and </a:t>
            </a:r>
            <a:r>
              <a:rPr lang="en-US" b="1" dirty="0"/>
              <a:t>Erasmus+</a:t>
            </a:r>
            <a:r>
              <a:rPr lang="en-US" dirty="0"/>
              <a:t> funds digital skills development, VET innovation, and entrepreneurship through cooperation partnerships. </a:t>
            </a:r>
          </a:p>
          <a:p>
            <a:pPr marL="0" indent="0"/>
            <a:r>
              <a:rPr lang="en-US" dirty="0"/>
              <a:t>Together, these initiatives create a strong ecosystem that enables SMEs to transform their processes, collaborate internationally, and stay competitive in a rapidly changing market.</a:t>
            </a:r>
          </a:p>
        </p:txBody>
      </p:sp>
      <p:sp>
        <p:nvSpPr>
          <p:cNvPr id="5" name="Text Placeholder 4">
            <a:extLst>
              <a:ext uri="{FF2B5EF4-FFF2-40B4-BE49-F238E27FC236}">
                <a16:creationId xmlns:a16="http://schemas.microsoft.com/office/drawing/2014/main" id="{90BDB0AE-972D-BFCE-0C70-CB93CCEC1F51}"/>
              </a:ext>
            </a:extLst>
          </p:cNvPr>
          <p:cNvSpPr>
            <a:spLocks noGrp="1"/>
          </p:cNvSpPr>
          <p:nvPr>
            <p:ph type="body" sz="quarter" idx="16"/>
          </p:nvPr>
        </p:nvSpPr>
        <p:spPr>
          <a:prstGeom prst="rect">
            <a:avLst/>
          </a:prstGeom>
        </p:spPr>
        <p:txBody>
          <a:bodyPr/>
          <a:lstStyle/>
          <a:p>
            <a:r>
              <a:rPr lang="en-US" dirty="0"/>
              <a:t>EU Policies Supporting Innovation and </a:t>
            </a:r>
            <a:r>
              <a:rPr lang="en-US" dirty="0" err="1"/>
              <a:t>Digitalisation</a:t>
            </a:r>
            <a:r>
              <a:rPr lang="en-US" dirty="0"/>
              <a:t> </a:t>
            </a:r>
          </a:p>
        </p:txBody>
      </p:sp>
    </p:spTree>
    <p:extLst>
      <p:ext uri="{BB962C8B-B14F-4D97-AF65-F5344CB8AC3E}">
        <p14:creationId xmlns:p14="http://schemas.microsoft.com/office/powerpoint/2010/main" val="1139902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28F58-CC91-64EA-8AFE-4FBD8DFAA9B7}"/>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510E47FC-2356-3A04-8597-4E42C5CC0E95}"/>
              </a:ext>
            </a:extLst>
          </p:cNvPr>
          <p:cNvSpPr>
            <a:spLocks noGrp="1"/>
          </p:cNvSpPr>
          <p:nvPr>
            <p:ph type="body" sz="quarter" idx="18"/>
          </p:nvPr>
        </p:nvSpPr>
        <p:spPr/>
        <p:txBody>
          <a:bodyPr/>
          <a:lstStyle/>
          <a:p>
            <a:pPr marL="0" indent="0">
              <a:lnSpc>
                <a:spcPct val="100000"/>
              </a:lnSpc>
              <a:spcBef>
                <a:spcPts val="600"/>
              </a:spcBef>
            </a:pPr>
            <a:r>
              <a:rPr lang="en-US" dirty="0"/>
              <a:t>The EU provides a wide range of practical support instruments that help SMEs innovate and grow, including:</a:t>
            </a:r>
          </a:p>
          <a:p>
            <a:pPr marL="342900" indent="-342900">
              <a:buFont typeface="Arial" panose="020B0604020202020204" pitchFamily="34" charset="0"/>
              <a:buChar char="•"/>
            </a:pPr>
            <a:r>
              <a:rPr lang="en-US" dirty="0"/>
              <a:t>grants, </a:t>
            </a:r>
          </a:p>
          <a:p>
            <a:pPr marL="342900" indent="-342900">
              <a:buFont typeface="Arial" panose="020B0604020202020204" pitchFamily="34" charset="0"/>
              <a:buChar char="•"/>
            </a:pPr>
            <a:r>
              <a:rPr lang="en-US" dirty="0"/>
              <a:t>incubators, </a:t>
            </a:r>
          </a:p>
          <a:p>
            <a:pPr marL="342900" indent="-342900">
              <a:buFont typeface="Arial" panose="020B0604020202020204" pitchFamily="34" charset="0"/>
              <a:buChar char="•"/>
            </a:pPr>
            <a:r>
              <a:rPr lang="en-US" dirty="0"/>
              <a:t>advisory networks, </a:t>
            </a:r>
          </a:p>
          <a:p>
            <a:pPr marL="342900" indent="-342900">
              <a:buFont typeface="Arial" panose="020B0604020202020204" pitchFamily="34" charset="0"/>
              <a:buChar char="•"/>
            </a:pPr>
            <a:r>
              <a:rPr lang="en-US" dirty="0"/>
              <a:t>and Digital Innovation Hubs.</a:t>
            </a:r>
          </a:p>
        </p:txBody>
      </p:sp>
      <p:sp>
        <p:nvSpPr>
          <p:cNvPr id="5" name="Text Placeholder 4">
            <a:extLst>
              <a:ext uri="{FF2B5EF4-FFF2-40B4-BE49-F238E27FC236}">
                <a16:creationId xmlns:a16="http://schemas.microsoft.com/office/drawing/2014/main" id="{5E8917D7-B8A4-4BF4-F842-55E2B127C968}"/>
              </a:ext>
            </a:extLst>
          </p:cNvPr>
          <p:cNvSpPr>
            <a:spLocks noGrp="1"/>
          </p:cNvSpPr>
          <p:nvPr>
            <p:ph type="body" sz="quarter" idx="16"/>
          </p:nvPr>
        </p:nvSpPr>
        <p:spPr>
          <a:prstGeom prst="rect">
            <a:avLst/>
          </a:prstGeom>
        </p:spPr>
        <p:txBody>
          <a:bodyPr/>
          <a:lstStyle/>
          <a:p>
            <a:r>
              <a:rPr lang="en-GB" dirty="0"/>
              <a:t>Support Instruments for SMEs</a:t>
            </a:r>
            <a:endParaRPr lang="sk-SK" dirty="0"/>
          </a:p>
        </p:txBody>
      </p:sp>
    </p:spTree>
    <p:extLst>
      <p:ext uri="{BB962C8B-B14F-4D97-AF65-F5344CB8AC3E}">
        <p14:creationId xmlns:p14="http://schemas.microsoft.com/office/powerpoint/2010/main" val="2297759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CCD69-5AEF-9F9A-57B3-CC9ECD125883}"/>
            </a:ext>
          </a:extLst>
        </p:cNvPr>
        <p:cNvGrpSpPr/>
        <p:nvPr/>
      </p:nvGrpSpPr>
      <p:grpSpPr>
        <a:xfrm>
          <a:off x="0" y="0"/>
          <a:ext cx="0" cy="0"/>
          <a:chOff x="0" y="0"/>
          <a:chExt cx="0" cy="0"/>
        </a:xfrm>
      </p:grpSpPr>
      <p:sp>
        <p:nvSpPr>
          <p:cNvPr id="2" name="Zástupný text 1">
            <a:extLst>
              <a:ext uri="{FF2B5EF4-FFF2-40B4-BE49-F238E27FC236}">
                <a16:creationId xmlns:a16="http://schemas.microsoft.com/office/drawing/2014/main" id="{89D4F976-4F16-4DBF-656B-94C3D77BC9D6}"/>
              </a:ext>
            </a:extLst>
          </p:cNvPr>
          <p:cNvSpPr>
            <a:spLocks noGrp="1"/>
          </p:cNvSpPr>
          <p:nvPr>
            <p:ph type="body" sz="quarter" idx="18"/>
          </p:nvPr>
        </p:nvSpPr>
        <p:spPr/>
        <p:txBody>
          <a:bodyPr/>
          <a:lstStyle/>
          <a:p>
            <a:pPr marL="0" indent="0">
              <a:lnSpc>
                <a:spcPct val="100000"/>
              </a:lnSpc>
              <a:spcBef>
                <a:spcPts val="600"/>
              </a:spcBef>
            </a:pPr>
            <a:r>
              <a:rPr lang="en-US" b="1" dirty="0"/>
              <a:t>Financial tools:</a:t>
            </a:r>
          </a:p>
          <a:p>
            <a:pPr marL="342900" indent="-342900">
              <a:lnSpc>
                <a:spcPct val="100000"/>
              </a:lnSpc>
              <a:spcBef>
                <a:spcPts val="600"/>
              </a:spcBef>
              <a:buFont typeface="Arial" panose="020B0604020202020204" pitchFamily="34" charset="0"/>
              <a:buChar char="•"/>
            </a:pPr>
            <a:r>
              <a:rPr lang="en-US" dirty="0"/>
              <a:t>EU-backed grants, </a:t>
            </a:r>
          </a:p>
          <a:p>
            <a:pPr marL="342900" indent="-342900">
              <a:lnSpc>
                <a:spcPct val="100000"/>
              </a:lnSpc>
              <a:spcBef>
                <a:spcPts val="600"/>
              </a:spcBef>
              <a:buFont typeface="Arial" panose="020B0604020202020204" pitchFamily="34" charset="0"/>
              <a:buChar char="•"/>
            </a:pPr>
            <a:r>
              <a:rPr lang="en-US" dirty="0"/>
              <a:t>cascade funding, </a:t>
            </a:r>
          </a:p>
          <a:p>
            <a:pPr marL="342900" indent="-342900">
              <a:lnSpc>
                <a:spcPct val="100000"/>
              </a:lnSpc>
              <a:spcBef>
                <a:spcPts val="600"/>
              </a:spcBef>
              <a:buFont typeface="Arial" panose="020B0604020202020204" pitchFamily="34" charset="0"/>
              <a:buChar char="•"/>
            </a:pPr>
            <a:r>
              <a:rPr lang="en-US" dirty="0"/>
              <a:t>and </a:t>
            </a:r>
            <a:r>
              <a:rPr lang="en-US" dirty="0" err="1"/>
              <a:t>programmes</a:t>
            </a:r>
            <a:r>
              <a:rPr lang="en-US" dirty="0"/>
              <a:t> like the former SME Instrument (now part of the EIC Accelerator) </a:t>
            </a:r>
          </a:p>
          <a:p>
            <a:pPr marL="0" indent="0">
              <a:lnSpc>
                <a:spcPct val="100000"/>
              </a:lnSpc>
              <a:spcBef>
                <a:spcPts val="600"/>
              </a:spcBef>
            </a:pPr>
            <a:r>
              <a:rPr lang="en-US" dirty="0"/>
              <a:t>enable companies to adopt clean technologies, upgrade digitally, or scale breakthrough ideas. </a:t>
            </a:r>
          </a:p>
        </p:txBody>
      </p:sp>
      <p:sp>
        <p:nvSpPr>
          <p:cNvPr id="5" name="Text Placeholder 4">
            <a:extLst>
              <a:ext uri="{FF2B5EF4-FFF2-40B4-BE49-F238E27FC236}">
                <a16:creationId xmlns:a16="http://schemas.microsoft.com/office/drawing/2014/main" id="{D10A83AA-0514-0BD2-A981-ED1846E2716E}"/>
              </a:ext>
            </a:extLst>
          </p:cNvPr>
          <p:cNvSpPr>
            <a:spLocks noGrp="1"/>
          </p:cNvSpPr>
          <p:nvPr>
            <p:ph type="body" sz="quarter" idx="16"/>
          </p:nvPr>
        </p:nvSpPr>
        <p:spPr>
          <a:prstGeom prst="rect">
            <a:avLst/>
          </a:prstGeom>
        </p:spPr>
        <p:txBody>
          <a:bodyPr/>
          <a:lstStyle/>
          <a:p>
            <a:r>
              <a:rPr lang="en-GB" dirty="0"/>
              <a:t>Support Instruments for SMEs</a:t>
            </a:r>
            <a:endParaRPr lang="sk-SK" dirty="0"/>
          </a:p>
        </p:txBody>
      </p:sp>
    </p:spTree>
    <p:extLst>
      <p:ext uri="{BB962C8B-B14F-4D97-AF65-F5344CB8AC3E}">
        <p14:creationId xmlns:p14="http://schemas.microsoft.com/office/powerpoint/2010/main" val="2066439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575E-9DD4-481A-D113-669008F70E2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783F76-F174-6014-81A3-620FD6C784D2}"/>
              </a:ext>
            </a:extLst>
          </p:cNvPr>
          <p:cNvSpPr>
            <a:spLocks noGrp="1"/>
          </p:cNvSpPr>
          <p:nvPr>
            <p:ph type="body" sz="quarter" idx="13"/>
          </p:nvPr>
        </p:nvSpPr>
        <p:spPr>
          <a:xfrm>
            <a:off x="1080112" y="2619771"/>
            <a:ext cx="4273428" cy="2578609"/>
          </a:xfrm>
        </p:spPr>
        <p:txBody>
          <a:bodyPr>
            <a:noAutofit/>
          </a:bodyPr>
          <a:lstStyle/>
          <a:p>
            <a:r>
              <a:rPr lang="en-US" sz="3600" dirty="0"/>
              <a:t>Sustainability and innovation are no longer separate paths — in the modern food sector, they lead to the same destination.</a:t>
            </a:r>
          </a:p>
        </p:txBody>
      </p:sp>
      <p:grpSp>
        <p:nvGrpSpPr>
          <p:cNvPr id="14" name="Group 13">
            <a:extLst>
              <a:ext uri="{FF2B5EF4-FFF2-40B4-BE49-F238E27FC236}">
                <a16:creationId xmlns:a16="http://schemas.microsoft.com/office/drawing/2014/main" id="{12170E68-F130-1E50-2233-25A00DED5490}"/>
              </a:ext>
            </a:extLst>
          </p:cNvPr>
          <p:cNvGrpSpPr/>
          <p:nvPr/>
        </p:nvGrpSpPr>
        <p:grpSpPr>
          <a:xfrm>
            <a:off x="2302497" y="950976"/>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78720C72-5E34-3319-E59B-7EBBA78F453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2CDBD97-6C58-7356-9A2F-C176491131D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4664D82E-7958-1C0D-7712-1D07D51C4C03}"/>
              </a:ext>
            </a:extLst>
          </p:cNvPr>
          <p:cNvGrpSpPr/>
          <p:nvPr/>
        </p:nvGrpSpPr>
        <p:grpSpPr>
          <a:xfrm>
            <a:off x="-520869" y="866695"/>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7D701611-B783-49D6-C3F8-5985A9655571}"/>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D8EB6D4F-E823-641A-D6F3-17E40DF3FD2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2781683-D060-8CB3-72F9-96CF153B1BC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77280F24-A0A8-EBD7-26AA-DDBBDFAC4291}"/>
                </a:ext>
              </a:extLst>
            </p:cNvPr>
            <p:cNvGrpSpPr/>
            <p:nvPr/>
          </p:nvGrpSpPr>
          <p:grpSpPr>
            <a:xfrm>
              <a:off x="4539076" y="4725223"/>
              <a:ext cx="126381" cy="222760"/>
              <a:chOff x="4539076" y="4725223"/>
              <a:chExt cx="126381" cy="222760"/>
            </a:xfrm>
            <a:grpFill/>
          </p:grpSpPr>
          <p:sp>
            <p:nvSpPr>
              <p:cNvPr id="10" name="Freeform 9">
                <a:extLst>
                  <a:ext uri="{FF2B5EF4-FFF2-40B4-BE49-F238E27FC236}">
                    <a16:creationId xmlns:a16="http://schemas.microsoft.com/office/drawing/2014/main" id="{8CA9AD84-9527-F714-DC74-8D51809EB3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DBAF893-EC64-BF90-75D5-ACCAFD9F3A6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6B5CA1A-C8CA-F69E-D8FE-B3DFBA28E48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A5B2A3-18FF-EBD1-B89E-2C56673F192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AD147C78-C128-DDD6-8AD8-63B3C4E5670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5B57536-9C19-01EA-2BD4-EEAA9D7CEC5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4" name="Θέση εικόνας 23" descr="Εικόνα που περιέχει φυσικές τροφές, οπωροκηπευτικά, φρούτο, νεκρή φύση&#10;&#10;Το περιεχόμενο που δημιουργείται από AI ενδέχεται να είναι εσφαλμένο.">
            <a:extLst>
              <a:ext uri="{FF2B5EF4-FFF2-40B4-BE49-F238E27FC236}">
                <a16:creationId xmlns:a16="http://schemas.microsoft.com/office/drawing/2014/main" id="{6FB32E46-02EB-494A-CA12-D8A673DC1F63}"/>
              </a:ext>
            </a:extLst>
          </p:cNvPr>
          <p:cNvPicPr>
            <a:picLocks noGrp="1" noChangeAspect="1"/>
          </p:cNvPicPr>
          <p:nvPr>
            <p:ph type="pic" sz="quarter" idx="42"/>
          </p:nvPr>
        </p:nvPicPr>
        <p:blipFill>
          <a:blip r:embed="rId4"/>
          <a:srcRect t="2784" b="2784"/>
          <a:stretch>
            <a:fillRect/>
          </a:stretch>
        </p:blipFill>
        <p:spPr/>
      </p:pic>
    </p:spTree>
    <p:extLst>
      <p:ext uri="{BB962C8B-B14F-4D97-AF65-F5344CB8AC3E}">
        <p14:creationId xmlns:p14="http://schemas.microsoft.com/office/powerpoint/2010/main" val="2191180858"/>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98F8-0997-A97F-A0F4-2A7673B9E0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0AA35EE-A3A8-ED3C-5A35-06D66043D14C}"/>
              </a:ext>
            </a:extLst>
          </p:cNvPr>
          <p:cNvSpPr>
            <a:spLocks noGrp="1"/>
          </p:cNvSpPr>
          <p:nvPr>
            <p:ph type="body" sz="quarter" idx="16"/>
          </p:nvPr>
        </p:nvSpPr>
        <p:spPr/>
        <p:txBody>
          <a:bodyPr lIns="91440" tIns="45720" rIns="91440" bIns="45720" anchor="t">
            <a:normAutofit/>
          </a:bodyPr>
          <a:lstStyle/>
          <a:p>
            <a:pPr algn="ctr"/>
            <a:r>
              <a:rPr lang="en-GB" b="1" dirty="0"/>
              <a:t>Learning</a:t>
            </a:r>
          </a:p>
          <a:p>
            <a:pPr algn="ctr"/>
            <a:r>
              <a:rPr lang="en-GB" b="1" dirty="0"/>
              <a:t>Summary </a:t>
            </a:r>
          </a:p>
        </p:txBody>
      </p:sp>
      <p:sp>
        <p:nvSpPr>
          <p:cNvPr id="5" name="Text Placeholder 4">
            <a:extLst>
              <a:ext uri="{FF2B5EF4-FFF2-40B4-BE49-F238E27FC236}">
                <a16:creationId xmlns:a16="http://schemas.microsoft.com/office/drawing/2014/main" id="{161C083B-328A-5EAC-9FFC-6645695F0BF0}"/>
              </a:ext>
            </a:extLst>
          </p:cNvPr>
          <p:cNvSpPr>
            <a:spLocks noGrp="1"/>
          </p:cNvSpPr>
          <p:nvPr>
            <p:ph type="body" sz="quarter" idx="17"/>
          </p:nvPr>
        </p:nvSpPr>
        <p:spPr>
          <a:xfrm>
            <a:off x="7213582" y="1028197"/>
            <a:ext cx="2066906" cy="1178107"/>
          </a:xfrm>
        </p:spPr>
        <p:txBody>
          <a:bodyPr/>
          <a:lstStyle/>
          <a:p>
            <a:r>
              <a:rPr lang="en-US" dirty="0"/>
              <a:t>07</a:t>
            </a:r>
          </a:p>
        </p:txBody>
      </p:sp>
      <p:pic>
        <p:nvPicPr>
          <p:cNvPr id="6" name="Obrázok 5">
            <a:extLst>
              <a:ext uri="{FF2B5EF4-FFF2-40B4-BE49-F238E27FC236}">
                <a16:creationId xmlns:a16="http://schemas.microsoft.com/office/drawing/2014/main" id="{909E9650-7684-AFDC-E75C-C9BA78A00437}"/>
              </a:ext>
            </a:extLst>
          </p:cNvPr>
          <p:cNvPicPr>
            <a:picLocks noChangeAspect="1"/>
          </p:cNvPicPr>
          <p:nvPr/>
        </p:nvPicPr>
        <p:blipFill>
          <a:blip r:embed="rId3"/>
          <a:stretch>
            <a:fillRect/>
          </a:stretch>
        </p:blipFill>
        <p:spPr>
          <a:xfrm>
            <a:off x="733181" y="2381008"/>
            <a:ext cx="4600609" cy="3895753"/>
          </a:xfrm>
          <a:prstGeom prst="rect">
            <a:avLst/>
          </a:prstGeom>
        </p:spPr>
      </p:pic>
      <p:pic>
        <p:nvPicPr>
          <p:cNvPr id="10" name="Zástupný objekt pre obrázok 9">
            <a:extLst>
              <a:ext uri="{FF2B5EF4-FFF2-40B4-BE49-F238E27FC236}">
                <a16:creationId xmlns:a16="http://schemas.microsoft.com/office/drawing/2014/main" id="{51D60CD3-DF76-3B07-8D6C-3C1BDBD249EB}"/>
              </a:ext>
            </a:extLst>
          </p:cNvPr>
          <p:cNvPicPr>
            <a:picLocks noGrp="1" noChangeAspect="1"/>
          </p:cNvPicPr>
          <p:nvPr>
            <p:ph type="pic" sz="quarter" idx="43"/>
          </p:nvPr>
        </p:nvPicPr>
        <p:blipFill>
          <a:blip r:embed="rId4"/>
          <a:srcRect l="2794" r="2794"/>
          <a:stretch/>
        </p:blipFill>
        <p:spPr/>
      </p:pic>
    </p:spTree>
    <p:extLst>
      <p:ext uri="{BB962C8B-B14F-4D97-AF65-F5344CB8AC3E}">
        <p14:creationId xmlns:p14="http://schemas.microsoft.com/office/powerpoint/2010/main" val="2008071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E917-6795-EAE7-0BFC-9486C6A971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E2C9D5-BF0A-8FC9-C8FF-D761387247D5}"/>
              </a:ext>
            </a:extLst>
          </p:cNvPr>
          <p:cNvSpPr>
            <a:spLocks noGrp="1"/>
          </p:cNvSpPr>
          <p:nvPr>
            <p:ph type="body" sz="quarter" idx="18"/>
          </p:nvPr>
        </p:nvSpPr>
        <p:spPr>
          <a:xfrm>
            <a:off x="826771" y="1575241"/>
            <a:ext cx="9428942" cy="4152059"/>
          </a:xfrm>
        </p:spPr>
        <p:txBody>
          <a:bodyPr/>
          <a:lstStyle/>
          <a:p>
            <a:pPr marL="0" lvl="0" indent="0" algn="just">
              <a:lnSpc>
                <a:spcPct val="100000"/>
              </a:lnSpc>
              <a:spcBef>
                <a:spcPts val="600"/>
              </a:spcBef>
            </a:pPr>
            <a:r>
              <a:rPr lang="en-GB" dirty="0"/>
              <a:t>This module explores how innovation and digitalisation can support the growth, sustainability, and competitiveness of small and medium-sized enterprises (SMEs) in the plant-based food sector. Learners will gain an understanding of why innovation is essential in addressing challenges such as sustainability, changing consumer demands, and limited resources. The module introduces key types of innovation which include product, process, marketing, and explains how each can be applied in food and agri-food SMEs. A clear distinction is made between digitalisation, which improves efficiency by digitising existing tasks, and digital transformation, which fundamentally reshapes business models through advanced technologies.</a:t>
            </a:r>
            <a:endParaRPr lang="en-US" dirty="0"/>
          </a:p>
        </p:txBody>
      </p:sp>
      <p:sp>
        <p:nvSpPr>
          <p:cNvPr id="4" name="Text Placeholder 3">
            <a:extLst>
              <a:ext uri="{FF2B5EF4-FFF2-40B4-BE49-F238E27FC236}">
                <a16:creationId xmlns:a16="http://schemas.microsoft.com/office/drawing/2014/main" id="{A997844A-A518-BF4C-378B-FDDFB15305DE}"/>
              </a:ext>
            </a:extLst>
          </p:cNvPr>
          <p:cNvSpPr>
            <a:spLocks noGrp="1"/>
          </p:cNvSpPr>
          <p:nvPr>
            <p:ph type="body" sz="quarter" idx="16"/>
          </p:nvPr>
        </p:nvSpPr>
        <p:spPr/>
        <p:txBody>
          <a:bodyPr/>
          <a:lstStyle/>
          <a:p>
            <a:r>
              <a:rPr lang="en-US" dirty="0"/>
              <a:t>Learning Overview</a:t>
            </a:r>
          </a:p>
        </p:txBody>
      </p:sp>
      <p:grpSp>
        <p:nvGrpSpPr>
          <p:cNvPr id="2" name="Group 1">
            <a:extLst>
              <a:ext uri="{FF2B5EF4-FFF2-40B4-BE49-F238E27FC236}">
                <a16:creationId xmlns:a16="http://schemas.microsoft.com/office/drawing/2014/main" id="{A2E96525-1AB8-492F-1A68-80F2C0D17699}"/>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F18EC106-1C06-8906-151E-DB1C53D9939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BB76A4E7-9704-9F4E-AD7D-3DAAC474399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D9D219-2183-5C63-C62D-4BE403B7C4A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2DA8FC76-09BE-8834-E164-BA23F902AA24}"/>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B09DB111-7D4B-CB37-0D99-843420BF7D4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882E91A-8877-5F5D-8C2B-91C1BE467CD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648F24-55A5-F06F-0A85-84F5237AF85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11BC6D9-6048-D74A-AEC1-17F3D3C6C44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9068C25-969F-BD9E-F384-4757FA41076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3E3AE8D-B5F5-3F50-8042-1C7B64A3559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714390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1" y="1504041"/>
            <a:ext cx="10595237" cy="3173976"/>
          </a:xfrm>
          <a:prstGeom prst="rect">
            <a:avLst/>
          </a:prstGeom>
        </p:spPr>
        <p:txBody>
          <a:bodyPr/>
          <a:lstStyle/>
          <a:p>
            <a:r>
              <a:rPr lang="en-GB" dirty="0"/>
              <a:t>   This module provides an introduction to current trends in innovation for SMEs, with a focus on leveraging digitalisation, technology, and innovation for growth and sustainability in the plant-based sector. The module is connected to real-world examples and uses accessible language to explain how SMEs can innovate their processes and products, increase efficiency, become more sustainable, and better respond to market demands.</a:t>
            </a:r>
            <a:endParaRPr lang="sk-SK"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US" dirty="0"/>
              <a:t>Purpose</a:t>
            </a: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75FE-2565-2329-325B-C415D78692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4A6A02-EF2D-E535-DD28-49CA21C0D27F}"/>
              </a:ext>
            </a:extLst>
          </p:cNvPr>
          <p:cNvSpPr>
            <a:spLocks noGrp="1"/>
          </p:cNvSpPr>
          <p:nvPr>
            <p:ph type="body" sz="quarter" idx="18"/>
          </p:nvPr>
        </p:nvSpPr>
        <p:spPr>
          <a:xfrm>
            <a:off x="826771" y="1575241"/>
            <a:ext cx="9428942" cy="4152059"/>
          </a:xfrm>
        </p:spPr>
        <p:txBody>
          <a:bodyPr/>
          <a:lstStyle/>
          <a:p>
            <a:pPr marL="0" lvl="0" indent="0" algn="just">
              <a:lnSpc>
                <a:spcPct val="100000"/>
              </a:lnSpc>
              <a:spcBef>
                <a:spcPts val="600"/>
              </a:spcBef>
            </a:pPr>
            <a:r>
              <a:rPr lang="en-GB" dirty="0"/>
              <a:t>Learners are introduced to practical digital tools for both production (Digital Farm) and sales and communication (Digital Business), including e-commerce platforms, digital marketing, cloud services, CRM systems, AI tools, and blockchain for traceability. Real-world examples, such as vertical farming and smart greenhouses, illustrate how innovation can be implemented in practice. Finally, the module highlights EU policies and funding programmes that support innovation, digital skills development, and sustainable business practices. </a:t>
            </a:r>
          </a:p>
          <a:p>
            <a:pPr marL="0" lvl="0" indent="0" algn="just">
              <a:lnSpc>
                <a:spcPct val="100000"/>
              </a:lnSpc>
              <a:spcBef>
                <a:spcPts val="600"/>
              </a:spcBef>
            </a:pPr>
            <a:r>
              <a:rPr lang="en-GB" dirty="0"/>
              <a:t>Overall, learners should be able to identify innovation opportunities, understand relevant digital tools, and recognise how sustainability and digital transformation can create long-term value for plant-based SMEs</a:t>
            </a:r>
            <a:endParaRPr lang="en-US" dirty="0"/>
          </a:p>
        </p:txBody>
      </p:sp>
      <p:sp>
        <p:nvSpPr>
          <p:cNvPr id="4" name="Text Placeholder 3">
            <a:extLst>
              <a:ext uri="{FF2B5EF4-FFF2-40B4-BE49-F238E27FC236}">
                <a16:creationId xmlns:a16="http://schemas.microsoft.com/office/drawing/2014/main" id="{37646C6B-B95D-AEB6-818C-C166314D7BEC}"/>
              </a:ext>
            </a:extLst>
          </p:cNvPr>
          <p:cNvSpPr>
            <a:spLocks noGrp="1"/>
          </p:cNvSpPr>
          <p:nvPr>
            <p:ph type="body" sz="quarter" idx="16"/>
          </p:nvPr>
        </p:nvSpPr>
        <p:spPr/>
        <p:txBody>
          <a:bodyPr/>
          <a:lstStyle/>
          <a:p>
            <a:r>
              <a:rPr lang="en-US" dirty="0"/>
              <a:t>Learning Overview</a:t>
            </a:r>
          </a:p>
        </p:txBody>
      </p:sp>
      <p:grpSp>
        <p:nvGrpSpPr>
          <p:cNvPr id="2" name="Group 1">
            <a:extLst>
              <a:ext uri="{FF2B5EF4-FFF2-40B4-BE49-F238E27FC236}">
                <a16:creationId xmlns:a16="http://schemas.microsoft.com/office/drawing/2014/main" id="{EED0FA5C-9B4D-A3D0-BA91-5996DFAF4144}"/>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D67A1F5C-AD5C-775E-A5A4-EFB9B3B32677}"/>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E712F12-5B6E-9756-26C3-11ACB6D35ED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B1DD152-0B73-CAF3-39DE-8CA6C871B84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C1500D68-70DC-2F01-21C0-75DEB76214E7}"/>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0C3FD408-ED0A-EF2B-1904-76FC6367056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4F04907-5731-95E9-65E5-C450A682180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F53D90-0158-E074-C25E-5E8B9DFB6D7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514410D-8413-9975-9E68-52181CFD779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EAADC84-B926-1F69-4EC5-40A9B415E25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AE31F0-A41C-C2F6-754C-8650D2AE9C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880736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1200724" y="3276476"/>
            <a:ext cx="5416314" cy="731140"/>
          </a:xfrm>
        </p:spPr>
        <p:txBody>
          <a:bodyPr>
            <a:noAutofit/>
          </a:bodyPr>
          <a:lstStyle/>
          <a:p>
            <a:pPr algn="ctr"/>
            <a:r>
              <a:rPr lang="en-GB" sz="2400" b="1" dirty="0"/>
              <a:t>Supporting Europe’s food sector in adopting plant-based innovation and sustainability. </a:t>
            </a:r>
            <a:endParaRPr lang="en-US" sz="2400" b="1"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36160" y="166715"/>
            <a:ext cx="7023326" cy="2128066"/>
          </a:xfrm>
        </p:spPr>
        <p:txBody>
          <a:bodyPr>
            <a:noAutofit/>
          </a:bodyPr>
          <a:lstStyle/>
          <a:p>
            <a:pPr algn="ctr"/>
            <a:r>
              <a:rPr lang="en-GB" sz="3600" dirty="0">
                <a:solidFill>
                  <a:srgbClr val="75B543"/>
                </a:solidFill>
              </a:rPr>
              <a:t>Thank you for completing Module 1 </a:t>
            </a:r>
            <a:r>
              <a:rPr lang="en-US" sz="3600" dirty="0">
                <a:solidFill>
                  <a:srgbClr val="75B543"/>
                </a:solidFill>
              </a:rPr>
              <a:t>Opportunities in Innovation for SMEs &amp; the Power of </a:t>
            </a:r>
            <a:r>
              <a:rPr lang="en-US" sz="3600" dirty="0" err="1">
                <a:solidFill>
                  <a:srgbClr val="75B543"/>
                </a:solidFill>
              </a:rPr>
              <a:t>Digitalisation</a:t>
            </a:r>
            <a:r>
              <a:rPr lang="en-US" sz="3600" dirty="0">
                <a:solidFill>
                  <a:srgbClr val="75B543"/>
                </a:solidFill>
              </a:rPr>
              <a:t> and Innovative Technologies </a:t>
            </a:r>
          </a:p>
        </p:txBody>
      </p:sp>
      <p:sp>
        <p:nvSpPr>
          <p:cNvPr id="2" name="Text Placeholder 1">
            <a:extLst>
              <a:ext uri="{FF2B5EF4-FFF2-40B4-BE49-F238E27FC236}">
                <a16:creationId xmlns:a16="http://schemas.microsoft.com/office/drawing/2014/main" id="{13A582CD-8D8D-9137-9B8F-8B917C053D91}"/>
              </a:ext>
            </a:extLst>
          </p:cNvPr>
          <p:cNvSpPr>
            <a:spLocks noGrp="1"/>
          </p:cNvSpPr>
          <p:nvPr>
            <p:ph type="body" sz="quarter" idx="21"/>
          </p:nvPr>
        </p:nvSpPr>
        <p:spPr>
          <a:xfrm>
            <a:off x="836160" y="4998291"/>
            <a:ext cx="3845567" cy="731140"/>
          </a:xfrm>
        </p:spPr>
        <p:txBody>
          <a:bodyPr>
            <a:normAutofit/>
          </a:bodyPr>
          <a:lstStyle/>
          <a:p>
            <a:r>
              <a:rPr lang="en-US" sz="3000" dirty="0" err="1"/>
              <a:t>www.</a:t>
            </a:r>
            <a:r>
              <a:rPr lang="en-US" sz="3000" b="1" dirty="0" err="1"/>
              <a:t>plantpower</a:t>
            </a:r>
            <a:r>
              <a:rPr lang="en-US" sz="3000" dirty="0" err="1"/>
              <a:t>.eu</a:t>
            </a:r>
            <a:endParaRPr lang="en-US" sz="3000" dirty="0"/>
          </a:p>
        </p:txBody>
      </p:sp>
      <p:grpSp>
        <p:nvGrpSpPr>
          <p:cNvPr id="28" name="Group 27">
            <a:extLst>
              <a:ext uri="{FF2B5EF4-FFF2-40B4-BE49-F238E27FC236}">
                <a16:creationId xmlns:a16="http://schemas.microsoft.com/office/drawing/2014/main" id="{24200E11-3AE5-36C8-2CE6-DDC19718EF04}"/>
              </a:ext>
            </a:extLst>
          </p:cNvPr>
          <p:cNvGrpSpPr/>
          <p:nvPr/>
        </p:nvGrpSpPr>
        <p:grpSpPr>
          <a:xfrm>
            <a:off x="10599188" y="2424753"/>
            <a:ext cx="1720828" cy="3994335"/>
            <a:chOff x="4413794" y="4725223"/>
            <a:chExt cx="421607" cy="978622"/>
          </a:xfrm>
          <a:solidFill>
            <a:schemeClr val="bg1">
              <a:alpha val="18000"/>
            </a:schemeClr>
          </a:solidFill>
        </p:grpSpPr>
        <p:grpSp>
          <p:nvGrpSpPr>
            <p:cNvPr id="29" name="Graphic 2">
              <a:extLst>
                <a:ext uri="{FF2B5EF4-FFF2-40B4-BE49-F238E27FC236}">
                  <a16:creationId xmlns:a16="http://schemas.microsoft.com/office/drawing/2014/main" id="{B6D6819D-8E91-2558-DC5F-FB7AA99BC069}"/>
                </a:ext>
              </a:extLst>
            </p:cNvPr>
            <p:cNvGrpSpPr/>
            <p:nvPr/>
          </p:nvGrpSpPr>
          <p:grpSpPr>
            <a:xfrm>
              <a:off x="4413794" y="4757590"/>
              <a:ext cx="421607" cy="535957"/>
              <a:chOff x="4413794" y="4757590"/>
              <a:chExt cx="421607" cy="535957"/>
            </a:xfrm>
            <a:grpFill/>
          </p:grpSpPr>
          <p:sp>
            <p:nvSpPr>
              <p:cNvPr id="37" name="Freeform 36">
                <a:extLst>
                  <a:ext uri="{FF2B5EF4-FFF2-40B4-BE49-F238E27FC236}">
                    <a16:creationId xmlns:a16="http://schemas.microsoft.com/office/drawing/2014/main" id="{D9FD4462-9B53-9A10-167C-350B255B8FD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FF8410-ED1F-03B0-816D-72F93D12CDD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B26C7872-42FE-7888-616D-61A332465CB9}"/>
                </a:ext>
              </a:extLst>
            </p:cNvPr>
            <p:cNvGrpSpPr/>
            <p:nvPr/>
          </p:nvGrpSpPr>
          <p:grpSpPr>
            <a:xfrm>
              <a:off x="4539076" y="4725223"/>
              <a:ext cx="126381" cy="222760"/>
              <a:chOff x="4539076" y="4725223"/>
              <a:chExt cx="126381" cy="222760"/>
            </a:xfrm>
            <a:grpFill/>
          </p:grpSpPr>
          <p:sp>
            <p:nvSpPr>
              <p:cNvPr id="33" name="Freeform 32">
                <a:extLst>
                  <a:ext uri="{FF2B5EF4-FFF2-40B4-BE49-F238E27FC236}">
                    <a16:creationId xmlns:a16="http://schemas.microsoft.com/office/drawing/2014/main" id="{48F28C6D-53C2-4045-77FA-B506369C7C4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892E84-D3E1-539F-E0A5-56755782630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2FF41A-6672-CE7F-6771-E24478C180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6E4FE06-CCDF-AB6C-4D04-E3F9281041C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5475254B-379D-9DA4-D394-45E5D024E55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F4EC7AA-3255-8C6B-D02A-5D19D32C703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57" name="Text Placeholder 5">
            <a:extLst>
              <a:ext uri="{FF2B5EF4-FFF2-40B4-BE49-F238E27FC236}">
                <a16:creationId xmlns:a16="http://schemas.microsoft.com/office/drawing/2014/main" id="{49757D62-A6EB-C80A-9AE7-8B056815C1F6}"/>
              </a:ext>
            </a:extLst>
          </p:cNvPr>
          <p:cNvSpPr txBox="1">
            <a:spLocks/>
          </p:cNvSpPr>
          <p:nvPr/>
        </p:nvSpPr>
        <p:spPr>
          <a:xfrm>
            <a:off x="7786050" y="3450701"/>
            <a:ext cx="3256950" cy="690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rPr>
              <a:t>follow our journey</a:t>
            </a:r>
          </a:p>
        </p:txBody>
      </p:sp>
      <p:grpSp>
        <p:nvGrpSpPr>
          <p:cNvPr id="61" name="Group 60">
            <a:extLst>
              <a:ext uri="{FF2B5EF4-FFF2-40B4-BE49-F238E27FC236}">
                <a16:creationId xmlns:a16="http://schemas.microsoft.com/office/drawing/2014/main" id="{0655F175-BC47-B84D-FAB4-75D78F098569}"/>
              </a:ext>
            </a:extLst>
          </p:cNvPr>
          <p:cNvGrpSpPr/>
          <p:nvPr/>
        </p:nvGrpSpPr>
        <p:grpSpPr>
          <a:xfrm>
            <a:off x="8813102" y="4080112"/>
            <a:ext cx="1640298" cy="473264"/>
            <a:chOff x="1621396" y="7811373"/>
            <a:chExt cx="972657" cy="280634"/>
          </a:xfrm>
        </p:grpSpPr>
        <p:grpSp>
          <p:nvGrpSpPr>
            <p:cNvPr id="65" name="Graphic 3">
              <a:extLst>
                <a:ext uri="{FF2B5EF4-FFF2-40B4-BE49-F238E27FC236}">
                  <a16:creationId xmlns:a16="http://schemas.microsoft.com/office/drawing/2014/main" id="{931474F9-CF3C-A97E-5E2C-AF1CC146D492}"/>
                </a:ext>
              </a:extLst>
            </p:cNvPr>
            <p:cNvGrpSpPr/>
            <p:nvPr/>
          </p:nvGrpSpPr>
          <p:grpSpPr>
            <a:xfrm>
              <a:off x="1967511" y="7811373"/>
              <a:ext cx="280634" cy="280634"/>
              <a:chOff x="1950027" y="2499889"/>
              <a:chExt cx="850463" cy="850463"/>
            </a:xfrm>
          </p:grpSpPr>
          <p:sp>
            <p:nvSpPr>
              <p:cNvPr id="75" name="Freeform 74">
                <a:extLst>
                  <a:ext uri="{FF2B5EF4-FFF2-40B4-BE49-F238E27FC236}">
                    <a16:creationId xmlns:a16="http://schemas.microsoft.com/office/drawing/2014/main" id="{57A8EBD2-02D8-2545-1536-B1972FC584C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6" name="Graphic 3">
                <a:extLst>
                  <a:ext uri="{FF2B5EF4-FFF2-40B4-BE49-F238E27FC236}">
                    <a16:creationId xmlns:a16="http://schemas.microsoft.com/office/drawing/2014/main" id="{2788B530-1CCA-D881-1363-A241AB1A3063}"/>
                  </a:ext>
                </a:extLst>
              </p:cNvPr>
              <p:cNvGrpSpPr/>
              <p:nvPr/>
            </p:nvGrpSpPr>
            <p:grpSpPr>
              <a:xfrm>
                <a:off x="2107521" y="2657382"/>
                <a:ext cx="535476" cy="535477"/>
                <a:chOff x="2107521" y="2657382"/>
                <a:chExt cx="535476" cy="535477"/>
              </a:xfrm>
              <a:solidFill>
                <a:srgbClr val="FFFFFF"/>
              </a:solidFill>
            </p:grpSpPr>
            <p:sp>
              <p:nvSpPr>
                <p:cNvPr id="77" name="Freeform 76">
                  <a:extLst>
                    <a:ext uri="{FF2B5EF4-FFF2-40B4-BE49-F238E27FC236}">
                      <a16:creationId xmlns:a16="http://schemas.microsoft.com/office/drawing/2014/main" id="{AD7FB211-A08E-4810-36D7-6C8C2CDF5DAD}"/>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E6B9AD1C-936A-8DA5-5282-AE7F7B710CC8}"/>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C103D141-B061-0572-7D51-B7F5D99B85B1}"/>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7" name="Graphic 3">
              <a:extLst>
                <a:ext uri="{FF2B5EF4-FFF2-40B4-BE49-F238E27FC236}">
                  <a16:creationId xmlns:a16="http://schemas.microsoft.com/office/drawing/2014/main" id="{C20D1E9A-BD62-2EE8-8D4F-3A3766AF8E38}"/>
                </a:ext>
              </a:extLst>
            </p:cNvPr>
            <p:cNvGrpSpPr/>
            <p:nvPr/>
          </p:nvGrpSpPr>
          <p:grpSpPr>
            <a:xfrm>
              <a:off x="2313419" y="7811373"/>
              <a:ext cx="280634" cy="280634"/>
              <a:chOff x="2998302" y="2499889"/>
              <a:chExt cx="850463" cy="850463"/>
            </a:xfrm>
          </p:grpSpPr>
          <p:sp>
            <p:nvSpPr>
              <p:cNvPr id="73" name="Freeform 72">
                <a:extLst>
                  <a:ext uri="{FF2B5EF4-FFF2-40B4-BE49-F238E27FC236}">
                    <a16:creationId xmlns:a16="http://schemas.microsoft.com/office/drawing/2014/main" id="{A21F6952-9754-D762-D645-D52CAE806F9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FBF844FF-F021-193C-F403-C0C49A98077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69" name="Freeform 68">
              <a:extLst>
                <a:ext uri="{FF2B5EF4-FFF2-40B4-BE49-F238E27FC236}">
                  <a16:creationId xmlns:a16="http://schemas.microsoft.com/office/drawing/2014/main" id="{0D38D4C5-149D-51B9-8582-5ED40858919E}"/>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0" name="Graphic 69" descr="World with solid fill">
              <a:extLst>
                <a:ext uri="{FF2B5EF4-FFF2-40B4-BE49-F238E27FC236}">
                  <a16:creationId xmlns:a16="http://schemas.microsoft.com/office/drawing/2014/main" id="{ECC5B433-E67A-3F52-0B19-01FD21DC219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GB" dirty="0"/>
              <a:t>By the end of the module, learners will be able to:</a:t>
            </a:r>
          </a:p>
          <a:p>
            <a:pPr marL="342900" indent="-342900" algn="just">
              <a:buFont typeface="Wingdings" panose="05000000000000000000" pitchFamily="2" charset="2"/>
              <a:buChar char="Ø"/>
            </a:pPr>
            <a:r>
              <a:rPr lang="en-GB" dirty="0"/>
              <a:t>Explain key concepts related to innovation and digitalisation in SMEs.</a:t>
            </a:r>
            <a:endParaRPr lang="sk-SK" dirty="0"/>
          </a:p>
          <a:p>
            <a:pPr marL="342900" indent="-342900" algn="just">
              <a:buFont typeface="Wingdings" panose="05000000000000000000" pitchFamily="2" charset="2"/>
              <a:buChar char="Ø"/>
            </a:pPr>
            <a:r>
              <a:rPr lang="en-GB" dirty="0"/>
              <a:t>Identify main areas where SMEs can apply technology and innovation.</a:t>
            </a:r>
            <a:endParaRPr lang="sk-SK" dirty="0"/>
          </a:p>
          <a:p>
            <a:pPr marL="342900" indent="-342900" algn="just">
              <a:buFont typeface="Wingdings" panose="05000000000000000000" pitchFamily="2" charset="2"/>
              <a:buChar char="Ø"/>
            </a:pPr>
            <a:r>
              <a:rPr lang="en-GB" dirty="0"/>
              <a:t>Recognise the opportunities of digital tools such as e-commerce, automation, or blockchain for food traceability.</a:t>
            </a:r>
            <a:endParaRPr lang="sk-SK" dirty="0"/>
          </a:p>
          <a:p>
            <a:pPr marL="342900" indent="-342900" algn="just">
              <a:buFont typeface="Wingdings" panose="05000000000000000000" pitchFamily="2" charset="2"/>
              <a:buChar char="Ø"/>
            </a:pPr>
            <a:r>
              <a:rPr lang="en-GB" dirty="0"/>
              <a:t>Gain an overview of sustainable and smart technologies for processing and selling plant-based products.</a:t>
            </a:r>
            <a:endParaRPr lang="sk-SK" dirty="0"/>
          </a:p>
          <a:p>
            <a:pPr marL="342900" indent="-342900" algn="just">
              <a:buFont typeface="Wingdings" panose="05000000000000000000" pitchFamily="2" charset="2"/>
              <a:buChar char="Ø"/>
            </a:pPr>
            <a:r>
              <a:rPr lang="en-GB" dirty="0"/>
              <a:t>Connect theory with practice through case studies and interactive activities.</a:t>
            </a: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Objectives</a:t>
            </a:r>
          </a:p>
          <a:p>
            <a:endParaRPr lang="en-US" dirty="0"/>
          </a:p>
        </p:txBody>
      </p:sp>
      <p:grpSp>
        <p:nvGrpSpPr>
          <p:cNvPr id="2" name="Group 1">
            <a:extLst>
              <a:ext uri="{FF2B5EF4-FFF2-40B4-BE49-F238E27FC236}">
                <a16:creationId xmlns:a16="http://schemas.microsoft.com/office/drawing/2014/main" id="{09D32B2B-84EC-3E49-9DF1-57DCB011ACE5}"/>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43696B3-E1A8-CF69-05C0-1EC4CFBA89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77F811C5-B259-B255-5965-AA828889631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0F434F2-95F3-0B3B-ABAB-DDFD7501131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86232228-6F8F-280B-1A7B-47573231CF5E}"/>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DD3965B-C9C8-8F1B-F6B7-5034D82B480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A734D1-72DD-6514-0B20-B6F6F40F672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E970574B-1679-59A9-FC17-29AB44B881D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66CAFD-3799-E5A3-46AF-823CC33D39A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AD3C8C4-6541-EF1C-F718-6D361440DA6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93ED998-AC3A-2369-464D-4CE5AF8C3C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97887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a:bodyPr>
          <a:lstStyle/>
          <a:p>
            <a:r>
              <a:rPr lang="en-GB" b="1" dirty="0"/>
              <a:t>INNOVATION IN SMEs – BASICS AND IMPORTANCE</a:t>
            </a:r>
            <a:endParaRPr lang="en-US" b="1"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pic>
        <p:nvPicPr>
          <p:cNvPr id="8" name="Θέση εικόνας 7" descr="Umenie s jedlom s prednášacím">
            <a:extLst>
              <a:ext uri="{FF2B5EF4-FFF2-40B4-BE49-F238E27FC236}">
                <a16:creationId xmlns:a16="http://schemas.microsoft.com/office/drawing/2014/main" id="{0077E865-F5CA-32E6-FE6F-1FC8CB43E12D}"/>
              </a:ext>
            </a:extLst>
          </p:cNvPr>
          <p:cNvPicPr>
            <a:picLocks noGrp="1" noChangeAspect="1"/>
          </p:cNvPicPr>
          <p:nvPr>
            <p:ph type="pic" sz="quarter" idx="43"/>
          </p:nvPr>
        </p:nvPicPr>
        <p:blipFill>
          <a:blip r:embed="rId3"/>
          <a:srcRect t="26455" b="26455"/>
          <a:stretch/>
        </p:blipFill>
        <p:spPr/>
      </p:pic>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932688" y="1506828"/>
            <a:ext cx="10479218" cy="4179195"/>
          </a:xfrm>
        </p:spPr>
        <p:txBody>
          <a:bodyPr>
            <a:noAutofit/>
          </a:bodyPr>
          <a:lstStyle/>
          <a:p>
            <a:pPr marL="0" indent="0">
              <a:lnSpc>
                <a:spcPct val="120000"/>
              </a:lnSpc>
              <a:spcBef>
                <a:spcPts val="600"/>
              </a:spcBef>
            </a:pPr>
            <a:r>
              <a:rPr lang="en-GB" dirty="0"/>
              <a:t>    </a:t>
            </a:r>
            <a:br>
              <a:rPr lang="en-GB" dirty="0"/>
            </a:br>
            <a:r>
              <a:rPr lang="en-GB" dirty="0"/>
              <a:t>Small and Medium-sized Enterprises (SMEs) are defined by the European Commission as businesses with fewer than 250 employees and an annual turnover not exceeding €50 million. They represent 99% of all enterprises in the EU, providing two-thirds of private sector jobs and contributing over half of Europe’s GDP. In many regions, particularly rural and semi-rural areas, SMEs are the primary engines of employment, innovation, and local development.</a:t>
            </a:r>
            <a:endParaRPr lang="sk-SK"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798381" y="443960"/>
            <a:ext cx="10595237" cy="803654"/>
          </a:xfrm>
        </p:spPr>
        <p:txBody>
          <a:bodyPr>
            <a:normAutofit/>
          </a:bodyPr>
          <a:lstStyle/>
          <a:p>
            <a:r>
              <a:rPr lang="en-US" dirty="0"/>
              <a:t>What are SMEs and why are they important?</a:t>
            </a:r>
          </a:p>
        </p:txBody>
      </p:sp>
    </p:spTree>
    <p:extLst>
      <p:ext uri="{BB962C8B-B14F-4D97-AF65-F5344CB8AC3E}">
        <p14:creationId xmlns:p14="http://schemas.microsoft.com/office/powerpoint/2010/main" val="250914187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45D2-F79C-8941-F654-3B98662E915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08448C4-D433-CA2B-86A4-EF11AAF2D911}"/>
              </a:ext>
            </a:extLst>
          </p:cNvPr>
          <p:cNvSpPr>
            <a:spLocks noGrp="1"/>
          </p:cNvSpPr>
          <p:nvPr>
            <p:ph type="body" sz="quarter" idx="18"/>
          </p:nvPr>
        </p:nvSpPr>
        <p:spPr>
          <a:xfrm>
            <a:off x="932688" y="1506828"/>
            <a:ext cx="10479218" cy="4179195"/>
          </a:xfrm>
        </p:spPr>
        <p:txBody>
          <a:bodyPr>
            <a:normAutofit/>
          </a:bodyPr>
          <a:lstStyle/>
          <a:p>
            <a:pPr marL="0" indent="0">
              <a:lnSpc>
                <a:spcPct val="120000"/>
              </a:lnSpc>
              <a:spcBef>
                <a:spcPts val="600"/>
              </a:spcBef>
            </a:pPr>
            <a:r>
              <a:rPr lang="en-GB" dirty="0"/>
              <a:t>In the food and agri-food sector, SMEs include a broad range of businesses, from family farms, food processors, and artisans to new-generation </a:t>
            </a:r>
            <a:r>
              <a:rPr lang="en-GB" dirty="0" err="1"/>
              <a:t>foodtech</a:t>
            </a:r>
            <a:r>
              <a:rPr lang="en-GB" dirty="0"/>
              <a:t> startups and local service providers. Their smaller scale, flexibility, and adaptability make them ideal platforms for testing and implementing innovative solutions, especially in response to rapidly changing consumer demands and sustainability challenges.</a:t>
            </a:r>
            <a:endParaRPr lang="sk-SK" dirty="0"/>
          </a:p>
        </p:txBody>
      </p:sp>
      <p:sp>
        <p:nvSpPr>
          <p:cNvPr id="2" name="Text Placeholder 1">
            <a:extLst>
              <a:ext uri="{FF2B5EF4-FFF2-40B4-BE49-F238E27FC236}">
                <a16:creationId xmlns:a16="http://schemas.microsoft.com/office/drawing/2014/main" id="{1F176C61-7A3A-5D19-832A-BBF097302979}"/>
              </a:ext>
            </a:extLst>
          </p:cNvPr>
          <p:cNvSpPr>
            <a:spLocks noGrp="1"/>
          </p:cNvSpPr>
          <p:nvPr>
            <p:ph type="body" sz="quarter" idx="16"/>
          </p:nvPr>
        </p:nvSpPr>
        <p:spPr>
          <a:xfrm>
            <a:off x="798381" y="443960"/>
            <a:ext cx="10595237" cy="803654"/>
          </a:xfrm>
        </p:spPr>
        <p:txBody>
          <a:bodyPr>
            <a:normAutofit/>
          </a:bodyPr>
          <a:lstStyle/>
          <a:p>
            <a:r>
              <a:rPr lang="en-US" dirty="0"/>
              <a:t>What are SMEs and why are they important?</a:t>
            </a:r>
          </a:p>
        </p:txBody>
      </p:sp>
    </p:spTree>
    <p:extLst>
      <p:ext uri="{BB962C8B-B14F-4D97-AF65-F5344CB8AC3E}">
        <p14:creationId xmlns:p14="http://schemas.microsoft.com/office/powerpoint/2010/main" val="117291265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3daa635df37c59414bb289ee8d6b55b3">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16f8d1d372f853053389406e0781c042"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7655D-03AC-4F2D-8646-88D214C3B89C}">
  <ds:schemaRefs>
    <ds:schemaRef ds:uri="29269d83-2cf4-4865-81b2-23f25ecdd0cc"/>
    <ds:schemaRef ds:uri="http://schemas.microsoft.com/office/2006/documentManagement/types"/>
    <ds:schemaRef ds:uri="http://schemas.microsoft.com/office/2006/metadata/propertie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bdd7cb0e-4db2-4ead-b4f2-18c0fbf43376"/>
    <ds:schemaRef ds:uri="http://www.w3.org/XML/1998/namespace"/>
  </ds:schemaRefs>
</ds:datastoreItem>
</file>

<file path=customXml/itemProps2.xml><?xml version="1.0" encoding="utf-8"?>
<ds:datastoreItem xmlns:ds="http://schemas.openxmlformats.org/officeDocument/2006/customXml" ds:itemID="{3904B0D7-306B-4021-B531-8D0FC89376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d7cb0e-4db2-4ead-b4f2-18c0fbf43376"/>
    <ds:schemaRef ds:uri="29269d83-2cf4-4865-81b2-23f25ecdd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DF3BA5-A02C-4EE6-A784-22AA73246A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35446</TotalTime>
  <Words>3026</Words>
  <Application>Microsoft Office PowerPoint</Application>
  <PresentationFormat>Widescreen</PresentationFormat>
  <Paragraphs>239</Paragraphs>
  <Slides>51</Slides>
  <Notes>43</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Aptos</vt:lpstr>
      <vt:lpstr>Arial</vt:lpstr>
      <vt:lpstr>Calibri</vt:lpstr>
      <vt:lpstr>Montserrat</vt:lpstr>
      <vt:lpstr>Montserrat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200</cp:revision>
  <dcterms:created xsi:type="dcterms:W3CDTF">2020-10-14T13:32:04Z</dcterms:created>
  <dcterms:modified xsi:type="dcterms:W3CDTF">2025-12-19T12:46:50Z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0x0101006508EBA720017041A462E1887BBF0A7B</vt:lpwstr>
  </property>
  <property fmtid="{D5CDD505-2E9C-101B-9397-08002B2CF9AE}" pid="3" name="MediaServiceImageTags">
    <vt:lpwstr/>
  </property>
</Properties>
</file>